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o/eDHm//36oyuCyiF1nvNlHI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3F6954-2E3E-4E08-BB37-52DC2B15E12F}">
  <a:tblStyle styleId="{223F6954-2E3E-4E08-BB37-52DC2B15E1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77416f5e9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77416f5e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77416f5e9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77416f5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7865d2aa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7865d2a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77416f5e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77416f5e9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77416f5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77416f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77416f5e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77416f5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Employed RBF non-linear kernel to navigate non linearity in feature spac</a:t>
            </a:r>
            <a:r>
              <a:rPr lang="en-US"/>
              <a:t>e. Grid images show high accuracy due to retention of information and spatial context even after dimensionality reduction.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77416f5e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77416f5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77416f5e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77416f5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48312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requires only one model to be trained, while SVM and KNN may require multiple models</a:t>
            </a:r>
            <a:endParaRPr sz="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77416f5e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77416f5e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4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991750" y="730625"/>
            <a:ext cx="109332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63636"/>
              <a:buFont typeface="Calibri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DRSS Severity Classification on OCT Images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/>
              <a:t>SANTHANA BHARATHI NARASIMMACHARI (903607412)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/>
              <a:t>VENKATA HANUMA SANDILYA BALEMARTHY (903482005)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500" y="1939700"/>
            <a:ext cx="2206475" cy="2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125" y="1939699"/>
            <a:ext cx="2206475" cy="2171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77416f5e9_1_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U-Net Classifier</a:t>
            </a:r>
            <a:endParaRPr sz="5200"/>
          </a:p>
        </p:txBody>
      </p:sp>
      <p:sp>
        <p:nvSpPr>
          <p:cNvPr id="190" name="Google Shape;190;g2377416f5e9_1_2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91" name="Google Shape;191;g2377416f5e9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68" y="2589425"/>
            <a:ext cx="6721474" cy="25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377416f5e9_1_2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77416f5e9_1_17"/>
          <p:cNvSpPr txBox="1"/>
          <p:nvPr>
            <p:ph type="title"/>
          </p:nvPr>
        </p:nvSpPr>
        <p:spPr>
          <a:xfrm>
            <a:off x="1066805" y="24705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U-Net Classifier - Grid search</a:t>
            </a:r>
            <a:endParaRPr sz="5200"/>
          </a:p>
        </p:txBody>
      </p:sp>
      <p:pic>
        <p:nvPicPr>
          <p:cNvPr id="198" name="Google Shape;198;g2377416f5e9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0" y="1970325"/>
            <a:ext cx="6119475" cy="36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377416f5e9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050" y="1970325"/>
            <a:ext cx="5418429" cy="36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377416f5e9_1_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7865d2aa3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Summary</a:t>
            </a:r>
            <a:endParaRPr sz="5200"/>
          </a:p>
        </p:txBody>
      </p:sp>
      <p:graphicFrame>
        <p:nvGraphicFramePr>
          <p:cNvPr id="206" name="Google Shape;206;g237865d2aa3_0_5"/>
          <p:cNvGraphicFramePr/>
          <p:nvPr/>
        </p:nvGraphicFramePr>
        <p:xfrm>
          <a:off x="1638725" y="21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{223F6954-2E3E-4E08-BB37-52DC2B15E12F}</a:tableStyleId>
              </a:tblPr>
              <a:tblGrid>
                <a:gridCol w="3256925"/>
                <a:gridCol w="1311425"/>
                <a:gridCol w="1786975"/>
                <a:gridCol w="1902275"/>
                <a:gridCol w="922300"/>
              </a:tblGrid>
              <a:tr h="5108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OCT DRSS Classification Accuracy</a:t>
                      </a:r>
                      <a:endParaRPr b="1" sz="2000"/>
                    </a:p>
                  </a:txBody>
                  <a:tcPr marT="91425" marB="91425" marR="91425" marL="91425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Extraction Techniques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U-Net</a:t>
                      </a:r>
                      <a:endParaRPr b="1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 Blended image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38.21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45.73</a:t>
                      </a:r>
                      <a:endParaRPr b="1" sz="16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48.33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36.76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Laplacian Pyramid Fused image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34.69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49.55</a:t>
                      </a:r>
                      <a:endParaRPr b="1" sz="16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36.05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Canny Edge Result image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30.65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43.63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b="1" sz="16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on orig image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61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40.88</a:t>
                      </a:r>
                      <a:endParaRPr b="1" sz="1600">
                        <a:solidFill>
                          <a:srgbClr val="0061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on Canny Edge Result image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30.86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41.42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237865d2aa3_0_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77416f5e9_1_35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Thank you</a:t>
            </a:r>
            <a:endParaRPr sz="7200"/>
          </a:p>
        </p:txBody>
      </p:sp>
      <p:sp>
        <p:nvSpPr>
          <p:cNvPr id="213" name="Google Shape;213;g2377416f5e9_1_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pic>
        <p:nvPicPr>
          <p:cNvPr descr="A close-up of a planet&#10;&#10;Description automatically generated with low confidence" id="111" name="Google Shape;11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273" y="3700417"/>
            <a:ext cx="1800300" cy="1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4885029" y="4112740"/>
            <a:ext cx="1998600" cy="9471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207133" y="4112740"/>
            <a:ext cx="1998600" cy="947100"/>
          </a:xfrm>
          <a:prstGeom prst="rect">
            <a:avLst/>
          </a:prstGeom>
          <a:solidFill>
            <a:srgbClr val="92D050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DRSS Severity Level (0,1 &amp;2)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2"/>
          <p:cNvCxnSpPr>
            <a:stCxn id="111" idx="3"/>
            <a:endCxn id="112" idx="1"/>
          </p:cNvCxnSpPr>
          <p:nvPr/>
        </p:nvCxnSpPr>
        <p:spPr>
          <a:xfrm>
            <a:off x="3786573" y="4586317"/>
            <a:ext cx="109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15" name="Google Shape;115;p2"/>
          <p:cNvCxnSpPr>
            <a:endCxn id="113" idx="1"/>
          </p:cNvCxnSpPr>
          <p:nvPr/>
        </p:nvCxnSpPr>
        <p:spPr>
          <a:xfrm>
            <a:off x="6883533" y="4586290"/>
            <a:ext cx="1323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16" name="Google Shape;116;p2"/>
          <p:cNvSpPr txBox="1"/>
          <p:nvPr/>
        </p:nvSpPr>
        <p:spPr>
          <a:xfrm>
            <a:off x="1180600" y="2135600"/>
            <a:ext cx="1024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 a classifier that reads OCT images from the OLIVES dataset and categorizes them into 3 output DRSS Severity level.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Critical Features</a:t>
            </a:r>
            <a:endParaRPr/>
          </a:p>
        </p:txBody>
      </p:sp>
      <p:pic>
        <p:nvPicPr>
          <p:cNvPr id="123" name="Google Shape;12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400" y="3466600"/>
            <a:ext cx="2348700" cy="273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, schematic, timeline&#10;&#10;Description automatically generated" id="124" name="Google Shape;124;p3"/>
          <p:cNvPicPr preferRelativeResize="0"/>
          <p:nvPr/>
        </p:nvPicPr>
        <p:blipFill rotWithShape="1">
          <a:blip r:embed="rId4">
            <a:alphaModFix/>
          </a:blip>
          <a:srcRect b="10378" l="0" r="0" t="0"/>
          <a:stretch/>
        </p:blipFill>
        <p:spPr>
          <a:xfrm>
            <a:off x="6163622" y="3939589"/>
            <a:ext cx="3409003" cy="1603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3"/>
          <p:cNvCxnSpPr/>
          <p:nvPr/>
        </p:nvCxnSpPr>
        <p:spPr>
          <a:xfrm>
            <a:off x="4747130" y="4162138"/>
            <a:ext cx="1440300" cy="68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6" name="Google Shape;126;p3"/>
          <p:cNvCxnSpPr/>
          <p:nvPr/>
        </p:nvCxnSpPr>
        <p:spPr>
          <a:xfrm flipH="1" rot="10800000">
            <a:off x="4747130" y="4830199"/>
            <a:ext cx="1416300" cy="853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7" name="Google Shape;127;p3"/>
          <p:cNvCxnSpPr>
            <a:stCxn id="123" idx="3"/>
          </p:cNvCxnSpPr>
          <p:nvPr/>
        </p:nvCxnSpPr>
        <p:spPr>
          <a:xfrm flipH="1" rot="10800000">
            <a:off x="4747100" y="4830400"/>
            <a:ext cx="1440000" cy="3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28" name="Google Shape;128;p3"/>
          <p:cNvSpPr txBox="1"/>
          <p:nvPr/>
        </p:nvSpPr>
        <p:spPr>
          <a:xfrm>
            <a:off x="1225725" y="2109375"/>
            <a:ext cx="1024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Extract retinal layers to obtain the three core metrics to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diagnose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Diabetic Retinopathy.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77416f5e9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Techniques</a:t>
            </a:r>
            <a:endParaRPr/>
          </a:p>
        </p:txBody>
      </p:sp>
      <p:pic>
        <p:nvPicPr>
          <p:cNvPr id="135" name="Google Shape;135;g2377416f5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663" y="3188063"/>
            <a:ext cx="2086975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77416f5e9_0_0"/>
          <p:cNvSpPr txBox="1"/>
          <p:nvPr/>
        </p:nvSpPr>
        <p:spPr>
          <a:xfrm>
            <a:off x="1576600" y="54743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Laplacian Pyramid Fusion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377416f5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848" y="3188075"/>
            <a:ext cx="2086977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377416f5e9_0_0"/>
          <p:cNvSpPr txBox="1"/>
          <p:nvPr/>
        </p:nvSpPr>
        <p:spPr>
          <a:xfrm>
            <a:off x="3893788" y="54743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Alpha Blending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377416f5e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050" y="3188011"/>
            <a:ext cx="2087101" cy="2053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377416f5e9_0_0"/>
          <p:cNvSpPr txBox="1"/>
          <p:nvPr/>
        </p:nvSpPr>
        <p:spPr>
          <a:xfrm>
            <a:off x="6302088" y="54743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Canny Edge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377416f5e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8375" y="3171525"/>
            <a:ext cx="2086950" cy="20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377416f5e9_0_0"/>
          <p:cNvSpPr txBox="1"/>
          <p:nvPr/>
        </p:nvSpPr>
        <p:spPr>
          <a:xfrm>
            <a:off x="8528288" y="5474375"/>
            <a:ext cx="2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Grid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377416f5e9_0_0"/>
          <p:cNvSpPr txBox="1"/>
          <p:nvPr/>
        </p:nvSpPr>
        <p:spPr>
          <a:xfrm>
            <a:off x="1097275" y="1961863"/>
            <a:ext cx="1024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Employed techniques to extract the relevant features and operate at lower dimensionality.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377416f5e9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Chosen Classifiers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1097275" y="2056727"/>
            <a:ext cx="10058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Support Vector Machine (SVM)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K-Nearest Neighbors (KNN)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Naive Bayes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U-Net Classifier (CNN)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77416f5e9_0_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Support Vector Machine (SVM)</a:t>
            </a:r>
            <a:endParaRPr sz="5200"/>
          </a:p>
        </p:txBody>
      </p:sp>
      <p:sp>
        <p:nvSpPr>
          <p:cNvPr id="157" name="Google Shape;157;g2377416f5e9_0_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t-SNE </a:t>
            </a:r>
            <a:r>
              <a:rPr lang="en-US" sz="2400"/>
              <a:t>shows high separability of class-2. Translates to increase in accuracy of predicting class-2 correctly. Employed RBF kernel.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Grid images show high accuracy due to retention of information and spatial context.</a:t>
            </a:r>
            <a:endParaRPr sz="2400"/>
          </a:p>
        </p:txBody>
      </p:sp>
      <p:pic>
        <p:nvPicPr>
          <p:cNvPr id="158" name="Google Shape;158;g2377416f5e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25" y="3062312"/>
            <a:ext cx="5275550" cy="32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77416f5e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025" y="3279738"/>
            <a:ext cx="3292425" cy="29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377416f5e9_0_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77416f5e9_0_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K-Nearest Neighbors (KNN)</a:t>
            </a:r>
            <a:endParaRPr sz="5200"/>
          </a:p>
        </p:txBody>
      </p:sp>
      <p:sp>
        <p:nvSpPr>
          <p:cNvPr id="166" name="Google Shape;166;g2377416f5e9_0_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Alpha Blended images yield the highest accuracy, followed by Canny Edge images.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nearest neighbor value of '5' demonstrates the peak accuracy.</a:t>
            </a:r>
            <a:endParaRPr sz="2400"/>
          </a:p>
        </p:txBody>
      </p:sp>
      <p:pic>
        <p:nvPicPr>
          <p:cNvPr id="167" name="Google Shape;167;g2377416f5e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175" y="2956225"/>
            <a:ext cx="5454623" cy="335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377416f5e9_0_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77416f5e9_0_35"/>
          <p:cNvSpPr txBox="1"/>
          <p:nvPr>
            <p:ph type="title"/>
          </p:nvPr>
        </p:nvSpPr>
        <p:spPr>
          <a:xfrm>
            <a:off x="1097275" y="286600"/>
            <a:ext cx="10058400" cy="155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Naive Bayes</a:t>
            </a:r>
            <a:r>
              <a:rPr lang="en-US" sz="3200"/>
              <a:t>(NB)</a:t>
            </a:r>
            <a:endParaRPr sz="5200"/>
          </a:p>
        </p:txBody>
      </p:sp>
      <p:sp>
        <p:nvSpPr>
          <p:cNvPr id="174" name="Google Shape;174;g2377416f5e9_0_3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Naive Bayes scales well to handle multi-class classification problems,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Peak accuracy seen in Laplacian Pyramid Fusion </a:t>
            </a:r>
            <a:r>
              <a:rPr lang="en-US" sz="2400"/>
              <a:t>image. This can be attributed to noise reduction and feature independence</a:t>
            </a:r>
            <a:endParaRPr sz="2400"/>
          </a:p>
        </p:txBody>
      </p:sp>
      <p:pic>
        <p:nvPicPr>
          <p:cNvPr id="175" name="Google Shape;175;g2377416f5e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206" y="3333331"/>
            <a:ext cx="3246550" cy="20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77416f5e9_0_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77416f5e9_1_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/>
              <a:t>U-Net Classifier</a:t>
            </a:r>
            <a:endParaRPr sz="5200"/>
          </a:p>
        </p:txBody>
      </p:sp>
      <p:sp>
        <p:nvSpPr>
          <p:cNvPr id="182" name="Google Shape;182;g2377416f5e9_1_40"/>
          <p:cNvSpPr txBox="1"/>
          <p:nvPr>
            <p:ph idx="1" type="body"/>
          </p:nvPr>
        </p:nvSpPr>
        <p:spPr>
          <a:xfrm>
            <a:off x="1097275" y="1845724"/>
            <a:ext cx="10058400" cy="4455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type of semantic segmentation technique. Contracting and Expanding structure effective in capturing hierarchical organizations such as retinal layers.</a:t>
            </a:r>
            <a:endParaRPr sz="2500"/>
          </a:p>
        </p:txBody>
      </p:sp>
      <p:pic>
        <p:nvPicPr>
          <p:cNvPr id="183" name="Google Shape;183;g2377416f5e9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388" y="2712149"/>
            <a:ext cx="7026175" cy="34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77416f5e9_1_4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2023-04-21T13:00:54Z</dcterms:created>
  <dc:creator>Sandilya Balemarthy</dc:creator>
</cp:coreProperties>
</file>