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0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5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4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5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1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4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7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22CE5D-E240-4B08-A1FC-F7DB078E0885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4C2EB-F3DB-409B-A64C-A85103B80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NOC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What is VNOC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Benefits of VNOC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High-level technical Plan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VNOC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VNOC is the idea of creating an automated system</a:t>
            </a:r>
          </a:p>
          <a:p>
            <a:pPr marL="0" indent="0">
              <a:buNone/>
            </a:pPr>
            <a:r>
              <a:rPr lang="en-US" dirty="0" smtClean="0"/>
              <a:t>Which can handle all the tasks what are not necessarily</a:t>
            </a:r>
          </a:p>
          <a:p>
            <a:pPr marL="0" indent="0">
              <a:buNone/>
            </a:pPr>
            <a:r>
              <a:rPr lang="en-US" dirty="0" smtClean="0"/>
              <a:t>handle by a human . In other words, moving the predefined </a:t>
            </a:r>
          </a:p>
          <a:p>
            <a:pPr marL="0" indent="0">
              <a:buNone/>
            </a:pPr>
            <a:r>
              <a:rPr lang="en-US" dirty="0" smtClean="0"/>
              <a:t>Jobs (doing a same job over and over) With </a:t>
            </a:r>
          </a:p>
          <a:p>
            <a:pPr marL="0" indent="0">
              <a:buNone/>
            </a:pPr>
            <a:r>
              <a:rPr lang="en-US" dirty="0" smtClean="0"/>
              <a:t>no decision making from NOC to VNOC like we do From</a:t>
            </a:r>
          </a:p>
          <a:p>
            <a:pPr marL="0" indent="0">
              <a:buNone/>
            </a:pPr>
            <a:r>
              <a:rPr lang="en-US" dirty="0" smtClean="0"/>
              <a:t>HSG to NOC.</a:t>
            </a:r>
          </a:p>
          <a:p>
            <a:pPr marL="0" indent="0">
              <a:buNone/>
            </a:pPr>
            <a:r>
              <a:rPr lang="en-US" dirty="0" smtClean="0"/>
              <a:t>Ex: handling a low priority drive space alert by NOC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7930" y="4423434"/>
            <a:ext cx="1768929" cy="462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7930" y="5342937"/>
            <a:ext cx="1768929" cy="4735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VNOC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9715501" y="3966235"/>
            <a:ext cx="342900" cy="4571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13373" y="3530466"/>
            <a:ext cx="1763486" cy="522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HSG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715501" y="4885737"/>
            <a:ext cx="342900" cy="4572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9007930" y="2285999"/>
            <a:ext cx="1679118" cy="117699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Tasks &amp; Alerts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5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VNOC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most of the repetitive workload from physical NOC.</a:t>
            </a:r>
          </a:p>
          <a:p>
            <a:r>
              <a:rPr lang="en-US" dirty="0" smtClean="0"/>
              <a:t>Increase physical NOC analyst’s reliability by handing over new decision making jobs them.</a:t>
            </a:r>
          </a:p>
          <a:p>
            <a:r>
              <a:rPr lang="en-US" dirty="0" smtClean="0"/>
              <a:t>Decrease human errors</a:t>
            </a:r>
          </a:p>
          <a:p>
            <a:r>
              <a:rPr lang="en-US" dirty="0" smtClean="0"/>
              <a:t>Decrease the response time.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6000">
              <a:schemeClr val="bg1">
                <a:lumMod val="7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27" y="535998"/>
            <a:ext cx="9601196" cy="6229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High-level technical Plan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1757" y="1560059"/>
            <a:ext cx="2661557" cy="7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NOC Manager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838200" y="3053443"/>
            <a:ext cx="2966357" cy="653143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Handling Team</a:t>
            </a:r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4612821" y="3053443"/>
            <a:ext cx="2966357" cy="653143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Generation Team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8387443" y="3053443"/>
            <a:ext cx="2966357" cy="653143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Team</a:t>
            </a:r>
          </a:p>
        </p:txBody>
      </p:sp>
      <p:sp>
        <p:nvSpPr>
          <p:cNvPr id="9" name="Smiley Face 8"/>
          <p:cNvSpPr/>
          <p:nvPr/>
        </p:nvSpPr>
        <p:spPr>
          <a:xfrm>
            <a:off x="838200" y="4376057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729342" y="4948909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Flowchart: Merge 20"/>
          <p:cNvSpPr/>
          <p:nvPr/>
        </p:nvSpPr>
        <p:spPr>
          <a:xfrm>
            <a:off x="838200" y="6268802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erge 21"/>
          <p:cNvSpPr/>
          <p:nvPr/>
        </p:nvSpPr>
        <p:spPr>
          <a:xfrm>
            <a:off x="1186544" y="6268802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 rot="4878607">
            <a:off x="1144214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/>
          <p:cNvSpPr/>
          <p:nvPr/>
        </p:nvSpPr>
        <p:spPr>
          <a:xfrm rot="16403175">
            <a:off x="556337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 Single Corner Rectangle 26"/>
          <p:cNvSpPr/>
          <p:nvPr/>
        </p:nvSpPr>
        <p:spPr>
          <a:xfrm>
            <a:off x="589644" y="5729211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Analyst -5111 - Low</a:t>
            </a:r>
            <a:endParaRPr lang="en-US" sz="1400" dirty="0"/>
          </a:p>
        </p:txBody>
      </p:sp>
      <p:sp>
        <p:nvSpPr>
          <p:cNvPr id="29" name="Smiley Face 28"/>
          <p:cNvSpPr/>
          <p:nvPr/>
        </p:nvSpPr>
        <p:spPr>
          <a:xfrm>
            <a:off x="2163526" y="4342048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2054668" y="4914900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Flowchart: Merge 30"/>
          <p:cNvSpPr/>
          <p:nvPr/>
        </p:nvSpPr>
        <p:spPr>
          <a:xfrm>
            <a:off x="2163526" y="6234793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erge 31"/>
          <p:cNvSpPr/>
          <p:nvPr/>
        </p:nvSpPr>
        <p:spPr>
          <a:xfrm>
            <a:off x="2511870" y="6234793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lock Arc 32"/>
          <p:cNvSpPr/>
          <p:nvPr/>
        </p:nvSpPr>
        <p:spPr>
          <a:xfrm rot="4878607">
            <a:off x="2469540" y="5006048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16403175">
            <a:off x="1881663" y="5006048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Smiley Face 34"/>
          <p:cNvSpPr/>
          <p:nvPr/>
        </p:nvSpPr>
        <p:spPr>
          <a:xfrm>
            <a:off x="4606838" y="4376057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oid 35"/>
          <p:cNvSpPr/>
          <p:nvPr/>
        </p:nvSpPr>
        <p:spPr>
          <a:xfrm>
            <a:off x="4497980" y="4948909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Flowchart: Merge 36"/>
          <p:cNvSpPr/>
          <p:nvPr/>
        </p:nvSpPr>
        <p:spPr>
          <a:xfrm>
            <a:off x="4606838" y="6268802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/>
          <p:cNvSpPr/>
          <p:nvPr/>
        </p:nvSpPr>
        <p:spPr>
          <a:xfrm>
            <a:off x="4955182" y="6268802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lock Arc 38"/>
          <p:cNvSpPr/>
          <p:nvPr/>
        </p:nvSpPr>
        <p:spPr>
          <a:xfrm rot="4878607">
            <a:off x="4912852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 rot="16403175">
            <a:off x="4324975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Smiley Face 40"/>
          <p:cNvSpPr/>
          <p:nvPr/>
        </p:nvSpPr>
        <p:spPr>
          <a:xfrm>
            <a:off x="6007709" y="4342048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41"/>
          <p:cNvSpPr/>
          <p:nvPr/>
        </p:nvSpPr>
        <p:spPr>
          <a:xfrm>
            <a:off x="5898851" y="4914900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Flowchart: Merge 42"/>
          <p:cNvSpPr/>
          <p:nvPr/>
        </p:nvSpPr>
        <p:spPr>
          <a:xfrm>
            <a:off x="6007709" y="6234793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erge 43"/>
          <p:cNvSpPr/>
          <p:nvPr/>
        </p:nvSpPr>
        <p:spPr>
          <a:xfrm>
            <a:off x="6356053" y="6234793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lock Arc 44"/>
          <p:cNvSpPr/>
          <p:nvPr/>
        </p:nvSpPr>
        <p:spPr>
          <a:xfrm rot="4878607">
            <a:off x="6313723" y="5006048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6403175">
            <a:off x="5725846" y="5006048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9983491" y="4308039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9874633" y="4880891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Flowchart: Merge 48"/>
          <p:cNvSpPr/>
          <p:nvPr/>
        </p:nvSpPr>
        <p:spPr>
          <a:xfrm>
            <a:off x="9983491" y="6200784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erge 49"/>
          <p:cNvSpPr/>
          <p:nvPr/>
        </p:nvSpPr>
        <p:spPr>
          <a:xfrm>
            <a:off x="10331835" y="6200784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lock Arc 50"/>
          <p:cNvSpPr/>
          <p:nvPr/>
        </p:nvSpPr>
        <p:spPr>
          <a:xfrm rot="4878607">
            <a:off x="10289505" y="4972039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/>
          <p:cNvSpPr/>
          <p:nvPr/>
        </p:nvSpPr>
        <p:spPr>
          <a:xfrm rot="16403175">
            <a:off x="9701628" y="4972039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Smiley Face 52"/>
          <p:cNvSpPr/>
          <p:nvPr/>
        </p:nvSpPr>
        <p:spPr>
          <a:xfrm>
            <a:off x="8536260" y="4376057"/>
            <a:ext cx="680357" cy="5388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apezoid 53"/>
          <p:cNvSpPr/>
          <p:nvPr/>
        </p:nvSpPr>
        <p:spPr>
          <a:xfrm>
            <a:off x="8427402" y="4948909"/>
            <a:ext cx="898072" cy="13198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Flowchart: Merge 54"/>
          <p:cNvSpPr/>
          <p:nvPr/>
        </p:nvSpPr>
        <p:spPr>
          <a:xfrm>
            <a:off x="8536260" y="6268802"/>
            <a:ext cx="239486" cy="58919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8884604" y="6268802"/>
            <a:ext cx="340178" cy="55518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lock Arc 56"/>
          <p:cNvSpPr/>
          <p:nvPr/>
        </p:nvSpPr>
        <p:spPr>
          <a:xfrm rot="4878607">
            <a:off x="8842274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lock Arc 57"/>
          <p:cNvSpPr/>
          <p:nvPr/>
        </p:nvSpPr>
        <p:spPr>
          <a:xfrm rot="16403175">
            <a:off x="8254397" y="5040057"/>
            <a:ext cx="679985" cy="74762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Up-Down Arrow 63"/>
          <p:cNvSpPr/>
          <p:nvPr/>
        </p:nvSpPr>
        <p:spPr>
          <a:xfrm rot="3283389">
            <a:off x="3822566" y="2045939"/>
            <a:ext cx="355638" cy="128070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5465091" y="2285999"/>
            <a:ext cx="433759" cy="758769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6" name="Up-Down Arrow 65"/>
          <p:cNvSpPr/>
          <p:nvPr/>
        </p:nvSpPr>
        <p:spPr>
          <a:xfrm rot="17897858">
            <a:off x="7381099" y="1864538"/>
            <a:ext cx="343064" cy="185710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9342" y="1436890"/>
            <a:ext cx="2223398" cy="8466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/ Task/ schedule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3011255" y="1629511"/>
            <a:ext cx="1191986" cy="3588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6923314" y="1700179"/>
            <a:ext cx="1191986" cy="358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387443" y="1629511"/>
            <a:ext cx="2662943" cy="57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Completion </a:t>
            </a:r>
            <a:endParaRPr lang="en-US" dirty="0"/>
          </a:p>
        </p:txBody>
      </p:sp>
      <p:sp>
        <p:nvSpPr>
          <p:cNvPr id="71" name="Round Single Corner Rectangle 70"/>
          <p:cNvSpPr/>
          <p:nvPr/>
        </p:nvSpPr>
        <p:spPr>
          <a:xfrm>
            <a:off x="1950528" y="5718270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Analyst -4114 - Med</a:t>
            </a:r>
          </a:p>
        </p:txBody>
      </p:sp>
      <p:sp>
        <p:nvSpPr>
          <p:cNvPr id="72" name="Round Single Corner Rectangle 71"/>
          <p:cNvSpPr/>
          <p:nvPr/>
        </p:nvSpPr>
        <p:spPr>
          <a:xfrm>
            <a:off x="4433087" y="5767581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Analyst –Backup Report</a:t>
            </a:r>
          </a:p>
        </p:txBody>
      </p:sp>
      <p:sp>
        <p:nvSpPr>
          <p:cNvPr id="73" name="Round Single Corner Rectangle 72"/>
          <p:cNvSpPr/>
          <p:nvPr/>
        </p:nvSpPr>
        <p:spPr>
          <a:xfrm>
            <a:off x="5874421" y="5738418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Analyst –Weekly Report</a:t>
            </a:r>
          </a:p>
        </p:txBody>
      </p:sp>
      <p:sp>
        <p:nvSpPr>
          <p:cNvPr id="74" name="Round Single Corner Rectangle 73"/>
          <p:cNvSpPr/>
          <p:nvPr/>
        </p:nvSpPr>
        <p:spPr>
          <a:xfrm>
            <a:off x="8328304" y="5837525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Custom Analyst -1</a:t>
            </a:r>
          </a:p>
        </p:txBody>
      </p:sp>
      <p:sp>
        <p:nvSpPr>
          <p:cNvPr id="75" name="Round Single Corner Rectangle 74"/>
          <p:cNvSpPr/>
          <p:nvPr/>
        </p:nvSpPr>
        <p:spPr>
          <a:xfrm>
            <a:off x="9789267" y="5755288"/>
            <a:ext cx="1193800" cy="57068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Custom Analyst -2</a:t>
            </a:r>
          </a:p>
        </p:txBody>
      </p:sp>
      <p:sp>
        <p:nvSpPr>
          <p:cNvPr id="82" name="Up-Down Arrow 81"/>
          <p:cNvSpPr/>
          <p:nvPr/>
        </p:nvSpPr>
        <p:spPr>
          <a:xfrm>
            <a:off x="1063317" y="3706586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Up-Down Arrow 82"/>
          <p:cNvSpPr/>
          <p:nvPr/>
        </p:nvSpPr>
        <p:spPr>
          <a:xfrm>
            <a:off x="2338919" y="3663966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4842761" y="3741791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6226223" y="3696287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8820949" y="3654846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-Down Arrow 86"/>
          <p:cNvSpPr/>
          <p:nvPr/>
        </p:nvSpPr>
        <p:spPr>
          <a:xfrm>
            <a:off x="10293415" y="3726328"/>
            <a:ext cx="208509" cy="6694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7100" y="3975100"/>
            <a:ext cx="1905000" cy="138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VNOC1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05901" y="4292600"/>
            <a:ext cx="1790697" cy="1113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VNOC2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64100" y="3975100"/>
            <a:ext cx="3048000" cy="1445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Supervisor</a:t>
            </a:r>
          </a:p>
          <a:p>
            <a:pPr marL="342900" indent="-342900">
              <a:buAutoNum type="arabicPeriod"/>
            </a:pPr>
            <a:r>
              <a:rPr lang="en-US" dirty="0" smtClean="0"/>
              <a:t>Sync DB</a:t>
            </a:r>
          </a:p>
          <a:p>
            <a:pPr marL="342900" indent="-342900">
              <a:buAutoNum type="arabicPeriod"/>
            </a:pPr>
            <a:r>
              <a:rPr lang="en-US" dirty="0" smtClean="0"/>
              <a:t>Enable Node 2 when node1 down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83200" y="2578100"/>
            <a:ext cx="15875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65500" y="3225800"/>
            <a:ext cx="2374900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</p:cNvCxnSpPr>
          <p:nvPr/>
        </p:nvCxnSpPr>
        <p:spPr>
          <a:xfrm>
            <a:off x="6076950" y="3225800"/>
            <a:ext cx="19050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02400" y="3225800"/>
            <a:ext cx="3048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8" idx="1"/>
          </p:cNvCxnSpPr>
          <p:nvPr/>
        </p:nvCxnSpPr>
        <p:spPr>
          <a:xfrm>
            <a:off x="4102100" y="4665134"/>
            <a:ext cx="762000" cy="32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912100" y="4697942"/>
            <a:ext cx="1193801" cy="26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7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183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Virtual NOC</vt:lpstr>
      <vt:lpstr>What is VNOC</vt:lpstr>
      <vt:lpstr>Benefits of VNOC</vt:lpstr>
      <vt:lpstr>High-level technical Plan</vt:lpstr>
      <vt:lpstr>Overall architecture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NOC</dc:title>
  <dc:creator>Sandilyan Parimalam</dc:creator>
  <cp:lastModifiedBy>Sandilyan Parimalam</cp:lastModifiedBy>
  <cp:revision>17</cp:revision>
  <dcterms:created xsi:type="dcterms:W3CDTF">2016-04-07T05:10:26Z</dcterms:created>
  <dcterms:modified xsi:type="dcterms:W3CDTF">2016-04-09T06:53:32Z</dcterms:modified>
</cp:coreProperties>
</file>