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4"/>
  </p:sldMasterIdLst>
  <p:sldIdLst>
    <p:sldId id="266" r:id="rId5"/>
    <p:sldId id="267" r:id="rId6"/>
    <p:sldId id="268" r:id="rId7"/>
    <p:sldId id="303" r:id="rId8"/>
    <p:sldId id="269" r:id="rId9"/>
    <p:sldId id="270" r:id="rId10"/>
    <p:sldId id="271" r:id="rId11"/>
    <p:sldId id="273" r:id="rId12"/>
    <p:sldId id="275" r:id="rId13"/>
    <p:sldId id="283" r:id="rId14"/>
    <p:sldId id="297" r:id="rId15"/>
    <p:sldId id="300" r:id="rId16"/>
    <p:sldId id="301" r:id="rId17"/>
    <p:sldId id="298" r:id="rId18"/>
    <p:sldId id="299" r:id="rId19"/>
    <p:sldId id="302" r:id="rId20"/>
    <p:sldId id="284" r:id="rId21"/>
    <p:sldId id="279" r:id="rId22"/>
    <p:sldId id="276" r:id="rId23"/>
    <p:sldId id="285" r:id="rId24"/>
    <p:sldId id="277" r:id="rId25"/>
    <p:sldId id="278" r:id="rId26"/>
    <p:sldId id="286" r:id="rId27"/>
    <p:sldId id="287" r:id="rId28"/>
    <p:sldId id="288" r:id="rId29"/>
    <p:sldId id="289" r:id="rId30"/>
    <p:sldId id="290" r:id="rId31"/>
    <p:sldId id="291" r:id="rId32"/>
    <p:sldId id="292" r:id="rId33"/>
    <p:sldId id="293" r:id="rId34"/>
    <p:sldId id="294" r:id="rId35"/>
    <p:sldId id="295" r:id="rId36"/>
    <p:sldId id="296" r:id="rId37"/>
    <p:sldId id="280" r:id="rId38"/>
    <p:sldId id="281" r:id="rId39"/>
    <p:sldId id="28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84" autoAdjust="0"/>
    <p:restoredTop sz="94619" autoAdjust="0"/>
  </p:normalViewPr>
  <p:slideViewPr>
    <p:cSldViewPr snapToGrid="0">
      <p:cViewPr varScale="1">
        <p:scale>
          <a:sx n="85" d="100"/>
          <a:sy n="85" d="100"/>
        </p:scale>
        <p:origin x="5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184DA70-C731-4C70-880D-CCD4705E623C}" type="datetime1">
              <a:rPr lang="en-US" smtClean="0"/>
              <a:t>6/19/2021</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6622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29904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14782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157928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4129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03608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6/19/2021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66505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6/19/2021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448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6/19/2021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1054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6725891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907D986-8816-4272-A432-0437A28A9828}" type="datetime1">
              <a:rPr lang="en-US" smtClean="0"/>
              <a:t>6/19/2021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pPr algn="l"/>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28006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2D6E202-B606-4609-B914-27C9371A1F6D}" type="datetime1">
              <a:rPr lang="en-US" smtClean="0"/>
              <a:t>6/19/2021</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20085231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482964" y="-119270"/>
            <a:ext cx="5102087" cy="3548270"/>
          </a:xfrm>
        </p:spPr>
        <p:txBody>
          <a:bodyPr>
            <a:noAutofit/>
          </a:bodyPr>
          <a:lstStyle/>
          <a:p>
            <a:pPr algn="ctr"/>
            <a:r>
              <a:rPr lang="en-IN" sz="4400" dirty="0">
                <a:latin typeface="Times New Roman" panose="02020603050405020304" pitchFamily="18" charset="0"/>
                <a:cs typeface="Times New Roman" panose="02020603050405020304" pitchFamily="18" charset="0"/>
              </a:rPr>
              <a:t>CUSTOMER CHURN PREDICTION USING MACHINE LEARNING</a:t>
            </a: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207319" y="3103898"/>
            <a:ext cx="5653378" cy="336423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            </a:t>
            </a:r>
          </a:p>
          <a:p>
            <a:pPr algn="ctr"/>
            <a:r>
              <a:rPr lang="en-US" dirty="0">
                <a:latin typeface="Times New Roman" panose="02020603050405020304" pitchFamily="18" charset="0"/>
                <a:cs typeface="Times New Roman" panose="02020603050405020304" pitchFamily="18" charset="0"/>
              </a:rPr>
              <a:t>BY</a:t>
            </a:r>
          </a:p>
          <a:p>
            <a:pPr algn="ctr"/>
            <a:r>
              <a:rPr lang="en-US" sz="2600" dirty="0">
                <a:latin typeface="Times New Roman" panose="02020603050405020304" pitchFamily="18" charset="0"/>
                <a:cs typeface="Times New Roman" panose="02020603050405020304" pitchFamily="18" charset="0"/>
              </a:rPr>
              <a:t>G. SANDILYA SRINIVAS (17311A19E6)</a:t>
            </a:r>
          </a:p>
          <a:p>
            <a:pPr algn="ctr"/>
            <a:r>
              <a:rPr lang="en-US" sz="2600" dirty="0">
                <a:latin typeface="Times New Roman" panose="02020603050405020304" pitchFamily="18" charset="0"/>
                <a:cs typeface="Times New Roman" panose="02020603050405020304" pitchFamily="18" charset="0"/>
              </a:rPr>
              <a:t>S. LIKHIT KUMAR (17311A19E7)</a:t>
            </a:r>
          </a:p>
          <a:p>
            <a:pPr algn="ctr"/>
            <a:r>
              <a:rPr lang="en-US" sz="2600" dirty="0">
                <a:latin typeface="Times New Roman" panose="02020603050405020304" pitchFamily="18" charset="0"/>
                <a:cs typeface="Times New Roman" panose="02020603050405020304" pitchFamily="18" charset="0"/>
              </a:rPr>
              <a:t>J. PAVAN GANESH (17311A19G8)</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Mentor : Ms. M. Shailaja</a:t>
            </a: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5E301F-D5FF-49EB-BB73-F4C7D451976D}"/>
              </a:ext>
            </a:extLst>
          </p:cNvPr>
          <p:cNvSpPr>
            <a:spLocks noGrp="1"/>
          </p:cNvSpPr>
          <p:nvPr>
            <p:ph idx="1"/>
          </p:nvPr>
        </p:nvSpPr>
        <p:spPr>
          <a:xfrm>
            <a:off x="676656" y="1558456"/>
            <a:ext cx="10753725" cy="4219409"/>
          </a:xfrm>
        </p:spPr>
        <p:txBody>
          <a:bodyPr>
            <a:normAutofit/>
          </a:bodyPr>
          <a:lstStyle/>
          <a:p>
            <a:r>
              <a:rPr lang="en-US" dirty="0">
                <a:latin typeface="Times New Roman" panose="02020603050405020304" pitchFamily="18" charset="0"/>
                <a:cs typeface="Times New Roman" panose="02020603050405020304" pitchFamily="18" charset="0"/>
              </a:rPr>
              <a:t>The Machine Learning libraries used are:</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Logistic Regression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Decision Tree Classifier</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Random Forest Classifier</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K-</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Classifier</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AdaBoost</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XGB Classifier</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1250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F9FF-2081-4A10-B0A8-8BE83D97E639}"/>
              </a:ext>
            </a:extLst>
          </p:cNvPr>
          <p:cNvSpPr>
            <a:spLocks noGrp="1"/>
          </p:cNvSpPr>
          <p:nvPr>
            <p:ph type="title"/>
          </p:nvPr>
        </p:nvSpPr>
        <p:spPr>
          <a:xfrm>
            <a:off x="657224" y="499533"/>
            <a:ext cx="10772775" cy="1376975"/>
          </a:xfrm>
        </p:spPr>
        <p:txBody>
          <a:bodyPr>
            <a:normAutofit/>
          </a:bodyPr>
          <a:lstStyle/>
          <a:p>
            <a:pPr algn="ctr"/>
            <a:r>
              <a:rPr lang="en-IN" sz="4400" dirty="0">
                <a:latin typeface="Times New Roman" panose="02020603050405020304" pitchFamily="18" charset="0"/>
                <a:cs typeface="Times New Roman" panose="02020603050405020304" pitchFamily="18" charset="0"/>
              </a:rPr>
              <a:t>LOGISTIC REGRESSION</a:t>
            </a:r>
          </a:p>
        </p:txBody>
      </p:sp>
      <p:sp>
        <p:nvSpPr>
          <p:cNvPr id="3" name="Content Placeholder 2">
            <a:extLst>
              <a:ext uri="{FF2B5EF4-FFF2-40B4-BE49-F238E27FC236}">
                <a16:creationId xmlns:a16="http://schemas.microsoft.com/office/drawing/2014/main" id="{C216247F-A30A-41CC-8FBA-B1BAF0153271}"/>
              </a:ext>
            </a:extLst>
          </p:cNvPr>
          <p:cNvSpPr>
            <a:spLocks noGrp="1"/>
          </p:cNvSpPr>
          <p:nvPr>
            <p:ph idx="1"/>
          </p:nvPr>
        </p:nvSpPr>
        <p:spPr>
          <a:xfrm>
            <a:off x="676656" y="2011680"/>
            <a:ext cx="10753725" cy="4346787"/>
          </a:xfrm>
        </p:spPr>
        <p:txBody>
          <a:bodyPr/>
          <a:lstStyle/>
          <a:p>
            <a:pPr algn="just">
              <a:lnSpc>
                <a:spcPct val="10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Logistic regression is a basic classification technique. It belongs to the linear classifiers group and is similar to polynomial and linear regression.</a:t>
            </a:r>
          </a:p>
          <a:p>
            <a:pPr algn="just">
              <a:lnSpc>
                <a:spcPct val="10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Logistic regression is a simple and rapid method for predicting results, and it is ideal for you to use.</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Although it is primarily a binary classification approach, it may also be used to address multiclass issues such as this concept.</a:t>
            </a:r>
          </a:p>
          <a:p>
            <a:endParaRPr lang="en-IN" dirty="0"/>
          </a:p>
        </p:txBody>
      </p:sp>
      <p:pic>
        <p:nvPicPr>
          <p:cNvPr id="4" name="Picture 3">
            <a:extLst>
              <a:ext uri="{FF2B5EF4-FFF2-40B4-BE49-F238E27FC236}">
                <a16:creationId xmlns:a16="http://schemas.microsoft.com/office/drawing/2014/main" id="{06A04D5C-C52B-4795-BE1A-0014FB35193A}"/>
              </a:ext>
            </a:extLst>
          </p:cNvPr>
          <p:cNvPicPr/>
          <p:nvPr/>
        </p:nvPicPr>
        <p:blipFill>
          <a:blip r:embed="rId2">
            <a:extLst>
              <a:ext uri="{28A0092B-C50C-407E-A947-70E740481C1C}">
                <a14:useLocalDpi xmlns:a14="http://schemas.microsoft.com/office/drawing/2010/main" val="0"/>
              </a:ext>
            </a:extLst>
          </a:blip>
          <a:stretch>
            <a:fillRect/>
          </a:stretch>
        </p:blipFill>
        <p:spPr>
          <a:xfrm>
            <a:off x="3959750" y="3935896"/>
            <a:ext cx="4055165" cy="2345634"/>
          </a:xfrm>
          <a:prstGeom prst="rect">
            <a:avLst/>
          </a:prstGeom>
        </p:spPr>
      </p:pic>
    </p:spTree>
    <p:extLst>
      <p:ext uri="{BB962C8B-B14F-4D97-AF65-F5344CB8AC3E}">
        <p14:creationId xmlns:p14="http://schemas.microsoft.com/office/powerpoint/2010/main" val="2446165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27B3-8686-44A0-BC2B-03126E31ED38}"/>
              </a:ext>
            </a:extLst>
          </p:cNvPr>
          <p:cNvSpPr>
            <a:spLocks noGrp="1"/>
          </p:cNvSpPr>
          <p:nvPr>
            <p:ph type="title"/>
          </p:nvPr>
        </p:nvSpPr>
        <p:spPr>
          <a:xfrm>
            <a:off x="657224" y="499533"/>
            <a:ext cx="10772775" cy="915799"/>
          </a:xfrm>
        </p:spPr>
        <p:txBody>
          <a:bodyPr>
            <a:normAutofit/>
          </a:bodyPr>
          <a:lstStyle/>
          <a:p>
            <a:pPr algn="ctr"/>
            <a:r>
              <a:rPr lang="en-IN" sz="4400" dirty="0">
                <a:latin typeface="Times New Roman" panose="02020603050405020304" pitchFamily="18" charset="0"/>
                <a:cs typeface="Times New Roman" panose="02020603050405020304" pitchFamily="18" charset="0"/>
              </a:rPr>
              <a:t>DECISION TREE CLASSIFIER</a:t>
            </a:r>
          </a:p>
        </p:txBody>
      </p:sp>
      <p:sp>
        <p:nvSpPr>
          <p:cNvPr id="3" name="Content Placeholder 2">
            <a:extLst>
              <a:ext uri="{FF2B5EF4-FFF2-40B4-BE49-F238E27FC236}">
                <a16:creationId xmlns:a16="http://schemas.microsoft.com/office/drawing/2014/main" id="{80B01281-6105-4202-A034-6ACF20F3A9A7}"/>
              </a:ext>
            </a:extLst>
          </p:cNvPr>
          <p:cNvSpPr>
            <a:spLocks noGrp="1"/>
          </p:cNvSpPr>
          <p:nvPr>
            <p:ph idx="1"/>
          </p:nvPr>
        </p:nvSpPr>
        <p:spPr>
          <a:xfrm>
            <a:off x="676656" y="1415332"/>
            <a:ext cx="10753725" cy="5335325"/>
          </a:xfrm>
        </p:spPr>
        <p:txBody>
          <a:bodyPr>
            <a:normAutofit lnSpcReduction="10000"/>
          </a:bodyPr>
          <a:lstStyle/>
          <a:p>
            <a:pPr algn="just">
              <a:lnSpc>
                <a:spcPct val="11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 decision tree is a popular machine learning method. Internal decision-making logic is shared, which is not available in black box algorithms like Neural Network.</a:t>
            </a:r>
          </a:p>
          <a:p>
            <a:pPr algn="just">
              <a:lnSpc>
                <a:spcPct val="11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When compared to the neural network approach, it takes less time to train.</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decision tree is a non-parametric or distribution-free classifier that does not rely on probability distribution assumptions.</a:t>
            </a:r>
          </a:p>
          <a:p>
            <a:pPr algn="just">
              <a:lnSpc>
                <a:spcPct val="11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Decision trees can handle large amounts of data and yet make accurate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predictions.The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following is the basic concept underlying every decision tree algorithm:</a:t>
            </a:r>
          </a:p>
          <a:p>
            <a:pPr marL="598932" lvl="1" algn="just">
              <a:lnSpc>
                <a:spcPct val="110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split the records, choose the relevant attribute using Attribute Selection Measures (ASM).</a:t>
            </a:r>
          </a:p>
          <a:p>
            <a:pPr marL="598932" lvl="1" algn="just">
              <a:lnSpc>
                <a:spcPct val="110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Split the dataset into small-scale subgroups using that property as a decision node.</a:t>
            </a:r>
          </a:p>
          <a:p>
            <a:pPr marL="598932" lvl="1" algn="just">
              <a:lnSpc>
                <a:spcPct val="110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Begin building the tree by recursively repeating this series of steps for each child until one of the conditions fits: </a:t>
            </a:r>
          </a:p>
          <a:p>
            <a:pPr marL="1627632" lvl="1" algn="just">
              <a:lnSpc>
                <a:spcPct val="11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 Each tuple corresponds to the same attribute value.</a:t>
            </a:r>
          </a:p>
          <a:p>
            <a:pPr marL="1627632" lvl="1" algn="just">
              <a:lnSpc>
                <a:spcPct val="11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 There are no more traits that have been left behind.</a:t>
            </a:r>
          </a:p>
          <a:p>
            <a:pPr marL="1627632" lvl="1" algn="just">
              <a:lnSpc>
                <a:spcPct val="11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 All scenarios are addressed.</a:t>
            </a:r>
          </a:p>
          <a:p>
            <a:endParaRPr lang="en-IN" dirty="0"/>
          </a:p>
        </p:txBody>
      </p:sp>
    </p:spTree>
    <p:extLst>
      <p:ext uri="{BB962C8B-B14F-4D97-AF65-F5344CB8AC3E}">
        <p14:creationId xmlns:p14="http://schemas.microsoft.com/office/powerpoint/2010/main" val="827703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1D77-8613-4CB1-A850-81BE6816752F}"/>
              </a:ext>
            </a:extLst>
          </p:cNvPr>
          <p:cNvSpPr>
            <a:spLocks noGrp="1"/>
          </p:cNvSpPr>
          <p:nvPr>
            <p:ph type="title"/>
          </p:nvPr>
        </p:nvSpPr>
        <p:spPr>
          <a:xfrm>
            <a:off x="657224" y="499533"/>
            <a:ext cx="10772775" cy="1178193"/>
          </a:xfrm>
        </p:spPr>
        <p:txBody>
          <a:bodyPr>
            <a:normAutofit/>
          </a:bodyPr>
          <a:lstStyle/>
          <a:p>
            <a:pPr algn="ctr"/>
            <a:r>
              <a:rPr lang="en-IN" sz="4400" dirty="0">
                <a:latin typeface="Times New Roman" panose="02020603050405020304" pitchFamily="18" charset="0"/>
                <a:cs typeface="Times New Roman" panose="02020603050405020304" pitchFamily="18" charset="0"/>
              </a:rPr>
              <a:t>RANDOM FOREST CLASSIFIER</a:t>
            </a:r>
          </a:p>
        </p:txBody>
      </p:sp>
      <p:sp>
        <p:nvSpPr>
          <p:cNvPr id="3" name="Content Placeholder 2">
            <a:extLst>
              <a:ext uri="{FF2B5EF4-FFF2-40B4-BE49-F238E27FC236}">
                <a16:creationId xmlns:a16="http://schemas.microsoft.com/office/drawing/2014/main" id="{27345AED-52FA-4DBB-9C1F-D301FB7482B7}"/>
              </a:ext>
            </a:extLst>
          </p:cNvPr>
          <p:cNvSpPr>
            <a:spLocks noGrp="1"/>
          </p:cNvSpPr>
          <p:nvPr>
            <p:ph idx="1"/>
          </p:nvPr>
        </p:nvSpPr>
        <p:spPr>
          <a:xfrm>
            <a:off x="676656" y="1677726"/>
            <a:ext cx="10753725" cy="4680742"/>
          </a:xfrm>
        </p:spPr>
        <p:txBody>
          <a:bodyPr>
            <a:normAutofit/>
          </a:bodyPr>
          <a:lstStyle/>
          <a:p>
            <a:pPr algn="just">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 Random forest is a learning method that is supervised. This classifier may be used for both classification and regression. Random forest is also very adaptable and simple to utilise. Trees make up a forest.</a:t>
            </a:r>
          </a:p>
          <a:p>
            <a:pPr algn="just">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 Random forests create decision trees based on randomly selected data samples, obtain forecasts from each tree, and use the voting concept to select the best potential answer.</a:t>
            </a:r>
            <a:endParaRPr lang="en-IN" sz="2000" dirty="0">
              <a:latin typeface="Times New Roman" panose="02020603050405020304" pitchFamily="18" charset="0"/>
              <a:ea typeface="Calibri" panose="020F0502020204030204" pitchFamily="34" charset="0"/>
            </a:endParaRPr>
          </a:p>
          <a:p>
            <a:pPr algn="just">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 Random forest is essentially an ensemble technique of decision trees constructed on an arbitrarily divided dataset (based on the divide-and-conquer methodology). The forest is the name given to a group of decision tree classifiers.</a:t>
            </a:r>
          </a:p>
          <a:p>
            <a:pPr algn="just">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 In comparison to other non-linear classification methods, it is simpler and more resilient.</a:t>
            </a:r>
            <a:endParaRPr lang="en-IN" sz="2000" dirty="0"/>
          </a:p>
        </p:txBody>
      </p:sp>
    </p:spTree>
    <p:extLst>
      <p:ext uri="{BB962C8B-B14F-4D97-AF65-F5344CB8AC3E}">
        <p14:creationId xmlns:p14="http://schemas.microsoft.com/office/powerpoint/2010/main" val="1849547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78A3-CFC6-4FC2-B3A8-32738090B4B0}"/>
              </a:ext>
            </a:extLst>
          </p:cNvPr>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K- NEIGHBORS CLASSIFIER</a:t>
            </a:r>
          </a:p>
        </p:txBody>
      </p:sp>
      <p:sp>
        <p:nvSpPr>
          <p:cNvPr id="3" name="Content Placeholder 2">
            <a:extLst>
              <a:ext uri="{FF2B5EF4-FFF2-40B4-BE49-F238E27FC236}">
                <a16:creationId xmlns:a16="http://schemas.microsoft.com/office/drawing/2014/main" id="{E75E423B-3A1C-4076-A8A9-B96D6FBEB203}"/>
              </a:ext>
            </a:extLst>
          </p:cNvPr>
          <p:cNvSpPr>
            <a:spLocks noGrp="1"/>
          </p:cNvSpPr>
          <p:nvPr>
            <p:ph idx="1"/>
          </p:nvPr>
        </p:nvSpPr>
        <p:spPr/>
        <p:txBody>
          <a:bodyPr>
            <a:normAutofit fontScale="92500"/>
          </a:bodyPr>
          <a:lstStyle/>
          <a:p>
            <a:pPr algn="just">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 The supervised machine learning method K-nearest neighbours (KNN) is a kind of KNN algorithm. KNN is relatively simple to implement in its most basic form, yet it performs a wide range of classification tasks.</a:t>
            </a:r>
          </a:p>
          <a:p>
            <a:pPr algn="just">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 It is a slow learning algorithm since it does not have an exclusive training phase. Rather, it trains on all of the data while categorising a new data point or instance.</a:t>
            </a:r>
            <a:endParaRPr lang="en-IN" sz="2000" dirty="0">
              <a:latin typeface="Times New Roman" panose="02020603050405020304" pitchFamily="18" charset="0"/>
              <a:ea typeface="Calibri" panose="020F0502020204030204" pitchFamily="34" charset="0"/>
            </a:endParaRPr>
          </a:p>
          <a:p>
            <a:pPr algn="just">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 KNN is a non-parametric learning method since it makes no assumptions about the raw data. This is a particularly useful characteristic because the vast majority of real-world data defies theoretical assumptions such as linear separability, uniform distribution, and so on.</a:t>
            </a:r>
            <a:endParaRPr lang="en-IN" sz="2000" dirty="0"/>
          </a:p>
        </p:txBody>
      </p:sp>
    </p:spTree>
    <p:extLst>
      <p:ext uri="{BB962C8B-B14F-4D97-AF65-F5344CB8AC3E}">
        <p14:creationId xmlns:p14="http://schemas.microsoft.com/office/powerpoint/2010/main" val="181437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C4FFB-6F39-4ACF-85B0-85CC23D0818C}"/>
              </a:ext>
            </a:extLst>
          </p:cNvPr>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ADABOOST CLASSIFIER</a:t>
            </a:r>
          </a:p>
        </p:txBody>
      </p:sp>
      <p:sp>
        <p:nvSpPr>
          <p:cNvPr id="3" name="Content Placeholder 2">
            <a:extLst>
              <a:ext uri="{FF2B5EF4-FFF2-40B4-BE49-F238E27FC236}">
                <a16:creationId xmlns:a16="http://schemas.microsoft.com/office/drawing/2014/main" id="{6A141CCB-F2A9-48E3-9C6C-B03D1D2761D6}"/>
              </a:ext>
            </a:extLst>
          </p:cNvPr>
          <p:cNvSpPr>
            <a:spLocks noGrp="1"/>
          </p:cNvSpPr>
          <p:nvPr>
            <p:ph idx="1"/>
          </p:nvPr>
        </p:nvSpPr>
        <p:spPr/>
        <p:txBody>
          <a:bodyPr>
            <a:normAutofit fontScale="92500"/>
          </a:bodyPr>
          <a:lstStyle/>
          <a:p>
            <a:pPr algn="just">
              <a:lnSpc>
                <a:spcPct val="10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 Boosting algorithms have been more popular and well-known among data science and machine learning enthusiasts in recent years.</a:t>
            </a:r>
          </a:p>
          <a:p>
            <a:pPr algn="just">
              <a:lnSpc>
                <a:spcPct val="10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 Boosting algorithms combine many low-accuracy (or weak) models to produce a high-accuracy (or strong) model.</a:t>
            </a:r>
            <a:endParaRPr lang="en-IN" sz="2000" dirty="0">
              <a:latin typeface="Times New Roman" panose="02020603050405020304" pitchFamily="18" charset="0"/>
              <a:ea typeface="Calibri" panose="020F0502020204030204" pitchFamily="34" charset="0"/>
            </a:endParaRPr>
          </a:p>
          <a:p>
            <a:pPr algn="just">
              <a:lnSpc>
                <a:spcPct val="10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 In 1996, Yoav Freund and Robert </a:t>
            </a:r>
            <a:r>
              <a:rPr lang="en-IN" sz="2000" dirty="0" err="1">
                <a:effectLst/>
                <a:latin typeface="Times New Roman" panose="02020603050405020304" pitchFamily="18" charset="0"/>
                <a:ea typeface="Calibri" panose="020F0502020204030204" pitchFamily="34" charset="0"/>
              </a:rPr>
              <a:t>Schapire</a:t>
            </a:r>
            <a:r>
              <a:rPr lang="en-IN" sz="2000" dirty="0">
                <a:effectLst/>
                <a:latin typeface="Times New Roman" panose="02020603050405020304" pitchFamily="18" charset="0"/>
                <a:ea typeface="Calibri" panose="020F0502020204030204" pitchFamily="34" charset="0"/>
              </a:rPr>
              <a:t> introduced Ada-boost, or Adaptive Boosting, as one of the ensemble boosting classifiers. It combines numerous classifiers in order to increase classifier accuracy.</a:t>
            </a:r>
          </a:p>
          <a:p>
            <a:pPr algn="just">
              <a:lnSpc>
                <a:spcPct val="10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 AdaBoost is a methodology for creating iterative ensembles. By cascading numerous poorly performing classifiers, the AdaBoost classifier creates a robust classifier with high accuracy and power.</a:t>
            </a:r>
          </a:p>
          <a:p>
            <a:pPr algn="just">
              <a:lnSpc>
                <a:spcPct val="10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 Setting the weights of classifiers and training the sample data in each step is the essential notion that powers </a:t>
            </a:r>
            <a:r>
              <a:rPr lang="en-IN" sz="2000" dirty="0" err="1">
                <a:effectLst/>
                <a:latin typeface="Times New Roman" panose="02020603050405020304" pitchFamily="18" charset="0"/>
                <a:ea typeface="Calibri" panose="020F0502020204030204" pitchFamily="34" charset="0"/>
              </a:rPr>
              <a:t>Adaboost</a:t>
            </a:r>
            <a:r>
              <a:rPr lang="en-IN" sz="2000" dirty="0">
                <a:effectLst/>
                <a:latin typeface="Times New Roman" panose="02020603050405020304" pitchFamily="18" charset="0"/>
                <a:ea typeface="Calibri" panose="020F0502020204030204" pitchFamily="34" charset="0"/>
              </a:rPr>
              <a:t>, ensuring accurate predictions of odd data points.</a:t>
            </a:r>
            <a:endParaRPr lang="en-IN" sz="2000" dirty="0"/>
          </a:p>
        </p:txBody>
      </p:sp>
    </p:spTree>
    <p:extLst>
      <p:ext uri="{BB962C8B-B14F-4D97-AF65-F5344CB8AC3E}">
        <p14:creationId xmlns:p14="http://schemas.microsoft.com/office/powerpoint/2010/main" val="1755103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B2108-430D-4044-BC83-7B70024F10FA}"/>
              </a:ext>
            </a:extLst>
          </p:cNvPr>
          <p:cNvSpPr>
            <a:spLocks noGrp="1"/>
          </p:cNvSpPr>
          <p:nvPr>
            <p:ph type="title"/>
          </p:nvPr>
        </p:nvSpPr>
        <p:spPr>
          <a:xfrm>
            <a:off x="657224" y="499533"/>
            <a:ext cx="10772775" cy="1241803"/>
          </a:xfrm>
        </p:spPr>
        <p:txBody>
          <a:bodyPr>
            <a:normAutofit/>
          </a:bodyPr>
          <a:lstStyle/>
          <a:p>
            <a:pPr algn="ctr"/>
            <a:r>
              <a:rPr lang="en-IN" sz="4400" dirty="0">
                <a:latin typeface="Times New Roman" panose="02020603050405020304" pitchFamily="18" charset="0"/>
                <a:cs typeface="Times New Roman" panose="02020603050405020304" pitchFamily="18" charset="0"/>
              </a:rPr>
              <a:t>XGB CLASSIFIER </a:t>
            </a:r>
          </a:p>
        </p:txBody>
      </p:sp>
      <p:sp>
        <p:nvSpPr>
          <p:cNvPr id="3" name="Content Placeholder 2">
            <a:extLst>
              <a:ext uri="{FF2B5EF4-FFF2-40B4-BE49-F238E27FC236}">
                <a16:creationId xmlns:a16="http://schemas.microsoft.com/office/drawing/2014/main" id="{0CC4DB97-2633-4917-8933-FAE4E9462DE2}"/>
              </a:ext>
            </a:extLst>
          </p:cNvPr>
          <p:cNvSpPr>
            <a:spLocks noGrp="1"/>
          </p:cNvSpPr>
          <p:nvPr>
            <p:ph idx="1"/>
          </p:nvPr>
        </p:nvSpPr>
        <p:spPr>
          <a:xfrm>
            <a:off x="676656" y="1741336"/>
            <a:ext cx="10753725" cy="4508389"/>
          </a:xfrm>
        </p:spPr>
        <p:txBody>
          <a:bodyPr>
            <a:normAutofit lnSpcReduction="10000"/>
          </a:bodyPr>
          <a:lstStyle/>
          <a:p>
            <a:pPr algn="just">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Gradient boosting classifiers are a collection of machine learning algorithms that combine a number of weak learning models into a powerful prediction model.</a:t>
            </a:r>
          </a:p>
          <a:p>
            <a:pPr algn="just">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Gradient boosting models are gaining popularity as a result of their efficiency in categorising compound datasets.</a:t>
            </a:r>
          </a:p>
          <a:p>
            <a:pPr algn="just">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 idea behind "gradient boosting" is to take a bad hypothesis or a bad learning algorithm and make a series of changes to it that will improve the hypothesis's strength.</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Gradient Boosting classifiers aim to reduce failure, or the gap between the training example's actual class data and the projected category value. Understanding the mechanism for reducing the classifier's loss isn't needed, although it works in a similar way to gradient descent in a neural network.</a:t>
            </a:r>
          </a:p>
          <a:p>
            <a:endParaRPr lang="en-IN" dirty="0"/>
          </a:p>
        </p:txBody>
      </p:sp>
    </p:spTree>
    <p:extLst>
      <p:ext uri="{BB962C8B-B14F-4D97-AF65-F5344CB8AC3E}">
        <p14:creationId xmlns:p14="http://schemas.microsoft.com/office/powerpoint/2010/main" val="459686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568792-BC0A-4021-A224-6F348407AF67}"/>
              </a:ext>
            </a:extLst>
          </p:cNvPr>
          <p:cNvSpPr>
            <a:spLocks noGrp="1"/>
          </p:cNvSpPr>
          <p:nvPr>
            <p:ph idx="1"/>
          </p:nvPr>
        </p:nvSpPr>
        <p:spPr>
          <a:xfrm>
            <a:off x="719137" y="1677726"/>
            <a:ext cx="10753725" cy="4012675"/>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All the above libraries are inbuilt libraries of Python.</a:t>
            </a:r>
          </a:p>
          <a:p>
            <a:pPr algn="just">
              <a:lnSpc>
                <a:spcPct val="150000"/>
              </a:lnSpc>
            </a:pPr>
            <a:r>
              <a:rPr lang="en-US" dirty="0">
                <a:latin typeface="Times New Roman" panose="02020603050405020304" pitchFamily="18" charset="0"/>
                <a:cs typeface="Times New Roman" panose="02020603050405020304" pitchFamily="18" charset="0"/>
              </a:rPr>
              <a:t>We need to import them from Scikit-Learn.</a:t>
            </a:r>
          </a:p>
          <a:p>
            <a:pPr algn="just">
              <a:lnSpc>
                <a:spcPct val="150000"/>
              </a:lnSpc>
            </a:pPr>
            <a:r>
              <a:rPr lang="en-US" i="0" dirty="0">
                <a:solidFill>
                  <a:schemeClr val="tx1"/>
                </a:solidFill>
                <a:effectLst/>
                <a:latin typeface="Times New Roman" panose="02020603050405020304" pitchFamily="18" charset="0"/>
                <a:cs typeface="Times New Roman" panose="02020603050405020304" pitchFamily="18" charset="0"/>
              </a:rPr>
              <a:t>Scikit-learn library which is commonly known as </a:t>
            </a:r>
            <a:r>
              <a:rPr lang="en-US" i="0" dirty="0" err="1">
                <a:solidFill>
                  <a:schemeClr val="tx1"/>
                </a:solidFill>
                <a:effectLst/>
                <a:latin typeface="Times New Roman" panose="02020603050405020304" pitchFamily="18" charset="0"/>
                <a:cs typeface="Times New Roman" panose="02020603050405020304" pitchFamily="18" charset="0"/>
              </a:rPr>
              <a:t>sklearn</a:t>
            </a:r>
            <a:r>
              <a:rPr lang="en-US" dirty="0">
                <a:solidFill>
                  <a:schemeClr val="tx1"/>
                </a:solidFill>
                <a:latin typeface="Times New Roman" panose="02020603050405020304" pitchFamily="18" charset="0"/>
                <a:cs typeface="Times New Roman" panose="02020603050405020304" pitchFamily="18" charset="0"/>
              </a:rPr>
              <a:t> </a:t>
            </a:r>
            <a:r>
              <a:rPr lang="en-US" i="0" dirty="0">
                <a:solidFill>
                  <a:schemeClr val="tx1"/>
                </a:solidFill>
                <a:effectLst/>
                <a:latin typeface="Times New Roman" panose="02020603050405020304" pitchFamily="18" charset="0"/>
                <a:cs typeface="Times New Roman" panose="02020603050405020304" pitchFamily="18" charset="0"/>
              </a:rPr>
              <a:t>is a </a:t>
            </a:r>
            <a:r>
              <a:rPr lang="en-US" i="0" u="none" strike="noStrike" dirty="0">
                <a:solidFill>
                  <a:schemeClr val="tx1"/>
                </a:solidFill>
                <a:effectLst/>
                <a:latin typeface="Times New Roman" panose="02020603050405020304" pitchFamily="18" charset="0"/>
                <a:cs typeface="Times New Roman" panose="02020603050405020304" pitchFamily="18" charset="0"/>
              </a:rPr>
              <a:t>free software</a:t>
            </a:r>
            <a:r>
              <a:rPr lang="en-US" i="0" dirty="0">
                <a:solidFill>
                  <a:schemeClr val="tx1"/>
                </a:solidFill>
                <a:effectLst/>
                <a:latin typeface="Times New Roman" panose="02020603050405020304" pitchFamily="18" charset="0"/>
                <a:cs typeface="Times New Roman" panose="02020603050405020304" pitchFamily="18" charset="0"/>
              </a:rPr>
              <a:t> </a:t>
            </a:r>
            <a:r>
              <a:rPr lang="en-US" i="0" u="none" strike="noStrike" dirty="0">
                <a:solidFill>
                  <a:schemeClr val="tx1"/>
                </a:solidFill>
                <a:effectLst/>
                <a:latin typeface="Times New Roman" panose="02020603050405020304" pitchFamily="18" charset="0"/>
                <a:cs typeface="Times New Roman" panose="02020603050405020304" pitchFamily="18" charset="0"/>
              </a:rPr>
              <a:t>machine learning</a:t>
            </a:r>
            <a:r>
              <a:rPr lang="en-US" i="0" dirty="0">
                <a:solidFill>
                  <a:schemeClr val="tx1"/>
                </a:solidFill>
                <a:effectLst/>
                <a:latin typeface="Times New Roman" panose="02020603050405020304" pitchFamily="18" charset="0"/>
                <a:cs typeface="Times New Roman" panose="02020603050405020304" pitchFamily="18" charset="0"/>
              </a:rPr>
              <a:t> </a:t>
            </a:r>
            <a:r>
              <a:rPr lang="en-US" i="0" u="none" strike="noStrike" dirty="0">
                <a:solidFill>
                  <a:schemeClr val="tx1"/>
                </a:solidFill>
                <a:effectLst/>
                <a:latin typeface="Times New Roman" panose="02020603050405020304" pitchFamily="18" charset="0"/>
                <a:cs typeface="Times New Roman" panose="02020603050405020304" pitchFamily="18" charset="0"/>
              </a:rPr>
              <a:t>library</a:t>
            </a:r>
            <a:r>
              <a:rPr lang="en-US" i="0" dirty="0">
                <a:solidFill>
                  <a:schemeClr val="tx1"/>
                </a:solidFill>
                <a:effectLst/>
                <a:latin typeface="Times New Roman" panose="02020603050405020304" pitchFamily="18" charset="0"/>
                <a:cs typeface="Times New Roman" panose="02020603050405020304" pitchFamily="18" charset="0"/>
              </a:rPr>
              <a:t> for the </a:t>
            </a:r>
            <a:r>
              <a:rPr lang="en-US" i="0" u="none" strike="noStrike" dirty="0">
                <a:solidFill>
                  <a:schemeClr val="tx1"/>
                </a:solidFill>
                <a:effectLst/>
                <a:latin typeface="Times New Roman" panose="02020603050405020304" pitchFamily="18" charset="0"/>
                <a:cs typeface="Times New Roman" panose="02020603050405020304" pitchFamily="18" charset="0"/>
              </a:rPr>
              <a:t>Python</a:t>
            </a:r>
            <a:r>
              <a:rPr lang="en-US" i="0" dirty="0">
                <a:solidFill>
                  <a:schemeClr val="tx1"/>
                </a:solidFill>
                <a:effectLst/>
                <a:latin typeface="Times New Roman" panose="02020603050405020304" pitchFamily="18" charset="0"/>
                <a:cs typeface="Times New Roman" panose="02020603050405020304" pitchFamily="18" charset="0"/>
              </a:rPr>
              <a:t> </a:t>
            </a:r>
            <a:r>
              <a:rPr lang="en-US" i="0" u="none" strike="noStrike" dirty="0">
                <a:solidFill>
                  <a:schemeClr val="tx1"/>
                </a:solidFill>
                <a:effectLst/>
                <a:latin typeface="Times New Roman" panose="02020603050405020304" pitchFamily="18" charset="0"/>
                <a:cs typeface="Times New Roman" panose="02020603050405020304" pitchFamily="18" charset="0"/>
              </a:rPr>
              <a:t>programming language</a:t>
            </a:r>
            <a:r>
              <a:rPr lang="en-US" i="0" dirty="0">
                <a:solidFill>
                  <a:schemeClr val="tx1"/>
                </a:solidFill>
                <a:effectLst/>
                <a:latin typeface="Times New Roman" panose="02020603050405020304" pitchFamily="18" charset="0"/>
                <a:cs typeface="Times New Roman" panose="02020603050405020304" pitchFamily="18" charset="0"/>
              </a:rPr>
              <a:t>. It features various </a:t>
            </a:r>
            <a:r>
              <a:rPr lang="en-US" i="0" u="none" strike="noStrike" dirty="0">
                <a:solidFill>
                  <a:schemeClr val="tx1"/>
                </a:solidFill>
                <a:effectLst/>
                <a:latin typeface="Times New Roman" panose="02020603050405020304" pitchFamily="18" charset="0"/>
                <a:cs typeface="Times New Roman" panose="02020603050405020304" pitchFamily="18" charset="0"/>
              </a:rPr>
              <a:t>classification</a:t>
            </a:r>
            <a:r>
              <a:rPr lang="en-US" i="0" dirty="0">
                <a:solidFill>
                  <a:schemeClr val="tx1"/>
                </a:solidFill>
                <a:effectLst/>
                <a:latin typeface="Times New Roman" panose="02020603050405020304" pitchFamily="18" charset="0"/>
                <a:cs typeface="Times New Roman" panose="02020603050405020304" pitchFamily="18" charset="0"/>
              </a:rPr>
              <a:t>, </a:t>
            </a:r>
            <a:r>
              <a:rPr lang="en-US" i="0" u="none" strike="noStrike" dirty="0">
                <a:solidFill>
                  <a:schemeClr val="tx1"/>
                </a:solidFill>
                <a:effectLst/>
                <a:latin typeface="Times New Roman" panose="02020603050405020304" pitchFamily="18" charset="0"/>
                <a:cs typeface="Times New Roman" panose="02020603050405020304" pitchFamily="18" charset="0"/>
              </a:rPr>
              <a:t>regression</a:t>
            </a:r>
            <a:r>
              <a:rPr lang="en-US" i="0" dirty="0">
                <a:solidFill>
                  <a:schemeClr val="tx1"/>
                </a:solidFill>
                <a:effectLst/>
                <a:latin typeface="Times New Roman" panose="02020603050405020304" pitchFamily="18" charset="0"/>
                <a:cs typeface="Times New Roman" panose="02020603050405020304" pitchFamily="18" charset="0"/>
              </a:rPr>
              <a:t> and </a:t>
            </a:r>
            <a:r>
              <a:rPr lang="en-US" i="0" u="none" strike="noStrike" dirty="0">
                <a:solidFill>
                  <a:schemeClr val="tx1"/>
                </a:solidFill>
                <a:effectLst/>
                <a:latin typeface="Times New Roman" panose="02020603050405020304" pitchFamily="18" charset="0"/>
                <a:cs typeface="Times New Roman" panose="02020603050405020304" pitchFamily="18" charset="0"/>
              </a:rPr>
              <a:t>clustering</a:t>
            </a:r>
            <a:r>
              <a:rPr lang="en-US" i="0" dirty="0">
                <a:solidFill>
                  <a:schemeClr val="tx1"/>
                </a:solidFill>
                <a:effectLst/>
                <a:latin typeface="Times New Roman" panose="02020603050405020304" pitchFamily="18" charset="0"/>
                <a:cs typeface="Times New Roman" panose="02020603050405020304" pitchFamily="18" charset="0"/>
              </a:rPr>
              <a:t> algorithms </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855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A08C4-B4FB-40ED-8822-50A6FAEAED93}"/>
              </a:ext>
            </a:extLst>
          </p:cNvPr>
          <p:cNvSpPr>
            <a:spLocks noGrp="1"/>
          </p:cNvSpPr>
          <p:nvPr>
            <p:ph type="title"/>
          </p:nvPr>
        </p:nvSpPr>
        <p:spPr>
          <a:xfrm>
            <a:off x="657224" y="499533"/>
            <a:ext cx="10772775" cy="1321316"/>
          </a:xfrm>
        </p:spPr>
        <p:txBody>
          <a:bodyPr>
            <a:normAutofit/>
          </a:bodyPr>
          <a:lstStyle/>
          <a:p>
            <a:pPr algn="ctr"/>
            <a:r>
              <a:rPr lang="en-IN" sz="4000" dirty="0">
                <a:latin typeface="Times New Roman" panose="02020603050405020304" pitchFamily="18" charset="0"/>
                <a:cs typeface="Times New Roman" panose="02020603050405020304" pitchFamily="18" charset="0"/>
              </a:rPr>
              <a:t>DATASET USED</a:t>
            </a:r>
          </a:p>
        </p:txBody>
      </p:sp>
      <p:sp>
        <p:nvSpPr>
          <p:cNvPr id="3" name="Content Placeholder 2">
            <a:extLst>
              <a:ext uri="{FF2B5EF4-FFF2-40B4-BE49-F238E27FC236}">
                <a16:creationId xmlns:a16="http://schemas.microsoft.com/office/drawing/2014/main" id="{8E3F680A-A1D6-4CF2-96EA-ADBFA1FFCB96}"/>
              </a:ext>
            </a:extLst>
          </p:cNvPr>
          <p:cNvSpPr>
            <a:spLocks noGrp="1"/>
          </p:cNvSpPr>
          <p:nvPr>
            <p:ph idx="1"/>
          </p:nvPr>
        </p:nvSpPr>
        <p:spPr>
          <a:xfrm>
            <a:off x="676656" y="1685677"/>
            <a:ext cx="10753725" cy="4993419"/>
          </a:xfrm>
        </p:spPr>
        <p:txBody>
          <a:bodyPr>
            <a:normAutofit/>
          </a:bodyPr>
          <a:lstStyle/>
          <a:p>
            <a:pPr algn="just">
              <a:lnSpc>
                <a:spcPct val="1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This Dataset is an open-source dataset which is obtained from Kaggle.</a:t>
            </a:r>
          </a:p>
          <a:p>
            <a:pPr algn="just">
              <a:lnSpc>
                <a:spcPct val="1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The name of the Dataset used is “Bank Customer Churn Data”.</a:t>
            </a:r>
          </a:p>
          <a:p>
            <a:pPr algn="just">
              <a:lnSpc>
                <a:spcPct val="1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This dataset contains 10000 records and 14 features.</a:t>
            </a:r>
          </a:p>
          <a:p>
            <a:pPr algn="just">
              <a:lnSpc>
                <a:spcPct val="1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The features of this dataset are:</a:t>
            </a:r>
          </a:p>
          <a:p>
            <a:pPr algn="just">
              <a:lnSpc>
                <a:spcPct val="100000"/>
              </a:lnSpc>
              <a:buFont typeface="Arial" panose="020B0604020202020204" pitchFamily="34" charset="0"/>
              <a:buChar char="•"/>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RowNumber</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CustomerId</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'Surname',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CreditScore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'Geography', 'Gender', 'Age', 'Tenure', 'Balance',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NumOfProducts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HasCrCard</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IsActiveMember</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EstimatedSalary</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'Exited’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a:lnSpc>
                <a:spcPct val="100000"/>
              </a:lnSpc>
              <a:buFont typeface="Arial" panose="020B0604020202020204" pitchFamily="34" charset="0"/>
              <a:buChar char="•"/>
            </a:pPr>
            <a:r>
              <a:rPr lang="en-US" altLang="en-US" sz="2000" dirty="0">
                <a:solidFill>
                  <a:schemeClr val="tx1"/>
                </a:solidFill>
                <a:latin typeface="Times New Roman" panose="02020603050405020304" pitchFamily="18" charset="0"/>
                <a:cs typeface="Times New Roman" panose="02020603050405020304" pitchFamily="18" charset="0"/>
              </a:rPr>
              <a:t> Out of these, Surname, Geography and Gender are string data which need on which encoding will be performed.</a:t>
            </a:r>
          </a:p>
          <a:p>
            <a:pPr algn="just">
              <a:lnSpc>
                <a:spcPct val="100000"/>
              </a:lnSpc>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a:t>
            </a:r>
            <a:r>
              <a:rPr lang="en-US" altLang="en-US" sz="2000" dirty="0">
                <a:solidFill>
                  <a:schemeClr val="tx1"/>
                </a:solidFill>
                <a:latin typeface="Times New Roman" panose="02020603050405020304" pitchFamily="18" charset="0"/>
                <a:cs typeface="Times New Roman" panose="02020603050405020304" pitchFamily="18" charset="0"/>
              </a:rPr>
              <a:t>is data does not contain any missing values. So, no imputations need to done.</a:t>
            </a:r>
          </a:p>
          <a:p>
            <a:pPr algn="just">
              <a:lnSpc>
                <a:spcPct val="100000"/>
              </a:lnSpc>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Target variable is the “Exited” variable which </a:t>
            </a:r>
            <a:r>
              <a:rPr lang="en-US" altLang="en-US" sz="2000" dirty="0">
                <a:solidFill>
                  <a:schemeClr val="tx1"/>
                </a:solidFill>
                <a:latin typeface="Times New Roman" panose="02020603050405020304" pitchFamily="18" charset="0"/>
                <a:cs typeface="Times New Roman" panose="02020603050405020304" pitchFamily="18" charset="0"/>
              </a:rPr>
              <a:t>indicates whether a customer has left and which customer is with the bank.</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6874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3D6C-3CB4-442A-83CA-6E841D3CA8E5}"/>
              </a:ext>
            </a:extLst>
          </p:cNvPr>
          <p:cNvSpPr>
            <a:spLocks noGrp="1"/>
          </p:cNvSpPr>
          <p:nvPr>
            <p:ph type="title"/>
          </p:nvPr>
        </p:nvSpPr>
        <p:spPr>
          <a:xfrm>
            <a:off x="657224" y="499533"/>
            <a:ext cx="10772775" cy="1217949"/>
          </a:xfrm>
        </p:spPr>
        <p:txBody>
          <a:bodyPr>
            <a:normAutofit/>
          </a:bodyPr>
          <a:lstStyle/>
          <a:p>
            <a:pPr algn="ctr"/>
            <a:r>
              <a:rPr lang="en-IN" sz="4000" dirty="0">
                <a:latin typeface="Times New Roman" panose="02020603050405020304" pitchFamily="18" charset="0"/>
                <a:cs typeface="Times New Roman" panose="02020603050405020304" pitchFamily="18" charset="0"/>
              </a:rPr>
              <a:t>PROPOSED SYSTEM</a:t>
            </a:r>
            <a:endParaRPr lang="en-IN" sz="4000" dirty="0"/>
          </a:p>
        </p:txBody>
      </p:sp>
      <p:sp>
        <p:nvSpPr>
          <p:cNvPr id="3" name="Content Placeholder 2">
            <a:extLst>
              <a:ext uri="{FF2B5EF4-FFF2-40B4-BE49-F238E27FC236}">
                <a16:creationId xmlns:a16="http://schemas.microsoft.com/office/drawing/2014/main" id="{A289F79F-1FBA-4895-A3DA-722B0F60921A}"/>
              </a:ext>
            </a:extLst>
          </p:cNvPr>
          <p:cNvSpPr>
            <a:spLocks noGrp="1"/>
          </p:cNvSpPr>
          <p:nvPr>
            <p:ph idx="1"/>
          </p:nvPr>
        </p:nvSpPr>
        <p:spPr>
          <a:xfrm>
            <a:off x="676656" y="1558456"/>
            <a:ext cx="10998509" cy="5186901"/>
          </a:xfrm>
        </p:spPr>
        <p:txBody>
          <a:bodyPr>
            <a:normAutofit/>
          </a:bodyPr>
          <a:lstStyle/>
          <a:p>
            <a:pPr algn="just">
              <a:lnSpc>
                <a:spcPct val="1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We chose “Python” as our base programming language to proceed with building the model as stated earlier in this presentation.</a:t>
            </a:r>
          </a:p>
          <a:p>
            <a:pPr algn="just">
              <a:lnSpc>
                <a:spcPct val="1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Scikit Learn library provides all the necessary machine learning models that will be used in this project.</a:t>
            </a:r>
            <a:endParaRPr lang="en-IN"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Before giving data to the model, there are a lot of data pre-processing steps that need to be done in order to achieve the maximum accuracy with the models that we have selected.</a:t>
            </a:r>
          </a:p>
          <a:p>
            <a:pPr algn="just">
              <a:lnSpc>
                <a:spcPct val="1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Data pre-processing is the most basic and important step in any machine learning project.</a:t>
            </a:r>
          </a:p>
          <a:p>
            <a:pPr algn="just">
              <a:lnSpc>
                <a:spcPct val="1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We intend to make a front end where the values entered gives the output which will help the company know whether the customer/client is staying or leaving the organization/bank.</a:t>
            </a:r>
          </a:p>
        </p:txBody>
      </p:sp>
    </p:spTree>
    <p:extLst>
      <p:ext uri="{BB962C8B-B14F-4D97-AF65-F5344CB8AC3E}">
        <p14:creationId xmlns:p14="http://schemas.microsoft.com/office/powerpoint/2010/main" val="1625950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A14F-F712-4337-B374-239F6BE109C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4BDCC214-2A70-4E9E-8E2A-75633EACDB98}"/>
              </a:ext>
            </a:extLst>
          </p:cNvPr>
          <p:cNvSpPr>
            <a:spLocks noGrp="1"/>
          </p:cNvSpPr>
          <p:nvPr>
            <p:ph idx="1"/>
          </p:nvPr>
        </p:nvSpPr>
        <p:spPr>
          <a:xfrm>
            <a:off x="676656" y="2011680"/>
            <a:ext cx="10753725" cy="4047214"/>
          </a:xfrm>
        </p:spPr>
        <p:txBody>
          <a:bodyPr numCol="2"/>
          <a:lstStyle/>
          <a:p>
            <a:pPr>
              <a:buFont typeface="Arial" panose="020B0604020202020204" pitchFamily="34" charset="0"/>
              <a:buChar char="•"/>
            </a:pPr>
            <a:r>
              <a:rPr lang="en-IN" dirty="0"/>
              <a:t> </a:t>
            </a:r>
            <a:r>
              <a:rPr lang="en-IN" dirty="0">
                <a:latin typeface="Times New Roman" panose="02020603050405020304" pitchFamily="18" charset="0"/>
                <a:cs typeface="Times New Roman" panose="02020603050405020304" pitchFamily="18" charset="0"/>
              </a:rPr>
              <a:t>ABSTRACT</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INTRODUCTION                                                        </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LITERATURE SURVEY</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TECHNOLOGY STACK USED</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BLOCK DIAGRAM</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LIBRARIES REQUIRED</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DATASET USED</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PROPOSED SYSTEM</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USE-CASE DIAGRAM</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IMPLEMENTATION AND OUTPUTS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FUTURE SCOPE</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CONCLUSION</a:t>
            </a:r>
          </a:p>
        </p:txBody>
      </p:sp>
    </p:spTree>
    <p:extLst>
      <p:ext uri="{BB962C8B-B14F-4D97-AF65-F5344CB8AC3E}">
        <p14:creationId xmlns:p14="http://schemas.microsoft.com/office/powerpoint/2010/main" val="3955637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B13D-62E6-469B-A6B4-EE40EF294A29}"/>
              </a:ext>
            </a:extLst>
          </p:cNvPr>
          <p:cNvSpPr>
            <a:spLocks noGrp="1"/>
          </p:cNvSpPr>
          <p:nvPr>
            <p:ph type="title"/>
          </p:nvPr>
        </p:nvSpPr>
        <p:spPr>
          <a:xfrm>
            <a:off x="657224" y="499533"/>
            <a:ext cx="10772775" cy="1345170"/>
          </a:xfrm>
        </p:spPr>
        <p:txBody>
          <a:bodyPr>
            <a:normAutofit/>
          </a:bodyPr>
          <a:lstStyle/>
          <a:p>
            <a:pPr algn="ctr"/>
            <a:r>
              <a:rPr lang="en-IN" sz="4400" dirty="0">
                <a:latin typeface="Times New Roman" panose="02020603050405020304" pitchFamily="18" charset="0"/>
                <a:cs typeface="Times New Roman" panose="02020603050405020304" pitchFamily="18" charset="0"/>
              </a:rPr>
              <a:t>Data Pre-Processing Steps:</a:t>
            </a:r>
          </a:p>
        </p:txBody>
      </p:sp>
      <p:sp>
        <p:nvSpPr>
          <p:cNvPr id="3" name="Content Placeholder 2">
            <a:extLst>
              <a:ext uri="{FF2B5EF4-FFF2-40B4-BE49-F238E27FC236}">
                <a16:creationId xmlns:a16="http://schemas.microsoft.com/office/drawing/2014/main" id="{C80961A5-10E3-4901-9882-D20C33C6464D}"/>
              </a:ext>
            </a:extLst>
          </p:cNvPr>
          <p:cNvSpPr>
            <a:spLocks noGrp="1"/>
          </p:cNvSpPr>
          <p:nvPr>
            <p:ph idx="1"/>
          </p:nvPr>
        </p:nvSpPr>
        <p:spPr/>
        <p:txBody>
          <a:bodyPr>
            <a:normAutofit/>
          </a:bodyPr>
          <a:lstStyle/>
          <a:p>
            <a:pPr marL="457200" indent="-457200">
              <a:buFont typeface="+mj-lt"/>
              <a:buAutoNum type="arabicPeriod"/>
            </a:pPr>
            <a:r>
              <a:rPr lang="en-IN" dirty="0">
                <a:latin typeface="Times New Roman" panose="02020603050405020304" pitchFamily="18" charset="0"/>
                <a:cs typeface="Times New Roman" panose="02020603050405020304" pitchFamily="18" charset="0"/>
              </a:rPr>
              <a:t>Data Cleaning.</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Data Encoding</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Dealing with Outliers</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Data Transformation</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Data Visualization</a:t>
            </a:r>
          </a:p>
          <a:p>
            <a:pPr marL="0" indent="0">
              <a:buNone/>
            </a:pPr>
            <a:r>
              <a:rPr lang="en-IN" dirty="0">
                <a:latin typeface="Times New Roman" panose="02020603050405020304" pitchFamily="18" charset="0"/>
                <a:cs typeface="Times New Roman" panose="02020603050405020304" pitchFamily="18" charset="0"/>
              </a:rPr>
              <a:t>After these steps, comes the ML modelling part where we train our model according to our data and then test it on same data which is separated before hand.</a:t>
            </a:r>
          </a:p>
        </p:txBody>
      </p:sp>
    </p:spTree>
    <p:extLst>
      <p:ext uri="{BB962C8B-B14F-4D97-AF65-F5344CB8AC3E}">
        <p14:creationId xmlns:p14="http://schemas.microsoft.com/office/powerpoint/2010/main" val="2118896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07A15D-BB8C-45E3-9E1F-C46D358041A9}"/>
              </a:ext>
            </a:extLst>
          </p:cNvPr>
          <p:cNvSpPr>
            <a:spLocks noGrp="1"/>
          </p:cNvSpPr>
          <p:nvPr>
            <p:ph type="ctrTitle"/>
          </p:nvPr>
        </p:nvSpPr>
        <p:spPr/>
        <p:txBody>
          <a:bodyPr>
            <a:normAutofit/>
          </a:bodyPr>
          <a:lstStyle/>
          <a:p>
            <a:pPr algn="ctr"/>
            <a:r>
              <a:rPr lang="en-IN" sz="6000" dirty="0">
                <a:latin typeface="Times New Roman" panose="02020603050405020304" pitchFamily="18" charset="0"/>
                <a:cs typeface="Times New Roman" panose="02020603050405020304" pitchFamily="18" charset="0"/>
              </a:rPr>
              <a:t>USE-CASE DIAGRAM</a:t>
            </a:r>
          </a:p>
        </p:txBody>
      </p:sp>
    </p:spTree>
    <p:extLst>
      <p:ext uri="{BB962C8B-B14F-4D97-AF65-F5344CB8AC3E}">
        <p14:creationId xmlns:p14="http://schemas.microsoft.com/office/powerpoint/2010/main" val="1894992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95944A-182A-49A0-9F3C-424E8E4D2610}"/>
              </a:ext>
            </a:extLst>
          </p:cNvPr>
          <p:cNvPicPr>
            <a:picLocks noChangeAspect="1"/>
          </p:cNvPicPr>
          <p:nvPr/>
        </p:nvPicPr>
        <p:blipFill>
          <a:blip r:embed="rId2"/>
          <a:stretch>
            <a:fillRect/>
          </a:stretch>
        </p:blipFill>
        <p:spPr>
          <a:xfrm>
            <a:off x="1538287" y="0"/>
            <a:ext cx="9115425" cy="6858000"/>
          </a:xfrm>
          <a:prstGeom prst="rect">
            <a:avLst/>
          </a:prstGeom>
        </p:spPr>
      </p:pic>
    </p:spTree>
    <p:extLst>
      <p:ext uri="{BB962C8B-B14F-4D97-AF65-F5344CB8AC3E}">
        <p14:creationId xmlns:p14="http://schemas.microsoft.com/office/powerpoint/2010/main" val="3310116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B5C4-F2BC-4CF8-BE34-72FC56E5F7A1}"/>
              </a:ext>
            </a:extLst>
          </p:cNvPr>
          <p:cNvSpPr>
            <a:spLocks noGrp="1"/>
          </p:cNvSpPr>
          <p:nvPr>
            <p:ph type="ctrTitle"/>
          </p:nvPr>
        </p:nvSpPr>
        <p:spPr/>
        <p:txBody>
          <a:bodyPr/>
          <a:lstStyle/>
          <a:p>
            <a:pPr algn="ctr"/>
            <a:r>
              <a:rPr lang="en-IN" sz="5400" dirty="0">
                <a:latin typeface="Times New Roman" panose="02020603050405020304" pitchFamily="18" charset="0"/>
                <a:cs typeface="Times New Roman" panose="02020603050405020304" pitchFamily="18" charset="0"/>
              </a:rPr>
              <a:t>IMPLEMENTATION AND OUTPUTS</a:t>
            </a:r>
          </a:p>
        </p:txBody>
      </p:sp>
      <p:sp>
        <p:nvSpPr>
          <p:cNvPr id="3" name="Subtitle 2">
            <a:extLst>
              <a:ext uri="{FF2B5EF4-FFF2-40B4-BE49-F238E27FC236}">
                <a16:creationId xmlns:a16="http://schemas.microsoft.com/office/drawing/2014/main" id="{AC43C0B2-DF0E-467A-9CAC-840A574D74F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157129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6A9EE92D-DFFE-429C-BF16-9EF0701500EA}"/>
              </a:ext>
            </a:extLst>
          </p:cNvPr>
          <p:cNvSpPr/>
          <p:nvPr/>
        </p:nvSpPr>
        <p:spPr>
          <a:xfrm>
            <a:off x="8038769" y="5645426"/>
            <a:ext cx="1645920" cy="42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A21E0E7B-937B-4B7A-BFFF-576A87319DE5}"/>
              </a:ext>
            </a:extLst>
          </p:cNvPr>
          <p:cNvSpPr/>
          <p:nvPr/>
        </p:nvSpPr>
        <p:spPr>
          <a:xfrm>
            <a:off x="4945711" y="5645426"/>
            <a:ext cx="2536466" cy="42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FDAC76A4-2B9A-47D7-94EF-D4C8613B0E7F}"/>
              </a:ext>
            </a:extLst>
          </p:cNvPr>
          <p:cNvSpPr/>
          <p:nvPr/>
        </p:nvSpPr>
        <p:spPr>
          <a:xfrm>
            <a:off x="914400" y="5645426"/>
            <a:ext cx="3411110" cy="42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228CD248-3EA5-4776-98A5-042C75F61D35}"/>
              </a:ext>
            </a:extLst>
          </p:cNvPr>
          <p:cNvSpPr/>
          <p:nvPr/>
        </p:nvSpPr>
        <p:spPr>
          <a:xfrm>
            <a:off x="9366637" y="5013298"/>
            <a:ext cx="1979874" cy="42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506E5FAF-7219-4E1F-BAF5-BD1C448AE8CC}"/>
              </a:ext>
            </a:extLst>
          </p:cNvPr>
          <p:cNvSpPr/>
          <p:nvPr/>
        </p:nvSpPr>
        <p:spPr>
          <a:xfrm>
            <a:off x="7784327" y="5013298"/>
            <a:ext cx="962108" cy="369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752A3F8-2C9B-4C77-86D9-7F50D3C91A12}"/>
              </a:ext>
            </a:extLst>
          </p:cNvPr>
          <p:cNvSpPr/>
          <p:nvPr/>
        </p:nvSpPr>
        <p:spPr>
          <a:xfrm>
            <a:off x="6496216" y="5013298"/>
            <a:ext cx="818984" cy="369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8EB39B53-E9D3-4926-AEB9-CBF4E6699A4D}"/>
              </a:ext>
            </a:extLst>
          </p:cNvPr>
          <p:cNvSpPr/>
          <p:nvPr/>
        </p:nvSpPr>
        <p:spPr>
          <a:xfrm>
            <a:off x="5462546" y="5013298"/>
            <a:ext cx="633454" cy="42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8797F0F0-B14D-41B5-8EC2-26877C2EC891}"/>
              </a:ext>
            </a:extLst>
          </p:cNvPr>
          <p:cNvSpPr/>
          <p:nvPr/>
        </p:nvSpPr>
        <p:spPr>
          <a:xfrm>
            <a:off x="4325510" y="5013298"/>
            <a:ext cx="834887" cy="42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F5B15C93-7513-465E-957B-8CB29DF6E0AC}"/>
              </a:ext>
            </a:extLst>
          </p:cNvPr>
          <p:cNvSpPr/>
          <p:nvPr/>
        </p:nvSpPr>
        <p:spPr>
          <a:xfrm>
            <a:off x="2679590" y="5013298"/>
            <a:ext cx="1216549" cy="42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84ED9978-1DC6-4028-A1F8-FCE9B3280FB4}"/>
              </a:ext>
            </a:extLst>
          </p:cNvPr>
          <p:cNvSpPr/>
          <p:nvPr/>
        </p:nvSpPr>
        <p:spPr>
          <a:xfrm>
            <a:off x="914400" y="5013298"/>
            <a:ext cx="1391478" cy="42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1E403A1-E6F4-44BB-AB33-B91006BB4CDD}"/>
              </a:ext>
            </a:extLst>
          </p:cNvPr>
          <p:cNvSpPr>
            <a:spLocks noGrp="1"/>
          </p:cNvSpPr>
          <p:nvPr>
            <p:ph type="title"/>
          </p:nvPr>
        </p:nvSpPr>
        <p:spPr>
          <a:xfrm>
            <a:off x="657224" y="499533"/>
            <a:ext cx="10772775" cy="1114582"/>
          </a:xfrm>
        </p:spPr>
        <p:txBody>
          <a:bodyPr>
            <a:normAutofit/>
          </a:bodyPr>
          <a:lstStyle/>
          <a:p>
            <a:pPr algn="ctr"/>
            <a:r>
              <a:rPr lang="en-IN" sz="4400"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D7F0AE5B-D1F3-4559-8655-93D863F28368}"/>
              </a:ext>
            </a:extLst>
          </p:cNvPr>
          <p:cNvSpPr>
            <a:spLocks noGrp="1"/>
          </p:cNvSpPr>
          <p:nvPr>
            <p:ph idx="1"/>
          </p:nvPr>
        </p:nvSpPr>
        <p:spPr>
          <a:xfrm>
            <a:off x="676656" y="2011680"/>
            <a:ext cx="10753725" cy="4548146"/>
          </a:xfrm>
        </p:spPr>
        <p:txBody>
          <a:bodyPr/>
          <a:lstStyle/>
          <a:p>
            <a:pPr algn="just">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Before the model is constructed there are a lot of pre processing steps that need to be done in order for the model                 to be properly constructed.</a:t>
            </a:r>
          </a:p>
          <a:p>
            <a:pPr algn="just">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model construction can be divided into three major parts:</a:t>
            </a:r>
          </a:p>
          <a:p>
            <a:pPr marL="598932" lvl="1" algn="just">
              <a:lnSpc>
                <a:spcPct val="150000"/>
              </a:lnSpc>
              <a:spcAft>
                <a:spcPts val="10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Splitting the Predictors(X) and the Target variable(y).While splitting the features into Predictors and Target variables, we use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iloc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method to split the features column wise. In our case, we have 10 features as X. Those features are:</a:t>
            </a:r>
          </a:p>
          <a:p>
            <a:pPr marL="256032" lvl="1" indent="0" algn="just">
              <a:lnSpc>
                <a:spcPct val="150000"/>
              </a:lnSpc>
              <a:spcAft>
                <a:spcPts val="1000"/>
              </a:spcAft>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Credit Score          Geography           Gender         Age           Tenure            Balance              Number of Products</a:t>
            </a:r>
          </a:p>
          <a:p>
            <a:pPr marL="256032" lvl="1" indent="0" algn="just">
              <a:lnSpc>
                <a:spcPct val="150000"/>
              </a:lnSpc>
              <a:spcAft>
                <a:spcPts val="10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Possession of Credit Card(Yes/No)               Active Member(Yes/No)             Estimated Salary</a:t>
            </a:r>
          </a:p>
          <a:p>
            <a:pPr marL="256032" lvl="1" indent="0" algn="just">
              <a:lnSpc>
                <a:spcPct val="150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83254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DFCBD-0A69-4772-B396-EA1698D4B164}"/>
              </a:ext>
            </a:extLst>
          </p:cNvPr>
          <p:cNvSpPr>
            <a:spLocks noGrp="1"/>
          </p:cNvSpPr>
          <p:nvPr>
            <p:ph type="title"/>
          </p:nvPr>
        </p:nvSpPr>
        <p:spPr>
          <a:xfrm>
            <a:off x="657224" y="499533"/>
            <a:ext cx="10772775" cy="1209997"/>
          </a:xfrm>
        </p:spPr>
        <p:txBody>
          <a:bodyPr/>
          <a:lstStyle/>
          <a:p>
            <a:endParaRPr lang="en-IN" dirty="0"/>
          </a:p>
        </p:txBody>
      </p:sp>
      <p:sp>
        <p:nvSpPr>
          <p:cNvPr id="3" name="Content Placeholder 2">
            <a:extLst>
              <a:ext uri="{FF2B5EF4-FFF2-40B4-BE49-F238E27FC236}">
                <a16:creationId xmlns:a16="http://schemas.microsoft.com/office/drawing/2014/main" id="{FEF8CAD0-F41C-4DF1-B52B-0B19E1B43E11}"/>
              </a:ext>
            </a:extLst>
          </p:cNvPr>
          <p:cNvSpPr>
            <a:spLocks noGrp="1"/>
          </p:cNvSpPr>
          <p:nvPr>
            <p:ph idx="1"/>
          </p:nvPr>
        </p:nvSpPr>
        <p:spPr>
          <a:xfrm>
            <a:off x="676656" y="1868558"/>
            <a:ext cx="10753725" cy="3909308"/>
          </a:xfrm>
        </p:spPr>
        <p:txBody>
          <a:bodyPr/>
          <a:lstStyle/>
          <a:p>
            <a:pPr marL="0" lvl="0" indent="0" algn="just">
              <a:lnSpc>
                <a:spcPct val="150000"/>
              </a:lnSpc>
              <a:spcAft>
                <a:spcPts val="10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Splitting the X and y further. That is the test-train split. Now, we have 4 variables.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X_train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X_test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y_train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y_test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train data is 80% of the complete data whereas the test data is 20% of the complete data sampled randomly.</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Aft>
                <a:spcPts val="10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have used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train_test_split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python library to split the data and defined the random state as 42.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Aft>
                <a:spcPts val="10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Fitting the Required machine learning model using the algorithms.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80305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5955C-E2CC-49C1-8F1C-7229F735782E}"/>
              </a:ext>
            </a:extLst>
          </p:cNvPr>
          <p:cNvSpPr>
            <a:spLocks noGrp="1"/>
          </p:cNvSpPr>
          <p:nvPr>
            <p:ph type="title"/>
          </p:nvPr>
        </p:nvSpPr>
        <p:spPr>
          <a:xfrm>
            <a:off x="657224" y="499533"/>
            <a:ext cx="10772775" cy="1297462"/>
          </a:xfrm>
        </p:spPr>
        <p:txBody>
          <a:bodyPr>
            <a:normAutofit/>
          </a:bodyPr>
          <a:lstStyle/>
          <a:p>
            <a:pPr algn="ctr"/>
            <a:r>
              <a:rPr lang="en-IN" sz="4400" dirty="0">
                <a:latin typeface="Times New Roman" panose="02020603050405020304" pitchFamily="18" charset="0"/>
                <a:cs typeface="Times New Roman" panose="02020603050405020304" pitchFamily="18" charset="0"/>
              </a:rPr>
              <a:t>ACCURACY WITH TRAIN/TEST VALIDATION</a:t>
            </a:r>
          </a:p>
        </p:txBody>
      </p:sp>
      <p:pic>
        <p:nvPicPr>
          <p:cNvPr id="5" name="Content Placeholder 4">
            <a:extLst>
              <a:ext uri="{FF2B5EF4-FFF2-40B4-BE49-F238E27FC236}">
                <a16:creationId xmlns:a16="http://schemas.microsoft.com/office/drawing/2014/main" id="{C59722F5-EE25-48CB-9625-B3E1A6A8B4BA}"/>
              </a:ext>
            </a:extLst>
          </p:cNvPr>
          <p:cNvPicPr>
            <a:picLocks noGrp="1" noChangeAspect="1"/>
          </p:cNvPicPr>
          <p:nvPr>
            <p:ph idx="1"/>
          </p:nvPr>
        </p:nvPicPr>
        <p:blipFill>
          <a:blip r:embed="rId2"/>
          <a:stretch>
            <a:fillRect/>
          </a:stretch>
        </p:blipFill>
        <p:spPr>
          <a:xfrm>
            <a:off x="2124323" y="1796995"/>
            <a:ext cx="7943353" cy="4481959"/>
          </a:xfrm>
        </p:spPr>
      </p:pic>
    </p:spTree>
    <p:extLst>
      <p:ext uri="{BB962C8B-B14F-4D97-AF65-F5344CB8AC3E}">
        <p14:creationId xmlns:p14="http://schemas.microsoft.com/office/powerpoint/2010/main" val="589735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4BDC-A72C-420F-96C2-D6C7D768C5FA}"/>
              </a:ext>
            </a:extLst>
          </p:cNvPr>
          <p:cNvSpPr>
            <a:spLocks noGrp="1"/>
          </p:cNvSpPr>
          <p:nvPr>
            <p:ph type="title"/>
          </p:nvPr>
        </p:nvSpPr>
        <p:spPr>
          <a:xfrm>
            <a:off x="657224" y="499533"/>
            <a:ext cx="10772775" cy="1289193"/>
          </a:xfrm>
        </p:spPr>
        <p:txBody>
          <a:bodyPr>
            <a:normAutofit/>
          </a:bodyPr>
          <a:lstStyle/>
          <a:p>
            <a:pPr algn="ctr"/>
            <a:r>
              <a:rPr lang="en-IN" sz="4400" dirty="0">
                <a:latin typeface="Times New Roman" panose="02020603050405020304" pitchFamily="18" charset="0"/>
                <a:cs typeface="Times New Roman" panose="02020603050405020304" pitchFamily="18" charset="0"/>
              </a:rPr>
              <a:t>ACCURACY SCORES WITH LOOCV</a:t>
            </a:r>
          </a:p>
        </p:txBody>
      </p:sp>
      <p:pic>
        <p:nvPicPr>
          <p:cNvPr id="4" name="Content Placeholder 3">
            <a:extLst>
              <a:ext uri="{FF2B5EF4-FFF2-40B4-BE49-F238E27FC236}">
                <a16:creationId xmlns:a16="http://schemas.microsoft.com/office/drawing/2014/main" id="{CA64F2EA-6690-4051-8CCB-A1F0F3CA388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2525" y="1788726"/>
            <a:ext cx="8002172" cy="4349681"/>
          </a:xfrm>
          <a:prstGeom prst="rect">
            <a:avLst/>
          </a:prstGeom>
          <a:noFill/>
        </p:spPr>
      </p:pic>
    </p:spTree>
    <p:extLst>
      <p:ext uri="{BB962C8B-B14F-4D97-AF65-F5344CB8AC3E}">
        <p14:creationId xmlns:p14="http://schemas.microsoft.com/office/powerpoint/2010/main" val="187816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2D062-D908-4C17-9B12-0B193714895E}"/>
              </a:ext>
            </a:extLst>
          </p:cNvPr>
          <p:cNvSpPr>
            <a:spLocks noGrp="1"/>
          </p:cNvSpPr>
          <p:nvPr>
            <p:ph type="ctrTitle"/>
          </p:nvPr>
        </p:nvSpPr>
        <p:spPr/>
        <p:txBody>
          <a:bodyPr/>
          <a:lstStyle/>
          <a:p>
            <a:pPr algn="ctr"/>
            <a:r>
              <a:rPr lang="en-IN" sz="6000" dirty="0">
                <a:latin typeface="Times New Roman" panose="02020603050405020304" pitchFamily="18" charset="0"/>
                <a:cs typeface="Times New Roman" panose="02020603050405020304" pitchFamily="18" charset="0"/>
              </a:rPr>
              <a:t>REAL-TIME WEB APP FOR CHURN PREDICTION</a:t>
            </a:r>
          </a:p>
        </p:txBody>
      </p:sp>
      <p:sp>
        <p:nvSpPr>
          <p:cNvPr id="4" name="Subtitle 3">
            <a:extLst>
              <a:ext uri="{FF2B5EF4-FFF2-40B4-BE49-F238E27FC236}">
                <a16:creationId xmlns:a16="http://schemas.microsoft.com/office/drawing/2014/main" id="{99C736E1-DB9A-4F9F-ADC5-1CB239EE753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101656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014ED0-443F-4D62-81D0-483CAE80CA2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37560" y="0"/>
            <a:ext cx="5516880" cy="4114800"/>
          </a:xfrm>
          <a:prstGeom prst="rect">
            <a:avLst/>
          </a:prstGeom>
          <a:noFill/>
        </p:spPr>
      </p:pic>
      <p:pic>
        <p:nvPicPr>
          <p:cNvPr id="5" name="Picture 4">
            <a:extLst>
              <a:ext uri="{FF2B5EF4-FFF2-40B4-BE49-F238E27FC236}">
                <a16:creationId xmlns:a16="http://schemas.microsoft.com/office/drawing/2014/main" id="{B174960B-B620-4C36-A066-1A0670FF69F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56440" y="3070529"/>
            <a:ext cx="5006340" cy="3688080"/>
          </a:xfrm>
          <a:prstGeom prst="rect">
            <a:avLst/>
          </a:prstGeom>
          <a:noFill/>
        </p:spPr>
      </p:pic>
    </p:spTree>
    <p:extLst>
      <p:ext uri="{BB962C8B-B14F-4D97-AF65-F5344CB8AC3E}">
        <p14:creationId xmlns:p14="http://schemas.microsoft.com/office/powerpoint/2010/main" val="1291268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E62C-647C-4608-A804-1C2C0AD4490B}"/>
              </a:ext>
            </a:extLst>
          </p:cNvPr>
          <p:cNvSpPr>
            <a:spLocks noGrp="1"/>
          </p:cNvSpPr>
          <p:nvPr>
            <p:ph type="title"/>
          </p:nvPr>
        </p:nvSpPr>
        <p:spPr>
          <a:xfrm>
            <a:off x="709612" y="245164"/>
            <a:ext cx="10772775" cy="1658198"/>
          </a:xfrm>
        </p:spPr>
        <p:txBody>
          <a:bodyPr>
            <a:normAutofit/>
          </a:bodyPr>
          <a:lstStyle/>
          <a:p>
            <a:pPr algn="ctr"/>
            <a:r>
              <a:rPr lang="en-IN" sz="40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8D4184A0-E1E4-4435-A913-7E663AA14038}"/>
              </a:ext>
            </a:extLst>
          </p:cNvPr>
          <p:cNvSpPr>
            <a:spLocks noGrp="1"/>
          </p:cNvSpPr>
          <p:nvPr>
            <p:ph idx="1"/>
          </p:nvPr>
        </p:nvSpPr>
        <p:spPr>
          <a:xfrm>
            <a:off x="709612" y="1498334"/>
            <a:ext cx="10753725" cy="5022574"/>
          </a:xfrm>
        </p:spPr>
        <p:txBody>
          <a:bodyPr>
            <a:noAutofit/>
          </a:bodyPr>
          <a:lstStyle/>
          <a:p>
            <a:pPr algn="just">
              <a:lnSpc>
                <a:spcPct val="100000"/>
              </a:lnSpc>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Customer relations is of utmost importance for industries that directly provide goods and services to the people. The goodwill of the customers is what keeps the company up and running in many of the sectors such as telecom, banking, educational institutions, etc,. </a:t>
            </a:r>
          </a:p>
          <a:p>
            <a:pPr algn="just">
              <a:lnSpc>
                <a:spcPct val="100000"/>
              </a:lnSpc>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In such a fast set-up, service and goods providers have realized the importance of retaining the on-hand customers. </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We predict the customer churn rate, using Machine Learning models which will indicate whether a customer will leave the bank or not based on many factors, this in turn will help the bank in knowing which category of customers generally tend to leave the bank.</a:t>
            </a:r>
          </a:p>
          <a:p>
            <a:pPr algn="just">
              <a:lnSpc>
                <a:spcPct val="100000"/>
              </a:lnSpc>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Further the banks can bring in exciting offers so that it can retain its customers. </a:t>
            </a:r>
            <a:endParaRPr lang="en-IN" sz="2200" dirty="0"/>
          </a:p>
        </p:txBody>
      </p:sp>
    </p:spTree>
    <p:extLst>
      <p:ext uri="{BB962C8B-B14F-4D97-AF65-F5344CB8AC3E}">
        <p14:creationId xmlns:p14="http://schemas.microsoft.com/office/powerpoint/2010/main" val="3169988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F4314-8DEC-4563-999E-6C2B86ED97B7}"/>
              </a:ext>
            </a:extLst>
          </p:cNvPr>
          <p:cNvSpPr>
            <a:spLocks noGrp="1"/>
          </p:cNvSpPr>
          <p:nvPr>
            <p:ph type="ctrTitle"/>
          </p:nvPr>
        </p:nvSpPr>
        <p:spPr/>
        <p:txBody>
          <a:bodyPr/>
          <a:lstStyle/>
          <a:p>
            <a:pPr algn="ctr"/>
            <a:r>
              <a:rPr lang="en-IN" sz="5400" dirty="0">
                <a:latin typeface="Times New Roman" panose="02020603050405020304" pitchFamily="18" charset="0"/>
                <a:cs typeface="Times New Roman" panose="02020603050405020304" pitchFamily="18" charset="0"/>
              </a:rPr>
              <a:t>WEB APP SHOWING A CUSTOMER WHO’LL STAY WITH THE BANK</a:t>
            </a:r>
          </a:p>
        </p:txBody>
      </p:sp>
      <p:sp>
        <p:nvSpPr>
          <p:cNvPr id="3" name="Subtitle 2">
            <a:extLst>
              <a:ext uri="{FF2B5EF4-FFF2-40B4-BE49-F238E27FC236}">
                <a16:creationId xmlns:a16="http://schemas.microsoft.com/office/drawing/2014/main" id="{E0F979CC-697A-4505-BDB3-8F82E2157CA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46338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8F7A3A-ADEA-47EA-AED7-1D362140E5D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01806" y="71561"/>
            <a:ext cx="5731510" cy="3168596"/>
          </a:xfrm>
          <a:prstGeom prst="rect">
            <a:avLst/>
          </a:prstGeom>
          <a:noFill/>
        </p:spPr>
      </p:pic>
      <p:pic>
        <p:nvPicPr>
          <p:cNvPr id="5" name="Picture 4">
            <a:extLst>
              <a:ext uri="{FF2B5EF4-FFF2-40B4-BE49-F238E27FC236}">
                <a16:creationId xmlns:a16="http://schemas.microsoft.com/office/drawing/2014/main" id="{DE9D1041-4B03-4859-9A4D-1F631DE2453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03874" y="3240157"/>
            <a:ext cx="5327374" cy="3546282"/>
          </a:xfrm>
          <a:prstGeom prst="rect">
            <a:avLst/>
          </a:prstGeom>
          <a:noFill/>
        </p:spPr>
      </p:pic>
    </p:spTree>
    <p:extLst>
      <p:ext uri="{BB962C8B-B14F-4D97-AF65-F5344CB8AC3E}">
        <p14:creationId xmlns:p14="http://schemas.microsoft.com/office/powerpoint/2010/main" val="1576538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52E7D-0803-406D-B074-6FCA9367FD87}"/>
              </a:ext>
            </a:extLst>
          </p:cNvPr>
          <p:cNvSpPr>
            <a:spLocks noGrp="1"/>
          </p:cNvSpPr>
          <p:nvPr>
            <p:ph type="ctrTitle"/>
          </p:nvPr>
        </p:nvSpPr>
        <p:spPr/>
        <p:txBody>
          <a:bodyPr/>
          <a:lstStyle/>
          <a:p>
            <a:pPr algn="ctr"/>
            <a:r>
              <a:rPr lang="en-IN" sz="5400" dirty="0">
                <a:latin typeface="Times New Roman" panose="02020603050405020304" pitchFamily="18" charset="0"/>
                <a:cs typeface="Times New Roman" panose="02020603050405020304" pitchFamily="18" charset="0"/>
              </a:rPr>
              <a:t>WEB APP SHOWING A CUSTOMER WHO IS AT RISK OF BEING CHURNED</a:t>
            </a:r>
          </a:p>
        </p:txBody>
      </p:sp>
      <p:sp>
        <p:nvSpPr>
          <p:cNvPr id="3" name="Subtitle 2">
            <a:extLst>
              <a:ext uri="{FF2B5EF4-FFF2-40B4-BE49-F238E27FC236}">
                <a16:creationId xmlns:a16="http://schemas.microsoft.com/office/drawing/2014/main" id="{063A8E4D-5AB7-49B6-AA38-61BE991F0B4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54349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87EE8B-5D33-4C19-95C1-4622B60A5536}"/>
              </a:ext>
            </a:extLst>
          </p:cNvPr>
          <p:cNvPicPr>
            <a:picLocks noChangeAspect="1"/>
          </p:cNvPicPr>
          <p:nvPr/>
        </p:nvPicPr>
        <p:blipFill>
          <a:blip r:embed="rId2"/>
          <a:stretch>
            <a:fillRect/>
          </a:stretch>
        </p:blipFill>
        <p:spPr>
          <a:xfrm>
            <a:off x="2634953" y="0"/>
            <a:ext cx="6922093" cy="6858000"/>
          </a:xfrm>
          <a:prstGeom prst="rect">
            <a:avLst/>
          </a:prstGeom>
        </p:spPr>
      </p:pic>
    </p:spTree>
    <p:extLst>
      <p:ext uri="{BB962C8B-B14F-4D97-AF65-F5344CB8AC3E}">
        <p14:creationId xmlns:p14="http://schemas.microsoft.com/office/powerpoint/2010/main" val="649555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F15C1-C85A-4DD0-8429-DC9C201462EC}"/>
              </a:ext>
            </a:extLst>
          </p:cNvPr>
          <p:cNvSpPr>
            <a:spLocks noGrp="1"/>
          </p:cNvSpPr>
          <p:nvPr>
            <p:ph type="title"/>
          </p:nvPr>
        </p:nvSpPr>
        <p:spPr>
          <a:xfrm>
            <a:off x="657224" y="499533"/>
            <a:ext cx="10772775" cy="1305413"/>
          </a:xfrm>
        </p:spPr>
        <p:txBody>
          <a:bodyPr>
            <a:normAutofit/>
          </a:bodyPr>
          <a:lstStyle/>
          <a:p>
            <a:pPr algn="ctr"/>
            <a:r>
              <a:rPr lang="en-IN" sz="4000"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8BC3BB9E-1D7F-4153-942F-7CE117E794CD}"/>
              </a:ext>
            </a:extLst>
          </p:cNvPr>
          <p:cNvSpPr>
            <a:spLocks noGrp="1"/>
          </p:cNvSpPr>
          <p:nvPr>
            <p:ph idx="1"/>
          </p:nvPr>
        </p:nvSpPr>
        <p:spPr>
          <a:xfrm>
            <a:off x="676656" y="1725434"/>
            <a:ext cx="10753725" cy="4052432"/>
          </a:xfrm>
        </p:spPr>
        <p:txBody>
          <a:bodyPr/>
          <a:lstStyle/>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The process of predicting churn rate by years i.e. specifically it is  aimed at predicting in advance where customers are likely to leave a bank with quite good precision, avoiding costs related to false positive errors.</a:t>
            </a:r>
          </a:p>
          <a:p>
            <a:pPr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When the customers leave there’s a huge loss to the bank ,it should reimburse with the percentage of new customers.</a:t>
            </a:r>
          </a:p>
          <a:p>
            <a:pPr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915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AE7D-FEFE-4939-A6C9-758B94ED744B}"/>
              </a:ext>
            </a:extLst>
          </p:cNvPr>
          <p:cNvSpPr>
            <a:spLocks noGrp="1"/>
          </p:cNvSpPr>
          <p:nvPr>
            <p:ph type="title"/>
          </p:nvPr>
        </p:nvSpPr>
        <p:spPr>
          <a:xfrm>
            <a:off x="657224" y="499533"/>
            <a:ext cx="10772775" cy="1225900"/>
          </a:xfrm>
        </p:spPr>
        <p:txBody>
          <a:bodyPr>
            <a:normAutofit/>
          </a:bodyPr>
          <a:lstStyle/>
          <a:p>
            <a:pPr algn="ctr"/>
            <a:r>
              <a:rPr lang="en-IN" sz="4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12AB1C2-5841-4745-AF25-D82F89BE299E}"/>
              </a:ext>
            </a:extLst>
          </p:cNvPr>
          <p:cNvSpPr>
            <a:spLocks noGrp="1"/>
          </p:cNvSpPr>
          <p:nvPr>
            <p:ph idx="1"/>
          </p:nvPr>
        </p:nvSpPr>
        <p:spPr>
          <a:xfrm>
            <a:off x="735910" y="1725433"/>
            <a:ext cx="10753725" cy="4633033"/>
          </a:xfrm>
        </p:spPr>
        <p:txBody>
          <a:bodyPr>
            <a:normAutofit/>
          </a:bodyPr>
          <a:lstStyle/>
          <a:p>
            <a:pPr algn="just">
              <a:lnSpc>
                <a:spcPct val="100000"/>
              </a:lnSpc>
              <a:buFont typeface="Arial" panose="020B0604020202020204" pitchFamily="34" charset="0"/>
              <a:buChar char="•"/>
            </a:pPr>
            <a:r>
              <a:rPr lang="en-IN" sz="2200" dirty="0">
                <a:latin typeface="Times New Roman" panose="02020603050405020304" pitchFamily="18" charset="0"/>
                <a:ea typeface="Tahoma" panose="020B0604030504040204" pitchFamily="34" charset="0"/>
                <a:cs typeface="Times New Roman" panose="02020603050405020304" pitchFamily="18" charset="0"/>
              </a:rPr>
              <a:t> Churn rate is a health indicator for subscription-based companies. The ability to identify customers that aren’t happy with provided solutions allows businesses to learn about product or pricing plan weak points, operation issues, as well as customer preferences and expectations to proactively reduce reasons for churn.</a:t>
            </a:r>
          </a:p>
          <a:p>
            <a:pPr algn="just">
              <a:lnSpc>
                <a:spcPct val="100000"/>
              </a:lnSpc>
              <a:buFont typeface="Arial" panose="020B0604020202020204" pitchFamily="34" charset="0"/>
              <a:buChar char="•"/>
            </a:pPr>
            <a:r>
              <a:rPr lang="en-IN" sz="2200" dirty="0">
                <a:latin typeface="Times New Roman" panose="02020603050405020304" pitchFamily="18" charset="0"/>
                <a:ea typeface="Tahoma" panose="020B0604030504040204" pitchFamily="34" charset="0"/>
                <a:cs typeface="Times New Roman" panose="02020603050405020304" pitchFamily="18" charset="0"/>
              </a:rPr>
              <a:t> It’s important to define data sources and observation period to have a history of customer interaction. Selection of the most significant features for a model would influence its predictive performance: The more qualitative the dataset, the more precise forecasts are.</a:t>
            </a:r>
          </a:p>
          <a:p>
            <a:pPr algn="just">
              <a:lnSpc>
                <a:spcPct val="100000"/>
              </a:lnSpc>
              <a:buFont typeface="Arial" panose="020B0604020202020204" pitchFamily="34" charset="0"/>
              <a:buChar char="•"/>
            </a:pPr>
            <a:r>
              <a:rPr lang="en-IN" sz="2200" dirty="0">
                <a:latin typeface="Times New Roman" panose="02020603050405020304" pitchFamily="18" charset="0"/>
                <a:ea typeface="Tahoma" panose="020B0604030504040204" pitchFamily="34" charset="0"/>
                <a:cs typeface="Times New Roman" panose="02020603050405020304" pitchFamily="18" charset="0"/>
              </a:rPr>
              <a:t> Companies with a large customer base and numerous offerings would benefit from customer segmentation. The number and choice of ML models may also depend on segmentation results. Data scientists also need to monitor deployed models, and revise and adapt features to maintain the desired level of prediction accuracy.</a:t>
            </a:r>
          </a:p>
        </p:txBody>
      </p:sp>
    </p:spTree>
    <p:extLst>
      <p:ext uri="{BB962C8B-B14F-4D97-AF65-F5344CB8AC3E}">
        <p14:creationId xmlns:p14="http://schemas.microsoft.com/office/powerpoint/2010/main" val="718096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521809-13D9-4B74-9782-CA873FDBAE63}"/>
              </a:ext>
            </a:extLst>
          </p:cNvPr>
          <p:cNvPicPr>
            <a:picLocks noChangeAspect="1"/>
          </p:cNvPicPr>
          <p:nvPr/>
        </p:nvPicPr>
        <p:blipFill>
          <a:blip r:embed="rId2"/>
          <a:stretch>
            <a:fillRect/>
          </a:stretch>
        </p:blipFill>
        <p:spPr>
          <a:xfrm>
            <a:off x="1806844" y="883403"/>
            <a:ext cx="8578312" cy="4680489"/>
          </a:xfrm>
          <a:prstGeom prst="rect">
            <a:avLst/>
          </a:prstGeom>
        </p:spPr>
      </p:pic>
    </p:spTree>
    <p:extLst>
      <p:ext uri="{BB962C8B-B14F-4D97-AF65-F5344CB8AC3E}">
        <p14:creationId xmlns:p14="http://schemas.microsoft.com/office/powerpoint/2010/main" val="214779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E64D-8B8C-425A-9FB3-8AF9ACDE2710}"/>
              </a:ext>
            </a:extLst>
          </p:cNvPr>
          <p:cNvSpPr>
            <a:spLocks noGrp="1"/>
          </p:cNvSpPr>
          <p:nvPr>
            <p:ph type="title"/>
          </p:nvPr>
        </p:nvSpPr>
        <p:spPr>
          <a:xfrm>
            <a:off x="657224" y="499533"/>
            <a:ext cx="10772775" cy="1337218"/>
          </a:xfrm>
        </p:spPr>
        <p:txBody>
          <a:bodyPr>
            <a:normAutofit/>
          </a:bodyPr>
          <a:lstStyle/>
          <a:p>
            <a:pPr algn="ctr"/>
            <a:r>
              <a:rPr lang="en-IN" sz="44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420ABB3-316C-4EC3-9D94-7E3D7A604C26}"/>
              </a:ext>
            </a:extLst>
          </p:cNvPr>
          <p:cNvSpPr>
            <a:spLocks noGrp="1"/>
          </p:cNvSpPr>
          <p:nvPr>
            <p:ph idx="1"/>
          </p:nvPr>
        </p:nvSpPr>
        <p:spPr>
          <a:xfrm>
            <a:off x="676656" y="1733384"/>
            <a:ext cx="10753725" cy="4723075"/>
          </a:xfrm>
        </p:spPr>
        <p:txBody>
          <a:bodyPr/>
          <a:lstStyle/>
          <a:p>
            <a:pPr algn="just">
              <a:lnSpc>
                <a:spcPct val="10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In an era where the markets have become mature, new technologies have been on the rise it becomes fundamental for almost every organization in any business sector to manage relationships with their customer base in order to maintain the levels of revenue and also the standards of business for the customers to rely on.</a:t>
            </a:r>
          </a:p>
          <a:p>
            <a:pPr algn="just">
              <a:lnSpc>
                <a:spcPct val="10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 Customer churn, also known as customer attrition is the term coined for the probability of whether an existing customer continues his/her transactions with the organization or not.</a:t>
            </a:r>
            <a:endParaRPr lang="en-IN" sz="2000" dirty="0">
              <a:latin typeface="Times New Roman" panose="02020603050405020304" pitchFamily="18" charset="0"/>
              <a:ea typeface="Calibri" panose="020F0502020204030204" pitchFamily="34" charset="0"/>
            </a:endParaRPr>
          </a:p>
          <a:p>
            <a:pPr algn="just">
              <a:lnSpc>
                <a:spcPct val="10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 The probability factor of this parameter depends on numerous other factors in various industries like banking, telecom and few other sectors.</a:t>
            </a:r>
          </a:p>
          <a:p>
            <a:pPr algn="just">
              <a:lnSpc>
                <a:spcPct val="100000"/>
              </a:lnSpc>
              <a:buFont typeface="Arial" panose="020B0604020202020204" pitchFamily="34" charset="0"/>
              <a:buChar char="•"/>
            </a:pPr>
            <a:r>
              <a:rPr lang="en-IN" sz="2000" dirty="0">
                <a:latin typeface="Times New Roman" panose="02020603050405020304" pitchFamily="18" charset="0"/>
                <a:ea typeface="Calibri" panose="020F0502020204030204" pitchFamily="34" charset="0"/>
              </a:rPr>
              <a:t> I</a:t>
            </a:r>
            <a:r>
              <a:rPr lang="en-IN" sz="2000" dirty="0">
                <a:effectLst/>
                <a:latin typeface="Times New Roman" panose="02020603050405020304" pitchFamily="18" charset="0"/>
                <a:ea typeface="Calibri" panose="020F0502020204030204" pitchFamily="34" charset="0"/>
              </a:rPr>
              <a:t>mportance of customers and customer churn was identified by various leading companies, they started to gather data on customer </a:t>
            </a:r>
            <a:r>
              <a:rPr lang="en-IN" sz="2000" dirty="0" err="1">
                <a:effectLst/>
                <a:latin typeface="Times New Roman" panose="02020603050405020304" pitchFamily="18" charset="0"/>
                <a:ea typeface="Calibri" panose="020F0502020204030204" pitchFamily="34" charset="0"/>
              </a:rPr>
              <a:t>behavior</a:t>
            </a:r>
            <a:r>
              <a:rPr lang="en-IN" sz="2000" dirty="0">
                <a:effectLst/>
                <a:latin typeface="Times New Roman" panose="02020603050405020304" pitchFamily="18" charset="0"/>
                <a:ea typeface="Calibri" panose="020F0502020204030204" pitchFamily="34" charset="0"/>
              </a:rPr>
              <a:t> like how often does a customer purchase a </a:t>
            </a:r>
            <a:r>
              <a:rPr lang="en-IN" sz="2000" dirty="0" err="1">
                <a:effectLst/>
                <a:latin typeface="Times New Roman" panose="02020603050405020304" pitchFamily="18" charset="0"/>
                <a:ea typeface="Calibri" panose="020F0502020204030204" pitchFamily="34" charset="0"/>
              </a:rPr>
              <a:t>product,etc</a:t>
            </a:r>
            <a:r>
              <a:rPr lang="en-IN" sz="2000" dirty="0">
                <a:effectLst/>
                <a:latin typeface="Times New Roman" panose="02020603050405020304" pitchFamily="18" charset="0"/>
                <a:ea typeface="Calibri" panose="020F0502020204030204" pitchFamily="34" charset="0"/>
              </a:rPr>
              <a:t>,.</a:t>
            </a:r>
          </a:p>
          <a:p>
            <a:pPr algn="just">
              <a:lnSpc>
                <a:spcPct val="10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 This project deals with the customer churn in a banking sector and highlights the various factors that affect the attrition of customers from the bank.</a:t>
            </a:r>
            <a:endParaRPr lang="en-IN" sz="2000" dirty="0"/>
          </a:p>
        </p:txBody>
      </p:sp>
    </p:spTree>
    <p:extLst>
      <p:ext uri="{BB962C8B-B14F-4D97-AF65-F5344CB8AC3E}">
        <p14:creationId xmlns:p14="http://schemas.microsoft.com/office/powerpoint/2010/main" val="2234858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91A4-0D37-4964-9BBF-0488E6BED655}"/>
              </a:ext>
            </a:extLst>
          </p:cNvPr>
          <p:cNvSpPr>
            <a:spLocks noGrp="1"/>
          </p:cNvSpPr>
          <p:nvPr>
            <p:ph type="title"/>
          </p:nvPr>
        </p:nvSpPr>
        <p:spPr>
          <a:xfrm>
            <a:off x="657224" y="318052"/>
            <a:ext cx="10772775" cy="1248355"/>
          </a:xfrm>
        </p:spPr>
        <p:txBody>
          <a:bodyPr>
            <a:normAutofit/>
          </a:bodyPr>
          <a:lstStyle/>
          <a:p>
            <a:pPr algn="ctr"/>
            <a:r>
              <a:rPr lang="en-IN" sz="4000"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978ECF23-F15F-48D7-A4B6-EFAEEF724438}"/>
              </a:ext>
            </a:extLst>
          </p:cNvPr>
          <p:cNvSpPr>
            <a:spLocks noGrp="1"/>
          </p:cNvSpPr>
          <p:nvPr>
            <p:ph idx="1"/>
          </p:nvPr>
        </p:nvSpPr>
        <p:spPr>
          <a:xfrm>
            <a:off x="820310" y="1367624"/>
            <a:ext cx="10772774" cy="5490376"/>
          </a:xfrm>
        </p:spPr>
        <p:txBody>
          <a:bodyPr>
            <a:normAutofit/>
          </a:bodyPr>
          <a:lstStyle/>
          <a:p>
            <a:pPr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Customer churn, also known as customer attrition, which is the percentage of customers that stopped using a company’s service during a particular period. </a:t>
            </a:r>
          </a:p>
          <a:p>
            <a:pPr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Keeping churn rates as low as possible is what every business pursuits, and understanding these metrics can assist companies to identify potential churners in time to prevent them from leaving the client base.</a:t>
            </a:r>
          </a:p>
          <a:p>
            <a:pPr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By being aware of and monitoring churn rate, organizations are equipped to determine their customer retention success rates and identify strategies for improvement.</a:t>
            </a:r>
          </a:p>
          <a:p>
            <a:pPr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Various organizations calculate customer churn rate in a variety of ways, as churn rate may represent the total number of customers lost, the percentage of customers lost compared to the company’s total customer count, the value of recurring business lost, or the percent of recurring value lost.</a:t>
            </a:r>
          </a:p>
          <a:p>
            <a:pPr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One of the most commonly used methods for calculating customer churn is to divide the total number of clients a company has at the beginning of a specified time period by the number of customers lost during the same period.</a:t>
            </a:r>
          </a:p>
        </p:txBody>
      </p:sp>
    </p:spTree>
    <p:extLst>
      <p:ext uri="{BB962C8B-B14F-4D97-AF65-F5344CB8AC3E}">
        <p14:creationId xmlns:p14="http://schemas.microsoft.com/office/powerpoint/2010/main" val="2429246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EA0E-C9FE-4730-ABF6-91AA44BC09E5}"/>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TECHNOLOGY STACK USED</a:t>
            </a:r>
            <a:endParaRPr lang="en-IN" sz="4000" dirty="0"/>
          </a:p>
        </p:txBody>
      </p:sp>
      <p:sp>
        <p:nvSpPr>
          <p:cNvPr id="3" name="Content Placeholder 2">
            <a:extLst>
              <a:ext uri="{FF2B5EF4-FFF2-40B4-BE49-F238E27FC236}">
                <a16:creationId xmlns:a16="http://schemas.microsoft.com/office/drawing/2014/main" id="{436E3C26-24C4-496C-8D39-075EF6C53CD0}"/>
              </a:ext>
            </a:extLst>
          </p:cNvPr>
          <p:cNvSpPr>
            <a:spLocks noGrp="1"/>
          </p:cNvSpPr>
          <p:nvPr>
            <p:ph idx="1"/>
          </p:nvPr>
        </p:nvSpPr>
        <p:spPr/>
        <p:txBody>
          <a:bodyPr/>
          <a:lstStyle/>
          <a:p>
            <a:pPr algn="ctr"/>
            <a:r>
              <a:rPr lang="en-IN" u="sng" dirty="0">
                <a:latin typeface="Times New Roman" panose="02020603050405020304" pitchFamily="18" charset="0"/>
                <a:cs typeface="Times New Roman" panose="02020603050405020304" pitchFamily="18" charset="0"/>
              </a:rPr>
              <a:t>PYTHON PROGRAMMING</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Python is used as it has a lot of built-in libraries which we will use to develop ‘Customer Churn Prediction System’.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We will be needing Python 3.6 and higher versions. </a:t>
            </a:r>
          </a:p>
          <a:p>
            <a:pPr marL="0" indent="0" algn="just">
              <a:buNone/>
            </a:pPr>
            <a:endParaRPr lang="en-IN" dirty="0">
              <a:latin typeface="Times New Roman" panose="02020603050405020304" pitchFamily="18" charset="0"/>
              <a:cs typeface="Times New Roman" panose="02020603050405020304" pitchFamily="18" charset="0"/>
            </a:endParaRPr>
          </a:p>
          <a:p>
            <a:pPr algn="just"/>
            <a:endParaRPr lang="en-IN" dirty="0"/>
          </a:p>
        </p:txBody>
      </p:sp>
      <p:pic>
        <p:nvPicPr>
          <p:cNvPr id="5" name="Picture 4">
            <a:extLst>
              <a:ext uri="{FF2B5EF4-FFF2-40B4-BE49-F238E27FC236}">
                <a16:creationId xmlns:a16="http://schemas.microsoft.com/office/drawing/2014/main" id="{397EFDBE-1E97-45CA-883B-E4F6A9FEBBE0}"/>
              </a:ext>
            </a:extLst>
          </p:cNvPr>
          <p:cNvPicPr>
            <a:picLocks noChangeAspect="1"/>
          </p:cNvPicPr>
          <p:nvPr/>
        </p:nvPicPr>
        <p:blipFill>
          <a:blip r:embed="rId2"/>
          <a:stretch>
            <a:fillRect/>
          </a:stretch>
        </p:blipFill>
        <p:spPr>
          <a:xfrm>
            <a:off x="8523632" y="4349363"/>
            <a:ext cx="2857500" cy="1788050"/>
          </a:xfrm>
          <a:prstGeom prst="rect">
            <a:avLst/>
          </a:prstGeom>
        </p:spPr>
      </p:pic>
    </p:spTree>
    <p:extLst>
      <p:ext uri="{BB962C8B-B14F-4D97-AF65-F5344CB8AC3E}">
        <p14:creationId xmlns:p14="http://schemas.microsoft.com/office/powerpoint/2010/main" val="4089246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704F-5F4C-45D9-ADCD-DCC674E9BA09}"/>
              </a:ext>
            </a:extLst>
          </p:cNvPr>
          <p:cNvSpPr>
            <a:spLocks noGrp="1"/>
          </p:cNvSpPr>
          <p:nvPr>
            <p:ph type="title"/>
          </p:nvPr>
        </p:nvSpPr>
        <p:spPr>
          <a:xfrm>
            <a:off x="657224" y="499533"/>
            <a:ext cx="10772775" cy="1011215"/>
          </a:xfrm>
        </p:spPr>
        <p:txBody>
          <a:bodyPr/>
          <a:lstStyle/>
          <a:p>
            <a:endParaRPr lang="en-IN" dirty="0"/>
          </a:p>
        </p:txBody>
      </p:sp>
      <p:sp>
        <p:nvSpPr>
          <p:cNvPr id="3" name="Content Placeholder 2">
            <a:extLst>
              <a:ext uri="{FF2B5EF4-FFF2-40B4-BE49-F238E27FC236}">
                <a16:creationId xmlns:a16="http://schemas.microsoft.com/office/drawing/2014/main" id="{AC2058DC-7918-4612-A048-732FFF7AB9BF}"/>
              </a:ext>
            </a:extLst>
          </p:cNvPr>
          <p:cNvSpPr>
            <a:spLocks noGrp="1"/>
          </p:cNvSpPr>
          <p:nvPr>
            <p:ph idx="1"/>
          </p:nvPr>
        </p:nvSpPr>
        <p:spPr>
          <a:xfrm>
            <a:off x="676656" y="1510748"/>
            <a:ext cx="10753725" cy="4267117"/>
          </a:xfrm>
        </p:spPr>
        <p:txBody>
          <a:bodyPr/>
          <a:lstStyle/>
          <a:p>
            <a:pPr algn="ctr"/>
            <a:r>
              <a:rPr lang="en-IN" u="sng" dirty="0">
                <a:latin typeface="Times New Roman" panose="02020603050405020304" pitchFamily="18" charset="0"/>
                <a:cs typeface="Times New Roman" panose="02020603050405020304" pitchFamily="18" charset="0"/>
              </a:rPr>
              <a:t>JUPYTER NOTEBOOK</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 is an open source web application that you can use to create and share documents that contain live code, equations, visualizations, and text.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 is maintained by the people at </a:t>
            </a:r>
            <a:r>
              <a:rPr lang="en-US" dirty="0">
                <a:solidFill>
                  <a:schemeClr val="tx1"/>
                </a:solidFill>
                <a:latin typeface="Times New Roman" panose="02020603050405020304" pitchFamily="18" charset="0"/>
                <a:cs typeface="Times New Roman" panose="02020603050405020304" pitchFamily="18" charset="0"/>
              </a:rPr>
              <a:t>‘Project </a:t>
            </a:r>
            <a:r>
              <a:rPr lang="en-US" dirty="0" err="1">
                <a:solidFill>
                  <a:schemeClr val="tx1"/>
                </a:solidFill>
                <a:latin typeface="Times New Roman" panose="02020603050405020304" pitchFamily="18" charset="0"/>
                <a:cs typeface="Times New Roman" panose="02020603050405020304" pitchFamily="18" charset="0"/>
              </a:rPr>
              <a:t>Jupyter</a:t>
            </a:r>
            <a:r>
              <a:rPr lang="en-US" dirty="0">
                <a:solidFill>
                  <a:schemeClr val="tx1"/>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name,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comes from the core programming languages that it supports: Julia, Python, and R.</a:t>
            </a:r>
            <a:endParaRPr lang="en-IN"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2F51200-94DC-4217-8AB7-9E6338270993}"/>
              </a:ext>
            </a:extLst>
          </p:cNvPr>
          <p:cNvPicPr>
            <a:picLocks noChangeAspect="1"/>
          </p:cNvPicPr>
          <p:nvPr/>
        </p:nvPicPr>
        <p:blipFill>
          <a:blip r:embed="rId2"/>
          <a:stretch>
            <a:fillRect/>
          </a:stretch>
        </p:blipFill>
        <p:spPr>
          <a:xfrm>
            <a:off x="3507307" y="4293704"/>
            <a:ext cx="5177386" cy="1795253"/>
          </a:xfrm>
          <a:prstGeom prst="rect">
            <a:avLst/>
          </a:prstGeom>
        </p:spPr>
      </p:pic>
    </p:spTree>
    <p:extLst>
      <p:ext uri="{BB962C8B-B14F-4D97-AF65-F5344CB8AC3E}">
        <p14:creationId xmlns:p14="http://schemas.microsoft.com/office/powerpoint/2010/main" val="330398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5AC5-1C20-4475-AFCB-B8C7665D769D}"/>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  BLOCK DIAGRAM</a:t>
            </a:r>
          </a:p>
        </p:txBody>
      </p:sp>
      <p:pic>
        <p:nvPicPr>
          <p:cNvPr id="4" name="Picture 3">
            <a:extLst>
              <a:ext uri="{FF2B5EF4-FFF2-40B4-BE49-F238E27FC236}">
                <a16:creationId xmlns:a16="http://schemas.microsoft.com/office/drawing/2014/main" id="{258499E2-B0C6-495B-8F4C-B3508BE872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03566" y="1900526"/>
            <a:ext cx="8784867" cy="4325345"/>
          </a:xfrm>
          <a:prstGeom prst="rect">
            <a:avLst/>
          </a:prstGeom>
          <a:noFill/>
          <a:ln>
            <a:noFill/>
          </a:ln>
        </p:spPr>
      </p:pic>
    </p:spTree>
    <p:extLst>
      <p:ext uri="{BB962C8B-B14F-4D97-AF65-F5344CB8AC3E}">
        <p14:creationId xmlns:p14="http://schemas.microsoft.com/office/powerpoint/2010/main" val="2924500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F750-3BF8-4001-BD46-A58461833A1E}"/>
              </a:ext>
            </a:extLst>
          </p:cNvPr>
          <p:cNvSpPr>
            <a:spLocks noGrp="1"/>
          </p:cNvSpPr>
          <p:nvPr>
            <p:ph type="title"/>
          </p:nvPr>
        </p:nvSpPr>
        <p:spPr>
          <a:xfrm>
            <a:off x="657224" y="499533"/>
            <a:ext cx="10772775" cy="1408780"/>
          </a:xfrm>
        </p:spPr>
        <p:txBody>
          <a:bodyPr>
            <a:normAutofit/>
          </a:bodyPr>
          <a:lstStyle/>
          <a:p>
            <a:pPr algn="ctr"/>
            <a:r>
              <a:rPr lang="en-IN" sz="4000" dirty="0">
                <a:latin typeface="Times New Roman" panose="02020603050405020304" pitchFamily="18" charset="0"/>
                <a:cs typeface="Times New Roman" panose="02020603050405020304" pitchFamily="18" charset="0"/>
              </a:rPr>
              <a:t>LIBRARIES REQUIRED</a:t>
            </a:r>
          </a:p>
        </p:txBody>
      </p:sp>
      <p:sp>
        <p:nvSpPr>
          <p:cNvPr id="5" name="Content Placeholder 4">
            <a:extLst>
              <a:ext uri="{FF2B5EF4-FFF2-40B4-BE49-F238E27FC236}">
                <a16:creationId xmlns:a16="http://schemas.microsoft.com/office/drawing/2014/main" id="{017790E6-D64D-4C41-A287-7BDF2047D10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basic and significant libraries used are:</a:t>
            </a:r>
          </a:p>
          <a:p>
            <a:r>
              <a:rPr lang="en-US" dirty="0">
                <a:latin typeface="Times New Roman" panose="02020603050405020304" pitchFamily="18" charset="0"/>
                <a:cs typeface="Times New Roman" panose="02020603050405020304" pitchFamily="18" charset="0"/>
              </a:rPr>
              <a:t>Pandas</a:t>
            </a:r>
          </a:p>
          <a:p>
            <a:r>
              <a:rPr lang="en-US" dirty="0">
                <a:latin typeface="Times New Roman" panose="02020603050405020304" pitchFamily="18" charset="0"/>
                <a:cs typeface="Times New Roman" panose="02020603050405020304" pitchFamily="18" charset="0"/>
              </a:rPr>
              <a:t>NumPy</a:t>
            </a:r>
          </a:p>
          <a:p>
            <a:r>
              <a:rPr lang="en-US" dirty="0">
                <a:latin typeface="Times New Roman" panose="02020603050405020304" pitchFamily="18" charset="0"/>
                <a:cs typeface="Times New Roman" panose="02020603050405020304" pitchFamily="18" charset="0"/>
              </a:rPr>
              <a:t>Seaborn</a:t>
            </a:r>
          </a:p>
          <a:p>
            <a:r>
              <a:rPr lang="en-US" dirty="0">
                <a:latin typeface="Times New Roman" panose="02020603050405020304" pitchFamily="18" charset="0"/>
                <a:cs typeface="Times New Roman" panose="02020603050405020304" pitchFamily="18" charset="0"/>
              </a:rPr>
              <a:t>Matplotlib</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C6E3221-C5F7-4848-9477-5225D55C0D7C}"/>
              </a:ext>
            </a:extLst>
          </p:cNvPr>
          <p:cNvPicPr/>
          <p:nvPr/>
        </p:nvPicPr>
        <p:blipFill>
          <a:blip r:embed="rId2">
            <a:extLst>
              <a:ext uri="{28A0092B-C50C-407E-A947-70E740481C1C}">
                <a14:useLocalDpi xmlns:a14="http://schemas.microsoft.com/office/drawing/2010/main" val="0"/>
              </a:ext>
            </a:extLst>
          </a:blip>
          <a:stretch>
            <a:fillRect/>
          </a:stretch>
        </p:blipFill>
        <p:spPr>
          <a:xfrm>
            <a:off x="7883511" y="4656194"/>
            <a:ext cx="4090035" cy="1417322"/>
          </a:xfrm>
          <a:prstGeom prst="rect">
            <a:avLst/>
          </a:prstGeom>
        </p:spPr>
      </p:pic>
      <p:pic>
        <p:nvPicPr>
          <p:cNvPr id="6" name="Picture 5">
            <a:extLst>
              <a:ext uri="{FF2B5EF4-FFF2-40B4-BE49-F238E27FC236}">
                <a16:creationId xmlns:a16="http://schemas.microsoft.com/office/drawing/2014/main" id="{008883CA-AC43-4E85-9F9A-A5D1BE87E1AE}"/>
              </a:ext>
            </a:extLst>
          </p:cNvPr>
          <p:cNvPicPr/>
          <p:nvPr/>
        </p:nvPicPr>
        <p:blipFill>
          <a:blip r:embed="rId3">
            <a:extLst>
              <a:ext uri="{28A0092B-C50C-407E-A947-70E740481C1C}">
                <a14:useLocalDpi xmlns:a14="http://schemas.microsoft.com/office/drawing/2010/main" val="0"/>
              </a:ext>
            </a:extLst>
          </a:blip>
          <a:stretch>
            <a:fillRect/>
          </a:stretch>
        </p:blipFill>
        <p:spPr>
          <a:xfrm>
            <a:off x="9426073" y="2086928"/>
            <a:ext cx="2682240" cy="2240280"/>
          </a:xfrm>
          <a:prstGeom prst="rect">
            <a:avLst/>
          </a:prstGeom>
        </p:spPr>
      </p:pic>
      <p:pic>
        <p:nvPicPr>
          <p:cNvPr id="7" name="Picture 6">
            <a:extLst>
              <a:ext uri="{FF2B5EF4-FFF2-40B4-BE49-F238E27FC236}">
                <a16:creationId xmlns:a16="http://schemas.microsoft.com/office/drawing/2014/main" id="{5F65E871-12B0-467A-AEBD-EC38E43EBC39}"/>
              </a:ext>
            </a:extLst>
          </p:cNvPr>
          <p:cNvPicPr/>
          <p:nvPr/>
        </p:nvPicPr>
        <p:blipFill>
          <a:blip r:embed="rId4">
            <a:extLst>
              <a:ext uri="{28A0092B-C50C-407E-A947-70E740481C1C}">
                <a14:useLocalDpi xmlns:a14="http://schemas.microsoft.com/office/drawing/2010/main" val="0"/>
              </a:ext>
            </a:extLst>
          </a:blip>
          <a:stretch>
            <a:fillRect/>
          </a:stretch>
        </p:blipFill>
        <p:spPr>
          <a:xfrm>
            <a:off x="3810943" y="4654864"/>
            <a:ext cx="3716655" cy="1417322"/>
          </a:xfrm>
          <a:prstGeom prst="rect">
            <a:avLst/>
          </a:prstGeom>
        </p:spPr>
      </p:pic>
      <p:pic>
        <p:nvPicPr>
          <p:cNvPr id="8" name="Picture 7">
            <a:extLst>
              <a:ext uri="{FF2B5EF4-FFF2-40B4-BE49-F238E27FC236}">
                <a16:creationId xmlns:a16="http://schemas.microsoft.com/office/drawing/2014/main" id="{CDFBAC2B-4E76-49F8-BF97-7B46CECF1841}"/>
              </a:ext>
            </a:extLst>
          </p:cNvPr>
          <p:cNvPicPr/>
          <p:nvPr/>
        </p:nvPicPr>
        <p:blipFill>
          <a:blip r:embed="rId5">
            <a:extLst>
              <a:ext uri="{28A0092B-C50C-407E-A947-70E740481C1C}">
                <a14:useLocalDpi xmlns:a14="http://schemas.microsoft.com/office/drawing/2010/main" val="0"/>
              </a:ext>
            </a:extLst>
          </a:blip>
          <a:stretch>
            <a:fillRect/>
          </a:stretch>
        </p:blipFill>
        <p:spPr>
          <a:xfrm>
            <a:off x="6014562" y="2669858"/>
            <a:ext cx="3026072" cy="1074420"/>
          </a:xfrm>
          <a:prstGeom prst="rect">
            <a:avLst/>
          </a:prstGeom>
        </p:spPr>
      </p:pic>
    </p:spTree>
    <p:extLst>
      <p:ext uri="{BB962C8B-B14F-4D97-AF65-F5344CB8AC3E}">
        <p14:creationId xmlns:p14="http://schemas.microsoft.com/office/powerpoint/2010/main" val="4309529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1164</TotalTime>
  <Words>2326</Words>
  <Application>Microsoft Office PowerPoint</Application>
  <PresentationFormat>Widescreen</PresentationFormat>
  <Paragraphs>147</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Times New Roman</vt:lpstr>
      <vt:lpstr>Metropolitan</vt:lpstr>
      <vt:lpstr>CUSTOMER CHURN PREDICTION USING MACHINE LEARNING</vt:lpstr>
      <vt:lpstr>CONTENT</vt:lpstr>
      <vt:lpstr>ABSTRACT</vt:lpstr>
      <vt:lpstr>INTRODUCTION</vt:lpstr>
      <vt:lpstr>LITERATURE SURVEY</vt:lpstr>
      <vt:lpstr>TECHNOLOGY STACK USED</vt:lpstr>
      <vt:lpstr>PowerPoint Presentation</vt:lpstr>
      <vt:lpstr>  BLOCK DIAGRAM</vt:lpstr>
      <vt:lpstr>LIBRARIES REQUIRED</vt:lpstr>
      <vt:lpstr>PowerPoint Presentation</vt:lpstr>
      <vt:lpstr>LOGISTIC REGRESSION</vt:lpstr>
      <vt:lpstr>DECISION TREE CLASSIFIER</vt:lpstr>
      <vt:lpstr>RANDOM FOREST CLASSIFIER</vt:lpstr>
      <vt:lpstr>K- NEIGHBORS CLASSIFIER</vt:lpstr>
      <vt:lpstr>ADABOOST CLASSIFIER</vt:lpstr>
      <vt:lpstr>XGB CLASSIFIER </vt:lpstr>
      <vt:lpstr>PowerPoint Presentation</vt:lpstr>
      <vt:lpstr>DATASET USED</vt:lpstr>
      <vt:lpstr>PROPOSED SYSTEM</vt:lpstr>
      <vt:lpstr>Data Pre-Processing Steps:</vt:lpstr>
      <vt:lpstr>USE-CASE DIAGRAM</vt:lpstr>
      <vt:lpstr>PowerPoint Presentation</vt:lpstr>
      <vt:lpstr>IMPLEMENTATION AND OUTPUTS</vt:lpstr>
      <vt:lpstr>IMPLEMENTATION</vt:lpstr>
      <vt:lpstr>PowerPoint Presentation</vt:lpstr>
      <vt:lpstr>ACCURACY WITH TRAIN/TEST VALIDATION</vt:lpstr>
      <vt:lpstr>ACCURACY SCORES WITH LOOCV</vt:lpstr>
      <vt:lpstr>REAL-TIME WEB APP FOR CHURN PREDICTION</vt:lpstr>
      <vt:lpstr>PowerPoint Presentation</vt:lpstr>
      <vt:lpstr>WEB APP SHOWING A CUSTOMER WHO’LL STAY WITH THE BANK</vt:lpstr>
      <vt:lpstr>PowerPoint Presentation</vt:lpstr>
      <vt:lpstr>WEB APP SHOWING A CUSTOMER WHO IS AT RISK OF BEING CHURNED</vt:lpstr>
      <vt:lpstr>PowerPoint Presentation</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ML</dc:title>
  <dc:creator>LIKHIT KUMAR</dc:creator>
  <cp:lastModifiedBy>Sandilya Srinivas</cp:lastModifiedBy>
  <cp:revision>89</cp:revision>
  <dcterms:created xsi:type="dcterms:W3CDTF">2021-04-18T03:18:27Z</dcterms:created>
  <dcterms:modified xsi:type="dcterms:W3CDTF">2021-06-19T05:58:21Z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