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sldIdLst>
    <p:sldId id="266" r:id="rId5"/>
    <p:sldId id="267" r:id="rId6"/>
    <p:sldId id="268" r:id="rId7"/>
    <p:sldId id="269" r:id="rId8"/>
    <p:sldId id="270" r:id="rId9"/>
    <p:sldId id="271" r:id="rId10"/>
    <p:sldId id="273" r:id="rId11"/>
    <p:sldId id="275" r:id="rId12"/>
    <p:sldId id="283" r:id="rId13"/>
    <p:sldId id="284" r:id="rId14"/>
    <p:sldId id="279" r:id="rId15"/>
    <p:sldId id="276" r:id="rId16"/>
    <p:sldId id="285" r:id="rId17"/>
    <p:sldId id="277" r:id="rId18"/>
    <p:sldId id="278" r:id="rId19"/>
    <p:sldId id="280" r:id="rId20"/>
    <p:sldId id="28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184DA70-C731-4C70-880D-CCD4705E623C}" type="datetime1">
              <a:rPr lang="en-US" smtClean="0"/>
              <a:t>5/9/2021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662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29904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14782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15792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412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0360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66505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4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105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2589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907D986-8816-4272-A432-0437A28A9828}" type="datetime1">
              <a:rPr lang="en-US" smtClean="0"/>
              <a:t>5/9/2021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pPr algn="l"/>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28006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2D6E202-B606-4609-B914-27C9371A1F6D}" type="datetime1">
              <a:rPr lang="en-US" smtClean="0"/>
              <a:t>5/9/2021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0085231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73579" y="274331"/>
            <a:ext cx="5653378" cy="3859557"/>
          </a:xfrm>
        </p:spPr>
        <p:txBody>
          <a:bodyPr>
            <a:normAutofit/>
          </a:bodyPr>
          <a:lstStyle/>
          <a:p>
            <a:pPr algn="ctr"/>
            <a:r>
              <a:rPr lang="en-IN" sz="5400" dirty="0">
                <a:latin typeface="Times New Roman" panose="02020603050405020304" pitchFamily="18" charset="0"/>
                <a:cs typeface="Times New Roman" panose="02020603050405020304" pitchFamily="18" charset="0"/>
              </a:rPr>
              <a:t>CUSTOMER CHURN PREDICTION USING MACHINE LEARNING</a:t>
            </a:r>
            <a:endParaRPr lang="en-US"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73579" y="4455620"/>
            <a:ext cx="5653378" cy="2128049"/>
          </a:xfrm>
        </p:spPr>
        <p:txBody>
          <a:bodyPr>
            <a:normAutofit fontScale="85000" lnSpcReduction="10000"/>
          </a:bodyPr>
          <a:lstStyle/>
          <a:p>
            <a:pPr algn="ctr"/>
            <a:r>
              <a:rPr lang="en-US" dirty="0">
                <a:latin typeface="Times New Roman" panose="02020603050405020304" pitchFamily="18" charset="0"/>
                <a:cs typeface="Times New Roman" panose="02020603050405020304" pitchFamily="18" charset="0"/>
              </a:rPr>
              <a:t>BY</a:t>
            </a:r>
          </a:p>
          <a:p>
            <a:pPr algn="ctr"/>
            <a:r>
              <a:rPr lang="en-US" dirty="0">
                <a:latin typeface="Times New Roman" panose="02020603050405020304" pitchFamily="18" charset="0"/>
                <a:cs typeface="Times New Roman" panose="02020603050405020304" pitchFamily="18" charset="0"/>
              </a:rPr>
              <a:t>G. </a:t>
            </a:r>
            <a:r>
              <a:rPr lang="en-US" dirty="0" err="1">
                <a:latin typeface="Times New Roman" panose="02020603050405020304" pitchFamily="18" charset="0"/>
                <a:cs typeface="Times New Roman" panose="02020603050405020304" pitchFamily="18" charset="0"/>
              </a:rPr>
              <a:t>Sandilya</a:t>
            </a:r>
            <a:r>
              <a:rPr lang="en-US" dirty="0">
                <a:latin typeface="Times New Roman" panose="02020603050405020304" pitchFamily="18" charset="0"/>
                <a:cs typeface="Times New Roman" panose="02020603050405020304" pitchFamily="18" charset="0"/>
              </a:rPr>
              <a:t> Srinivas (17311A19E6)</a:t>
            </a:r>
          </a:p>
          <a:p>
            <a:pPr algn="ctr"/>
            <a:r>
              <a:rPr lang="en-US" dirty="0">
                <a:latin typeface="Times New Roman" panose="02020603050405020304" pitchFamily="18" charset="0"/>
                <a:cs typeface="Times New Roman" panose="02020603050405020304" pitchFamily="18" charset="0"/>
              </a:rPr>
              <a:t>S. LIKHIT KUMAR (17311A19E7)</a:t>
            </a:r>
          </a:p>
          <a:p>
            <a:pPr algn="ctr"/>
            <a:r>
              <a:rPr lang="en-US" dirty="0">
                <a:latin typeface="Times New Roman" panose="02020603050405020304" pitchFamily="18" charset="0"/>
                <a:cs typeface="Times New Roman" panose="02020603050405020304" pitchFamily="18" charset="0"/>
              </a:rPr>
              <a:t>J. PAVAN GANESH (17311A19G8)</a:t>
            </a:r>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68792-BC0A-4021-A224-6F348407AF6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All the above libraries are inbuilt libraries of python.</a:t>
            </a:r>
          </a:p>
          <a:p>
            <a:pPr algn="just"/>
            <a:r>
              <a:rPr lang="en-US" dirty="0">
                <a:latin typeface="Times New Roman" panose="02020603050405020304" pitchFamily="18" charset="0"/>
                <a:cs typeface="Times New Roman" panose="02020603050405020304" pitchFamily="18" charset="0"/>
              </a:rPr>
              <a:t>We need to import them from Scikit-Learn.</a:t>
            </a:r>
          </a:p>
          <a:p>
            <a:pPr algn="just"/>
            <a:r>
              <a:rPr lang="en-US" i="0" dirty="0">
                <a:solidFill>
                  <a:schemeClr val="tx1"/>
                </a:solidFill>
                <a:effectLst/>
                <a:latin typeface="Times New Roman" panose="02020603050405020304" pitchFamily="18" charset="0"/>
                <a:cs typeface="Times New Roman" panose="02020603050405020304" pitchFamily="18" charset="0"/>
              </a:rPr>
              <a:t>Scikit-learn library which is commonly known as </a:t>
            </a:r>
            <a:r>
              <a:rPr lang="en-US" i="0" dirty="0" err="1">
                <a:solidFill>
                  <a:schemeClr val="tx1"/>
                </a:solidFill>
                <a:effectLst/>
                <a:latin typeface="Times New Roman" panose="02020603050405020304" pitchFamily="18" charset="0"/>
                <a:cs typeface="Times New Roman" panose="02020603050405020304" pitchFamily="18" charset="0"/>
              </a:rPr>
              <a:t>sklearn</a:t>
            </a:r>
            <a:r>
              <a:rPr lang="en-US" dirty="0">
                <a:solidFill>
                  <a:schemeClr val="tx1"/>
                </a:solidFill>
                <a:latin typeface="Times New Roman" panose="02020603050405020304" pitchFamily="18" charset="0"/>
                <a:cs typeface="Times New Roman" panose="02020603050405020304" pitchFamily="18" charset="0"/>
              </a:rPr>
              <a:t> </a:t>
            </a:r>
            <a:r>
              <a:rPr lang="en-US" i="0" dirty="0">
                <a:solidFill>
                  <a:schemeClr val="tx1"/>
                </a:solidFill>
                <a:effectLst/>
                <a:latin typeface="Times New Roman" panose="02020603050405020304" pitchFamily="18" charset="0"/>
                <a:cs typeface="Times New Roman" panose="02020603050405020304" pitchFamily="18" charset="0"/>
              </a:rPr>
              <a:t>is a </a:t>
            </a:r>
            <a:r>
              <a:rPr lang="en-US" i="0" u="none" strike="noStrike" dirty="0">
                <a:solidFill>
                  <a:schemeClr val="tx1"/>
                </a:solidFill>
                <a:effectLst/>
                <a:latin typeface="Times New Roman" panose="02020603050405020304" pitchFamily="18" charset="0"/>
                <a:cs typeface="Times New Roman" panose="02020603050405020304" pitchFamily="18" charset="0"/>
              </a:rPr>
              <a:t>free software</a:t>
            </a:r>
            <a:r>
              <a:rPr lang="en-US" i="0" dirty="0">
                <a:solidFill>
                  <a:schemeClr val="tx1"/>
                </a:solidFill>
                <a:effectLst/>
                <a:latin typeface="Times New Roman" panose="02020603050405020304" pitchFamily="18" charset="0"/>
                <a:cs typeface="Times New Roman" panose="02020603050405020304" pitchFamily="18" charset="0"/>
              </a:rPr>
              <a:t> </a:t>
            </a:r>
            <a:r>
              <a:rPr lang="en-US" i="0" u="none" strike="noStrike" dirty="0">
                <a:solidFill>
                  <a:schemeClr val="tx1"/>
                </a:solidFill>
                <a:effectLst/>
                <a:latin typeface="Times New Roman" panose="02020603050405020304" pitchFamily="18" charset="0"/>
                <a:cs typeface="Times New Roman" panose="02020603050405020304" pitchFamily="18" charset="0"/>
              </a:rPr>
              <a:t>machine learning</a:t>
            </a:r>
            <a:r>
              <a:rPr lang="en-US" i="0" dirty="0">
                <a:solidFill>
                  <a:schemeClr val="tx1"/>
                </a:solidFill>
                <a:effectLst/>
                <a:latin typeface="Times New Roman" panose="02020603050405020304" pitchFamily="18" charset="0"/>
                <a:cs typeface="Times New Roman" panose="02020603050405020304" pitchFamily="18" charset="0"/>
              </a:rPr>
              <a:t> </a:t>
            </a:r>
            <a:r>
              <a:rPr lang="en-US" i="0" u="none" strike="noStrike" dirty="0">
                <a:solidFill>
                  <a:schemeClr val="tx1"/>
                </a:solidFill>
                <a:effectLst/>
                <a:latin typeface="Times New Roman" panose="02020603050405020304" pitchFamily="18" charset="0"/>
                <a:cs typeface="Times New Roman" panose="02020603050405020304" pitchFamily="18" charset="0"/>
              </a:rPr>
              <a:t>library</a:t>
            </a:r>
            <a:r>
              <a:rPr lang="en-US" i="0" dirty="0">
                <a:solidFill>
                  <a:schemeClr val="tx1"/>
                </a:solidFill>
                <a:effectLst/>
                <a:latin typeface="Times New Roman" panose="02020603050405020304" pitchFamily="18" charset="0"/>
                <a:cs typeface="Times New Roman" panose="02020603050405020304" pitchFamily="18" charset="0"/>
              </a:rPr>
              <a:t> for the </a:t>
            </a:r>
            <a:r>
              <a:rPr lang="en-US" i="0" u="none" strike="noStrike" dirty="0">
                <a:solidFill>
                  <a:schemeClr val="tx1"/>
                </a:solidFill>
                <a:effectLst/>
                <a:latin typeface="Times New Roman" panose="02020603050405020304" pitchFamily="18" charset="0"/>
                <a:cs typeface="Times New Roman" panose="02020603050405020304" pitchFamily="18" charset="0"/>
              </a:rPr>
              <a:t>Python</a:t>
            </a:r>
            <a:r>
              <a:rPr lang="en-US" i="0" dirty="0">
                <a:solidFill>
                  <a:schemeClr val="tx1"/>
                </a:solidFill>
                <a:effectLst/>
                <a:latin typeface="Times New Roman" panose="02020603050405020304" pitchFamily="18" charset="0"/>
                <a:cs typeface="Times New Roman" panose="02020603050405020304" pitchFamily="18" charset="0"/>
              </a:rPr>
              <a:t> </a:t>
            </a:r>
            <a:r>
              <a:rPr lang="en-US" i="0" u="none" strike="noStrike" dirty="0">
                <a:solidFill>
                  <a:schemeClr val="tx1"/>
                </a:solidFill>
                <a:effectLst/>
                <a:latin typeface="Times New Roman" panose="02020603050405020304" pitchFamily="18" charset="0"/>
                <a:cs typeface="Times New Roman" panose="02020603050405020304" pitchFamily="18" charset="0"/>
              </a:rPr>
              <a:t>programming language</a:t>
            </a:r>
            <a:r>
              <a:rPr lang="en-US" i="0" dirty="0">
                <a:solidFill>
                  <a:schemeClr val="tx1"/>
                </a:solidFill>
                <a:effectLst/>
                <a:latin typeface="Times New Roman" panose="02020603050405020304" pitchFamily="18" charset="0"/>
                <a:cs typeface="Times New Roman" panose="02020603050405020304" pitchFamily="18" charset="0"/>
              </a:rPr>
              <a:t>. It features various </a:t>
            </a:r>
            <a:r>
              <a:rPr lang="en-US" i="0" u="none" strike="noStrike" dirty="0">
                <a:solidFill>
                  <a:schemeClr val="tx1"/>
                </a:solidFill>
                <a:effectLst/>
                <a:latin typeface="Times New Roman" panose="02020603050405020304" pitchFamily="18" charset="0"/>
                <a:cs typeface="Times New Roman" panose="02020603050405020304" pitchFamily="18" charset="0"/>
              </a:rPr>
              <a:t>classification</a:t>
            </a:r>
            <a:r>
              <a:rPr lang="en-US" i="0" dirty="0">
                <a:solidFill>
                  <a:schemeClr val="tx1"/>
                </a:solidFill>
                <a:effectLst/>
                <a:latin typeface="Times New Roman" panose="02020603050405020304" pitchFamily="18" charset="0"/>
                <a:cs typeface="Times New Roman" panose="02020603050405020304" pitchFamily="18" charset="0"/>
              </a:rPr>
              <a:t>, </a:t>
            </a:r>
            <a:r>
              <a:rPr lang="en-US" i="0" u="none" strike="noStrike" dirty="0">
                <a:solidFill>
                  <a:schemeClr val="tx1"/>
                </a:solidFill>
                <a:effectLst/>
                <a:latin typeface="Times New Roman" panose="02020603050405020304" pitchFamily="18" charset="0"/>
                <a:cs typeface="Times New Roman" panose="02020603050405020304" pitchFamily="18" charset="0"/>
              </a:rPr>
              <a:t>regression</a:t>
            </a:r>
            <a:r>
              <a:rPr lang="en-US" i="0" dirty="0">
                <a:solidFill>
                  <a:schemeClr val="tx1"/>
                </a:solidFill>
                <a:effectLst/>
                <a:latin typeface="Times New Roman" panose="02020603050405020304" pitchFamily="18" charset="0"/>
                <a:cs typeface="Times New Roman" panose="02020603050405020304" pitchFamily="18" charset="0"/>
              </a:rPr>
              <a:t> and </a:t>
            </a:r>
            <a:r>
              <a:rPr lang="en-US" i="0" u="none" strike="noStrike" dirty="0">
                <a:solidFill>
                  <a:schemeClr val="tx1"/>
                </a:solidFill>
                <a:effectLst/>
                <a:latin typeface="Times New Roman" panose="02020603050405020304" pitchFamily="18" charset="0"/>
                <a:cs typeface="Times New Roman" panose="02020603050405020304" pitchFamily="18" charset="0"/>
              </a:rPr>
              <a:t>clustering</a:t>
            </a:r>
            <a:r>
              <a:rPr lang="en-US" i="0" dirty="0">
                <a:solidFill>
                  <a:schemeClr val="tx1"/>
                </a:solidFill>
                <a:effectLst/>
                <a:latin typeface="Times New Roman" panose="02020603050405020304" pitchFamily="18" charset="0"/>
                <a:cs typeface="Times New Roman" panose="02020603050405020304" pitchFamily="18" charset="0"/>
              </a:rPr>
              <a:t> algorithms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85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08C4-B4FB-40ED-8822-50A6FAEAED93}"/>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DATASET USED</a:t>
            </a:r>
          </a:p>
        </p:txBody>
      </p:sp>
      <p:sp>
        <p:nvSpPr>
          <p:cNvPr id="3" name="Content Placeholder 2">
            <a:extLst>
              <a:ext uri="{FF2B5EF4-FFF2-40B4-BE49-F238E27FC236}">
                <a16:creationId xmlns:a16="http://schemas.microsoft.com/office/drawing/2014/main" id="{8E3F680A-A1D6-4CF2-96EA-ADBFA1FFCB96}"/>
              </a:ext>
            </a:extLst>
          </p:cNvPr>
          <p:cNvSpPr>
            <a:spLocks noGrp="1"/>
          </p:cNvSpPr>
          <p:nvPr>
            <p:ph idx="1"/>
          </p:nvPr>
        </p:nvSpPr>
        <p:spPr>
          <a:xfrm>
            <a:off x="676656" y="2011680"/>
            <a:ext cx="10753725" cy="4667416"/>
          </a:xfrm>
        </p:spPr>
        <p:txBody>
          <a:bodyPr/>
          <a:lstStyle/>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Dataset is an open-source dataset which is obtained from Kaggle.</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name of the Dataset used is “Bank Customer Churn Data”.</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dataset contains 10000 records and 14 features.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features of this dataset are:</a:t>
            </a:r>
          </a:p>
          <a:p>
            <a:pPr algn="just">
              <a:buFont typeface="Arial" panose="020B0604020202020204" pitchFamily="34" charset="0"/>
              <a:buChar char="•"/>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RowNumber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CustomerId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'Surname',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CreditScore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'Geography', 'Gender', 'Age', 'Tenure', 'Balance',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NumOfProducts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HasCrCard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IsActiveMember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EstimatedSalary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'Exited’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Out of these, Surname, Geography and Gender are string data which need on which encoding will be performed.</a:t>
            </a:r>
          </a:p>
          <a:p>
            <a:pPr algn="jus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a:r>
            <a:r>
              <a:rPr lang="en-US" altLang="en-US" sz="2000" dirty="0">
                <a:solidFill>
                  <a:schemeClr val="tx1"/>
                </a:solidFill>
                <a:latin typeface="Times New Roman" panose="02020603050405020304" pitchFamily="18" charset="0"/>
                <a:cs typeface="Times New Roman" panose="02020603050405020304" pitchFamily="18" charset="0"/>
              </a:rPr>
              <a:t>is data does not contain any missing values. So, no imputations need to done.</a:t>
            </a:r>
          </a:p>
          <a:p>
            <a:pPr algn="jus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Target variable is the “Exited” variable which </a:t>
            </a:r>
            <a:r>
              <a:rPr lang="en-US" altLang="en-US" sz="2000" dirty="0">
                <a:solidFill>
                  <a:schemeClr val="tx1"/>
                </a:solidFill>
                <a:latin typeface="Times New Roman" panose="02020603050405020304" pitchFamily="18" charset="0"/>
                <a:cs typeface="Times New Roman" panose="02020603050405020304" pitchFamily="18" charset="0"/>
              </a:rPr>
              <a:t>indicates whether a customer has left and which customer is with the </a:t>
            </a:r>
            <a:r>
              <a:rPr lang="en-US" altLang="en-US" sz="2000">
                <a:solidFill>
                  <a:schemeClr val="tx1"/>
                </a:solidFill>
                <a:latin typeface="Times New Roman" panose="02020603050405020304" pitchFamily="18" charset="0"/>
                <a:cs typeface="Times New Roman" panose="02020603050405020304" pitchFamily="18" charset="0"/>
              </a:rPr>
              <a:t>bank.</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87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3D6C-3CB4-442A-83CA-6E841D3CA8E5}"/>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IMPLEMENTATION</a:t>
            </a:r>
            <a:endParaRPr lang="en-IN" sz="4000" dirty="0"/>
          </a:p>
        </p:txBody>
      </p:sp>
      <p:sp>
        <p:nvSpPr>
          <p:cNvPr id="3" name="Content Placeholder 2">
            <a:extLst>
              <a:ext uri="{FF2B5EF4-FFF2-40B4-BE49-F238E27FC236}">
                <a16:creationId xmlns:a16="http://schemas.microsoft.com/office/drawing/2014/main" id="{A289F79F-1FBA-4895-A3DA-722B0F60921A}"/>
              </a:ext>
            </a:extLst>
          </p:cNvPr>
          <p:cNvSpPr>
            <a:spLocks noGrp="1"/>
          </p:cNvSpPr>
          <p:nvPr>
            <p:ph idx="1"/>
          </p:nvPr>
        </p:nvSpPr>
        <p:spPr/>
        <p:txBody>
          <a:bodyPr>
            <a:normAutofit/>
          </a:bodyPr>
          <a:lstStyle/>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We chose “Python” as our base programming language to proceed with building the model as stated earlier in this presentation.</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Scikit Learn library provides all the necessary machine learning models that will be used in this project.</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Before giving data to the model, there are a lot of data pre-processing steps that need to be done in order to achieve the maximum accuracy with the models that we have selected.</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pre-processing is the most basic and important step in any machine learning project.</a:t>
            </a:r>
          </a:p>
          <a:p>
            <a:pPr algn="just"/>
            <a:endParaRPr lang="en-IN" dirty="0"/>
          </a:p>
        </p:txBody>
      </p:sp>
    </p:spTree>
    <p:extLst>
      <p:ext uri="{BB962C8B-B14F-4D97-AF65-F5344CB8AC3E}">
        <p14:creationId xmlns:p14="http://schemas.microsoft.com/office/powerpoint/2010/main" val="162595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B13D-62E6-469B-A6B4-EE40EF294A29}"/>
              </a:ext>
            </a:extLst>
          </p:cNvPr>
          <p:cNvSpPr>
            <a:spLocks noGrp="1"/>
          </p:cNvSpPr>
          <p:nvPr>
            <p:ph type="title"/>
          </p:nvPr>
        </p:nvSpPr>
        <p:spPr/>
        <p:txBody>
          <a:bodyPr/>
          <a:lstStyle/>
          <a:p>
            <a:r>
              <a:rPr lang="en-IN" dirty="0"/>
              <a:t>Data Pre-Processing Steps:</a:t>
            </a:r>
          </a:p>
        </p:txBody>
      </p:sp>
      <p:sp>
        <p:nvSpPr>
          <p:cNvPr id="3" name="Content Placeholder 2">
            <a:extLst>
              <a:ext uri="{FF2B5EF4-FFF2-40B4-BE49-F238E27FC236}">
                <a16:creationId xmlns:a16="http://schemas.microsoft.com/office/drawing/2014/main" id="{C80961A5-10E3-4901-9882-D20C33C6464D}"/>
              </a:ext>
            </a:extLst>
          </p:cNvPr>
          <p:cNvSpPr>
            <a:spLocks noGrp="1"/>
          </p:cNvSpPr>
          <p:nvPr>
            <p:ph idx="1"/>
          </p:nvPr>
        </p:nvSpPr>
        <p:spPr/>
        <p:txBody>
          <a:bodyPr>
            <a:normAutofit/>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 cleaning.</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 Imputation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Dealing with outliers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 Transformation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Data visualization</a:t>
            </a:r>
          </a:p>
          <a:p>
            <a:pPr marL="0" indent="0">
              <a:buNone/>
            </a:pPr>
            <a:r>
              <a:rPr lang="en-IN" dirty="0">
                <a:latin typeface="Times New Roman" panose="02020603050405020304" pitchFamily="18" charset="0"/>
                <a:cs typeface="Times New Roman" panose="02020603050405020304" pitchFamily="18" charset="0"/>
              </a:rPr>
              <a:t>After these steps, comes the ML modelling part where we train our model according to our data and then test it on same data which is separated before hand.</a:t>
            </a:r>
          </a:p>
        </p:txBody>
      </p:sp>
    </p:spTree>
    <p:extLst>
      <p:ext uri="{BB962C8B-B14F-4D97-AF65-F5344CB8AC3E}">
        <p14:creationId xmlns:p14="http://schemas.microsoft.com/office/powerpoint/2010/main" val="211889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07A15D-BB8C-45E3-9E1F-C46D358041A9}"/>
              </a:ext>
            </a:extLst>
          </p:cNvPr>
          <p:cNvSpPr>
            <a:spLocks noGrp="1"/>
          </p:cNvSpPr>
          <p:nvPr>
            <p:ph type="ctrTitle"/>
          </p:nvPr>
        </p:nvSpPr>
        <p:spPr/>
        <p:txBody>
          <a:bodyPr>
            <a:normAutofit/>
          </a:bodyPr>
          <a:lstStyle/>
          <a:p>
            <a:pPr algn="ctr"/>
            <a:r>
              <a:rPr lang="en-IN" sz="6000" dirty="0">
                <a:latin typeface="Times New Roman" panose="02020603050405020304" pitchFamily="18" charset="0"/>
                <a:cs typeface="Times New Roman" panose="02020603050405020304" pitchFamily="18" charset="0"/>
              </a:rPr>
              <a:t>USE-CASE DIAGRAM</a:t>
            </a:r>
          </a:p>
        </p:txBody>
      </p:sp>
      <p:sp>
        <p:nvSpPr>
          <p:cNvPr id="5" name="Subtitle 4">
            <a:extLst>
              <a:ext uri="{FF2B5EF4-FFF2-40B4-BE49-F238E27FC236}">
                <a16:creationId xmlns:a16="http://schemas.microsoft.com/office/drawing/2014/main" id="{2AB608C8-6F21-4265-B47E-7A98343D82A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499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5944A-182A-49A0-9F3C-424E8E4D2610}"/>
              </a:ext>
            </a:extLst>
          </p:cNvPr>
          <p:cNvPicPr>
            <a:picLocks noChangeAspect="1"/>
          </p:cNvPicPr>
          <p:nvPr/>
        </p:nvPicPr>
        <p:blipFill>
          <a:blip r:embed="rId2"/>
          <a:stretch>
            <a:fillRect/>
          </a:stretch>
        </p:blipFill>
        <p:spPr>
          <a:xfrm>
            <a:off x="1538287" y="0"/>
            <a:ext cx="9115425" cy="6858000"/>
          </a:xfrm>
          <a:prstGeom prst="rect">
            <a:avLst/>
          </a:prstGeom>
        </p:spPr>
      </p:pic>
    </p:spTree>
    <p:extLst>
      <p:ext uri="{BB962C8B-B14F-4D97-AF65-F5344CB8AC3E}">
        <p14:creationId xmlns:p14="http://schemas.microsoft.com/office/powerpoint/2010/main" val="331011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15C1-C85A-4DD0-8429-DC9C201462EC}"/>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8BC3BB9E-1D7F-4153-942F-7CE117E794CD}"/>
              </a:ext>
            </a:extLst>
          </p:cNvPr>
          <p:cNvSpPr>
            <a:spLocks noGrp="1"/>
          </p:cNvSpPr>
          <p:nvPr>
            <p:ph idx="1"/>
          </p:nvPr>
        </p:nvSpPr>
        <p:spPr/>
        <p:txBody>
          <a:bodyPr/>
          <a:lstStyle/>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process of predicting churn rate by years i.e. specifically it is  aimed at predicting in advance where customers are likely to leave a bank with quite good precision, avoiding costs related to false positive errors.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When the customers leave there’s a huge loss to the bank ,it should reimburse with the percentage of new customers.</a:t>
            </a: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91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AE7D-FEFE-4939-A6C9-758B94ED744B}"/>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12AB1C2-5841-4745-AF25-D82F89BE299E}"/>
              </a:ext>
            </a:extLst>
          </p:cNvPr>
          <p:cNvSpPr>
            <a:spLocks noGrp="1"/>
          </p:cNvSpPr>
          <p:nvPr>
            <p:ph idx="1"/>
          </p:nvPr>
        </p:nvSpPr>
        <p:spPr>
          <a:xfrm>
            <a:off x="735910" y="1998428"/>
            <a:ext cx="10753725" cy="3766185"/>
          </a:xfrm>
        </p:spPr>
        <p:txBody>
          <a:bodyPr>
            <a:normAutofit/>
          </a:bodyPr>
          <a:lstStyle/>
          <a:p>
            <a:pPr algn="just">
              <a:buFont typeface="Arial" panose="020B0604020202020204" pitchFamily="34" charset="0"/>
              <a:buChar char="•"/>
            </a:pPr>
            <a:r>
              <a:rPr lang="en-IN" sz="2200" dirty="0">
                <a:latin typeface="Times New Roman" panose="02020603050405020304" pitchFamily="18" charset="0"/>
                <a:ea typeface="Tahoma" panose="020B0604030504040204" pitchFamily="34" charset="0"/>
                <a:cs typeface="Times New Roman" panose="02020603050405020304" pitchFamily="18" charset="0"/>
              </a:rPr>
              <a:t>Churn rate is a health indicator for subscription-based companies. The ability to identify customers that aren’t happy with provided solutions allows businesses to learn about product or pricing plan weak points, operation issues, as well as customer preferences and expectations to proactively reduce reasons for churn.</a:t>
            </a:r>
          </a:p>
          <a:p>
            <a:pPr algn="just">
              <a:buFont typeface="Arial" panose="020B0604020202020204" pitchFamily="34" charset="0"/>
              <a:buChar char="•"/>
            </a:pPr>
            <a:r>
              <a:rPr lang="en-IN" sz="2200" dirty="0">
                <a:latin typeface="Times New Roman" panose="02020603050405020304" pitchFamily="18" charset="0"/>
                <a:ea typeface="Tahoma" panose="020B0604030504040204" pitchFamily="34" charset="0"/>
                <a:cs typeface="Times New Roman" panose="02020603050405020304" pitchFamily="18" charset="0"/>
              </a:rPr>
              <a:t>It’s important to define data sources and observation period to have a history of customer interaction. Selection of the most significant features for a model would influence its predictive performance: The more qualitative the dataset, the more precise forecasts are.</a:t>
            </a:r>
          </a:p>
          <a:p>
            <a:pPr algn="just">
              <a:buFont typeface="Arial" panose="020B0604020202020204" pitchFamily="34" charset="0"/>
              <a:buChar char="•"/>
            </a:pPr>
            <a:r>
              <a:rPr lang="en-IN" sz="2200" dirty="0">
                <a:latin typeface="Times New Roman" panose="02020603050405020304" pitchFamily="18" charset="0"/>
                <a:ea typeface="Tahoma" panose="020B0604030504040204" pitchFamily="34" charset="0"/>
                <a:cs typeface="Times New Roman" panose="02020603050405020304" pitchFamily="18" charset="0"/>
              </a:rPr>
              <a:t>Companies with a large customer base and numerous offerings would benefit from customer segmentation. The number and choice of ML models may also depend on segmentation results. Data scientists also need to monitor deployed models, and revise and adapt features to maintain the desired level of prediction accuracy.</a:t>
            </a:r>
          </a:p>
        </p:txBody>
      </p:sp>
    </p:spTree>
    <p:extLst>
      <p:ext uri="{BB962C8B-B14F-4D97-AF65-F5344CB8AC3E}">
        <p14:creationId xmlns:p14="http://schemas.microsoft.com/office/powerpoint/2010/main" val="71809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521809-13D9-4B74-9782-CA873FDBAE63}"/>
              </a:ext>
            </a:extLst>
          </p:cNvPr>
          <p:cNvPicPr>
            <a:picLocks noChangeAspect="1"/>
          </p:cNvPicPr>
          <p:nvPr/>
        </p:nvPicPr>
        <p:blipFill>
          <a:blip r:embed="rId2"/>
          <a:stretch>
            <a:fillRect/>
          </a:stretch>
        </p:blipFill>
        <p:spPr>
          <a:xfrm>
            <a:off x="1806844" y="883403"/>
            <a:ext cx="8578312" cy="4680489"/>
          </a:xfrm>
          <a:prstGeom prst="rect">
            <a:avLst/>
          </a:prstGeom>
        </p:spPr>
      </p:pic>
    </p:spTree>
    <p:extLst>
      <p:ext uri="{BB962C8B-B14F-4D97-AF65-F5344CB8AC3E}">
        <p14:creationId xmlns:p14="http://schemas.microsoft.com/office/powerpoint/2010/main" val="214779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A14F-F712-4337-B374-239F6BE109C5}"/>
              </a:ext>
            </a:extLst>
          </p:cNvPr>
          <p:cNvSpPr>
            <a:spLocks noGrp="1"/>
          </p:cNvSpPr>
          <p:nvPr>
            <p:ph type="title"/>
          </p:nvPr>
        </p:nvSpPr>
        <p:spPr/>
        <p:txBody>
          <a:bodyPr/>
          <a:lstStyle/>
          <a:p>
            <a:pPr algn="ctr"/>
            <a:r>
              <a:rPr lang="en-IN" dirty="0"/>
              <a:t>CONTENT</a:t>
            </a:r>
          </a:p>
        </p:txBody>
      </p:sp>
      <p:sp>
        <p:nvSpPr>
          <p:cNvPr id="3" name="Content Placeholder 2">
            <a:extLst>
              <a:ext uri="{FF2B5EF4-FFF2-40B4-BE49-F238E27FC236}">
                <a16:creationId xmlns:a16="http://schemas.microsoft.com/office/drawing/2014/main" id="{4BDCC214-2A70-4E9E-8E2A-75633EACDB98}"/>
              </a:ext>
            </a:extLst>
          </p:cNvPr>
          <p:cNvSpPr>
            <a:spLocks noGrp="1"/>
          </p:cNvSpPr>
          <p:nvPr>
            <p:ph idx="1"/>
          </p:nvPr>
        </p:nvSpPr>
        <p:spPr/>
        <p:txBody>
          <a:bodyPr numCol="2"/>
          <a:lstStyle/>
          <a:p>
            <a:pPr>
              <a:buFont typeface="Arial" panose="020B0604020202020204" pitchFamily="34" charset="0"/>
              <a:buChar char="•"/>
            </a:pPr>
            <a:r>
              <a:rPr lang="en-IN" dirty="0"/>
              <a:t> </a:t>
            </a:r>
            <a:r>
              <a:rPr lang="en-IN" dirty="0">
                <a:latin typeface="Times New Roman" panose="02020603050405020304" pitchFamily="18" charset="0"/>
                <a:cs typeface="Times New Roman" panose="02020603050405020304" pitchFamily="18" charset="0"/>
              </a:rPr>
              <a:t>ABSTRACT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INTRODUCTION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TECHNOLOGY STACK USED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BLOCK DIAGRAM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LIBRARIES REQUIRED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DATASET USED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IMPLEMENTATION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USE-CASE DIAGRAM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FUTURE SCOPE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395563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E62C-647C-4608-A804-1C2C0AD4490B}"/>
              </a:ext>
            </a:extLst>
          </p:cNvPr>
          <p:cNvSpPr>
            <a:spLocks noGrp="1"/>
          </p:cNvSpPr>
          <p:nvPr>
            <p:ph type="title"/>
          </p:nvPr>
        </p:nvSpPr>
        <p:spPr>
          <a:xfrm>
            <a:off x="709612" y="245164"/>
            <a:ext cx="10772775" cy="1658198"/>
          </a:xfrm>
        </p:spPr>
        <p:txBody>
          <a:bodyPr>
            <a:normAutofit/>
          </a:bodyPr>
          <a:lstStyle/>
          <a:p>
            <a:pPr algn="ctr"/>
            <a:r>
              <a:rPr lang="en-IN" sz="40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D4184A0-E1E4-4435-A913-7E663AA14038}"/>
              </a:ext>
            </a:extLst>
          </p:cNvPr>
          <p:cNvSpPr>
            <a:spLocks noGrp="1"/>
          </p:cNvSpPr>
          <p:nvPr>
            <p:ph idx="1"/>
          </p:nvPr>
        </p:nvSpPr>
        <p:spPr>
          <a:xfrm>
            <a:off x="709612" y="1498334"/>
            <a:ext cx="10753725" cy="5022574"/>
          </a:xfrm>
        </p:spPr>
        <p:txBody>
          <a:bodyPr>
            <a:noAutofit/>
          </a:bodyPr>
          <a:lstStyle/>
          <a:p>
            <a:pPr algn="just">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Customer relations is of utmost importance for industries that directly provide goods and services to the people. The goodwill of the customers is what keeps the company up and running in many of the sectors such as telecom, banking, educational institutions, etc,. Various aspects like competitors, novel and innovative business models and enhanced services are increasing the cost of customer acquisition. </a:t>
            </a:r>
          </a:p>
          <a:p>
            <a:pPr algn="just">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In such a fast set-up, service and goods providers have realized the importance of retaining the on-hand customers. Thus, establishing and maintaining good customer relations is the key for success of a company in today’s modern world of business.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We predict the customer churn rate, using Machine Learning models which will indicate whether a customer will leave the bank or not based on many factors, this in turn will help the bank in knowing which category of customers generally tend to leave the bank.</a:t>
            </a:r>
          </a:p>
          <a:p>
            <a:pPr algn="just">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Further the banks can bring in exciting offers so that it can retain its customers. In this predictive process popular models such as logistic regression, decision trees, random forest and other boosting techniques have to be used to achieve a decent level of accuracy, for the banks to rely on so that they can clearly predict which customer may leave next based on customer data available.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IN" sz="2200" dirty="0"/>
          </a:p>
        </p:txBody>
      </p:sp>
    </p:spTree>
    <p:extLst>
      <p:ext uri="{BB962C8B-B14F-4D97-AF65-F5344CB8AC3E}">
        <p14:creationId xmlns:p14="http://schemas.microsoft.com/office/powerpoint/2010/main" val="316998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91A4-0D37-4964-9BBF-0488E6BED655}"/>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78ECF23-F15F-48D7-A4B6-EFAEEF724438}"/>
              </a:ext>
            </a:extLst>
          </p:cNvPr>
          <p:cNvSpPr>
            <a:spLocks noGrp="1"/>
          </p:cNvSpPr>
          <p:nvPr>
            <p:ph idx="1"/>
          </p:nvPr>
        </p:nvSpPr>
        <p:spPr>
          <a:xfrm>
            <a:off x="1066800" y="1670880"/>
            <a:ext cx="10772774" cy="5187120"/>
          </a:xfrm>
        </p:spPr>
        <p:txBody>
          <a:bodyPr>
            <a:normAutofit/>
          </a:bodyPr>
          <a:lstStyle/>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Customer churn, also known as customer attrition, which is the percentage of customers that stopped using a company’s service during a particular period. </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Keeping churn rates as low as possible is what every business pursuits, and understanding these metrics can assist companies to identify potential churners in time to prevent them from leaving the client base.</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By being aware of and monitoring churn rate, organizations are equipped to determine their customer retention success rates and identify strategies for improvement.</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Various organizations calculate customer churn rate in a variety of ways, as churn rate may represent the total number of customers lost, the percentage of customers lost compared to the company’s total customer count, the value of recurring business lost, or the percent of recurring value lost.</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One of the most commonly used methods for calculating customer churn is to divide the total number of clients a company has at the beginning of a specified time period by the number of customers lost during the same period.</a:t>
            </a:r>
          </a:p>
        </p:txBody>
      </p:sp>
    </p:spTree>
    <p:extLst>
      <p:ext uri="{BB962C8B-B14F-4D97-AF65-F5344CB8AC3E}">
        <p14:creationId xmlns:p14="http://schemas.microsoft.com/office/powerpoint/2010/main" val="242924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EA0E-C9FE-4730-ABF6-91AA44BC09E5}"/>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TECHNOLOGY STACK USED</a:t>
            </a:r>
            <a:endParaRPr lang="en-IN" sz="4000" dirty="0"/>
          </a:p>
        </p:txBody>
      </p:sp>
      <p:sp>
        <p:nvSpPr>
          <p:cNvPr id="3" name="Content Placeholder 2">
            <a:extLst>
              <a:ext uri="{FF2B5EF4-FFF2-40B4-BE49-F238E27FC236}">
                <a16:creationId xmlns:a16="http://schemas.microsoft.com/office/drawing/2014/main" id="{436E3C26-24C4-496C-8D39-075EF6C53CD0}"/>
              </a:ext>
            </a:extLst>
          </p:cNvPr>
          <p:cNvSpPr>
            <a:spLocks noGrp="1"/>
          </p:cNvSpPr>
          <p:nvPr>
            <p:ph idx="1"/>
          </p:nvPr>
        </p:nvSpPr>
        <p:spPr/>
        <p:txBody>
          <a:bodyPr/>
          <a:lstStyle/>
          <a:p>
            <a:pPr algn="ctr"/>
            <a:r>
              <a:rPr lang="en-IN" u="sng" dirty="0">
                <a:latin typeface="Times New Roman" panose="02020603050405020304" pitchFamily="18" charset="0"/>
                <a:cs typeface="Times New Roman" panose="02020603050405020304" pitchFamily="18" charset="0"/>
              </a:rPr>
              <a:t>PYTHON PROGRAMMING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Python is used as it has a lot of built-in libraries which we will use to develop ‘Customer Churn Prediction System’.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We will be needing Python 3.6 and higher versions. </a:t>
            </a:r>
          </a:p>
          <a:p>
            <a:pPr marL="0" indent="0" algn="just">
              <a:buNone/>
            </a:pPr>
            <a:endParaRPr lang="en-IN" dirty="0">
              <a:latin typeface="Times New Roman" panose="02020603050405020304" pitchFamily="18" charset="0"/>
              <a:cs typeface="Times New Roman" panose="02020603050405020304" pitchFamily="18" charset="0"/>
            </a:endParaRPr>
          </a:p>
          <a:p>
            <a:pPr algn="just"/>
            <a:endParaRPr lang="en-IN" dirty="0"/>
          </a:p>
        </p:txBody>
      </p:sp>
      <p:pic>
        <p:nvPicPr>
          <p:cNvPr id="5" name="Picture 4">
            <a:extLst>
              <a:ext uri="{FF2B5EF4-FFF2-40B4-BE49-F238E27FC236}">
                <a16:creationId xmlns:a16="http://schemas.microsoft.com/office/drawing/2014/main" id="{397EFDBE-1E97-45CA-883B-E4F6A9FEBBE0}"/>
              </a:ext>
            </a:extLst>
          </p:cNvPr>
          <p:cNvPicPr>
            <a:picLocks noChangeAspect="1"/>
          </p:cNvPicPr>
          <p:nvPr/>
        </p:nvPicPr>
        <p:blipFill>
          <a:blip r:embed="rId2"/>
          <a:stretch>
            <a:fillRect/>
          </a:stretch>
        </p:blipFill>
        <p:spPr>
          <a:xfrm>
            <a:off x="8523632" y="4349363"/>
            <a:ext cx="2857500" cy="1788050"/>
          </a:xfrm>
          <a:prstGeom prst="rect">
            <a:avLst/>
          </a:prstGeom>
        </p:spPr>
      </p:pic>
    </p:spTree>
    <p:extLst>
      <p:ext uri="{BB962C8B-B14F-4D97-AF65-F5344CB8AC3E}">
        <p14:creationId xmlns:p14="http://schemas.microsoft.com/office/powerpoint/2010/main" val="408924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058DC-7918-4612-A048-732FFF7AB9BF}"/>
              </a:ext>
            </a:extLst>
          </p:cNvPr>
          <p:cNvSpPr>
            <a:spLocks noGrp="1"/>
          </p:cNvSpPr>
          <p:nvPr>
            <p:ph idx="1"/>
          </p:nvPr>
        </p:nvSpPr>
        <p:spPr/>
        <p:txBody>
          <a:bodyPr/>
          <a:lstStyle/>
          <a:p>
            <a:pPr algn="ctr"/>
            <a:r>
              <a:rPr lang="en-IN" u="sng" dirty="0">
                <a:latin typeface="Times New Roman" panose="02020603050405020304" pitchFamily="18" charset="0"/>
                <a:cs typeface="Times New Roman" panose="02020603050405020304" pitchFamily="18" charset="0"/>
              </a:rPr>
              <a:t>JUPYTER NOTEBOOK</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is an open source web application that you can use to create and share documents that contain live code, equations, visualizations, and text.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is maintained by the people at </a:t>
            </a:r>
            <a:r>
              <a:rPr lang="en-US" dirty="0">
                <a:solidFill>
                  <a:schemeClr val="tx1"/>
                </a:solidFill>
                <a:latin typeface="Times New Roman" panose="02020603050405020304" pitchFamily="18" charset="0"/>
                <a:cs typeface="Times New Roman" panose="02020603050405020304" pitchFamily="18" charset="0"/>
              </a:rPr>
              <a:t>‘Project </a:t>
            </a:r>
            <a:r>
              <a:rPr lang="en-US" dirty="0" err="1">
                <a:solidFill>
                  <a:schemeClr val="tx1"/>
                </a:solidFill>
                <a:latin typeface="Times New Roman" panose="02020603050405020304" pitchFamily="18" charset="0"/>
                <a:cs typeface="Times New Roman" panose="02020603050405020304" pitchFamily="18" charset="0"/>
              </a:rPr>
              <a:t>Jupyter</a:t>
            </a:r>
            <a:r>
              <a:rPr lang="en-US" dirty="0">
                <a:solidFill>
                  <a:schemeClr val="tx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name,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comes from the core supported programming languages that it supports: Julia, Python, and R.</a:t>
            </a:r>
            <a:endParaRPr lang="en-IN"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F51200-94DC-4217-8AB7-9E6338270993}"/>
              </a:ext>
            </a:extLst>
          </p:cNvPr>
          <p:cNvPicPr>
            <a:picLocks noChangeAspect="1"/>
          </p:cNvPicPr>
          <p:nvPr/>
        </p:nvPicPr>
        <p:blipFill>
          <a:blip r:embed="rId2"/>
          <a:stretch>
            <a:fillRect/>
          </a:stretch>
        </p:blipFill>
        <p:spPr>
          <a:xfrm>
            <a:off x="3507307" y="4731026"/>
            <a:ext cx="5177386" cy="1357931"/>
          </a:xfrm>
          <a:prstGeom prst="rect">
            <a:avLst/>
          </a:prstGeom>
        </p:spPr>
      </p:pic>
    </p:spTree>
    <p:extLst>
      <p:ext uri="{BB962C8B-B14F-4D97-AF65-F5344CB8AC3E}">
        <p14:creationId xmlns:p14="http://schemas.microsoft.com/office/powerpoint/2010/main" val="330398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AC5-1C20-4475-AFCB-B8C7665D769D}"/>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BLOCK DIAGRAM</a:t>
            </a:r>
          </a:p>
        </p:txBody>
      </p:sp>
      <p:pic>
        <p:nvPicPr>
          <p:cNvPr id="7" name="Content Placeholder 6">
            <a:extLst>
              <a:ext uri="{FF2B5EF4-FFF2-40B4-BE49-F238E27FC236}">
                <a16:creationId xmlns:a16="http://schemas.microsoft.com/office/drawing/2014/main" id="{8F8C9A7F-CDD9-42A2-9569-20EE457377D1}"/>
              </a:ext>
            </a:extLst>
          </p:cNvPr>
          <p:cNvPicPr>
            <a:picLocks noGrp="1" noChangeAspect="1"/>
          </p:cNvPicPr>
          <p:nvPr>
            <p:ph idx="1"/>
          </p:nvPr>
        </p:nvPicPr>
        <p:blipFill>
          <a:blip r:embed="rId2"/>
          <a:stretch>
            <a:fillRect/>
          </a:stretch>
        </p:blipFill>
        <p:spPr>
          <a:xfrm>
            <a:off x="1937046" y="1913709"/>
            <a:ext cx="7619057" cy="4138101"/>
          </a:xfrm>
        </p:spPr>
      </p:pic>
    </p:spTree>
    <p:extLst>
      <p:ext uri="{BB962C8B-B14F-4D97-AF65-F5344CB8AC3E}">
        <p14:creationId xmlns:p14="http://schemas.microsoft.com/office/powerpoint/2010/main" val="292450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F750-3BF8-4001-BD46-A58461833A1E}"/>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LIBRARIES REQUIRED</a:t>
            </a:r>
          </a:p>
        </p:txBody>
      </p:sp>
      <p:sp>
        <p:nvSpPr>
          <p:cNvPr id="5" name="Content Placeholder 4">
            <a:extLst>
              <a:ext uri="{FF2B5EF4-FFF2-40B4-BE49-F238E27FC236}">
                <a16:creationId xmlns:a16="http://schemas.microsoft.com/office/drawing/2014/main" id="{017790E6-D64D-4C41-A287-7BDF2047D10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basic libraries used are:</a:t>
            </a:r>
          </a:p>
          <a:p>
            <a:r>
              <a:rPr lang="en-US" dirty="0">
                <a:latin typeface="Times New Roman" panose="02020603050405020304" pitchFamily="18" charset="0"/>
                <a:cs typeface="Times New Roman" panose="02020603050405020304" pitchFamily="18" charset="0"/>
              </a:rPr>
              <a:t>Pandas</a:t>
            </a:r>
          </a:p>
          <a:p>
            <a:r>
              <a:rPr lang="en-US" dirty="0" err="1">
                <a:latin typeface="Times New Roman" panose="02020603050405020304" pitchFamily="18" charset="0"/>
                <a:cs typeface="Times New Roman" panose="02020603050405020304" pitchFamily="18" charset="0"/>
              </a:rPr>
              <a:t>Numpy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Seaborn</a:t>
            </a:r>
          </a:p>
          <a:p>
            <a:r>
              <a:rPr lang="en-US" dirty="0">
                <a:latin typeface="Times New Roman" panose="02020603050405020304" pitchFamily="18" charset="0"/>
                <a:cs typeface="Times New Roman" panose="02020603050405020304" pitchFamily="18" charset="0"/>
              </a:rPr>
              <a:t>Matplotlib</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9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E301F-D5FF-49EB-BB73-F4C7D451976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Machine Learning libraries used are: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Logistic Regression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Classifier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AdaBoost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Decision Tree Classifier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Random Forest Classifier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XGB Classifier</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25000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559</TotalTime>
  <Words>1150</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Metropolitan</vt:lpstr>
      <vt:lpstr>CUSTOMER CHURN PREDICTION USING MACHINE LEARNING</vt:lpstr>
      <vt:lpstr>CONTENT</vt:lpstr>
      <vt:lpstr>ABSTRACT</vt:lpstr>
      <vt:lpstr>INTRODUCTION</vt:lpstr>
      <vt:lpstr>TECHNOLOGY STACK USED</vt:lpstr>
      <vt:lpstr>PowerPoint Presentation</vt:lpstr>
      <vt:lpstr>BLOCK DIAGRAM</vt:lpstr>
      <vt:lpstr>LIBRARIES REQUIRED</vt:lpstr>
      <vt:lpstr>PowerPoint Presentation</vt:lpstr>
      <vt:lpstr>PowerPoint Presentation</vt:lpstr>
      <vt:lpstr>DATASET USED</vt:lpstr>
      <vt:lpstr>IMPLEMENTATION</vt:lpstr>
      <vt:lpstr>Data Pre-Processing Steps:</vt:lpstr>
      <vt:lpstr>USE-CASE DIAGRAM</vt:lpstr>
      <vt:lpstr>PowerPoint Presentation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ML</dc:title>
  <dc:creator>LIKHIT KUMAR</dc:creator>
  <cp:lastModifiedBy>Sandilya Srinivas</cp:lastModifiedBy>
  <cp:revision>49</cp:revision>
  <dcterms:created xsi:type="dcterms:W3CDTF">2021-04-18T03:18:27Z</dcterms:created>
  <dcterms:modified xsi:type="dcterms:W3CDTF">2021-05-09T11:20:00Z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