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2648" y="9896551"/>
            <a:ext cx="6608445" cy="56515"/>
          </a:xfrm>
          <a:custGeom>
            <a:avLst/>
            <a:gdLst/>
            <a:ahLst/>
            <a:cxnLst/>
            <a:rect l="l" t="t" r="r" b="b"/>
            <a:pathLst>
              <a:path w="6608445" h="56515">
                <a:moveTo>
                  <a:pt x="6608064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608064" y="56388"/>
                </a:lnTo>
                <a:lnTo>
                  <a:pt x="6608064" y="47256"/>
                </a:lnTo>
                <a:close/>
              </a:path>
              <a:path w="6608445" h="56515">
                <a:moveTo>
                  <a:pt x="6608064" y="0"/>
                </a:moveTo>
                <a:lnTo>
                  <a:pt x="0" y="0"/>
                </a:lnTo>
                <a:lnTo>
                  <a:pt x="0" y="38100"/>
                </a:lnTo>
                <a:lnTo>
                  <a:pt x="6608064" y="38100"/>
                </a:lnTo>
                <a:lnTo>
                  <a:pt x="6608064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8236" y="9953318"/>
            <a:ext cx="3041015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718807" y="9953318"/>
            <a:ext cx="5219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695766"/>
            <a:ext cx="6595109" cy="91135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80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Unit-1: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REGISTER TRANSFER</a:t>
            </a:r>
            <a:r>
              <a:rPr dirty="0" sz="1400" spc="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dirty="0" sz="1400" spc="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MICROOPERATIONS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CONTENTS: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45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50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Bus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Memory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45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Types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40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Arithmetic Micro-operations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45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50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240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Unit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200" b="1">
                <a:latin typeface="Calibri"/>
                <a:cs typeface="Calibri"/>
              </a:rPr>
              <a:t>BASIC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DEFINITIONS: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digital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>
                <a:latin typeface="Calibri"/>
                <a:cs typeface="Calibri"/>
              </a:rPr>
              <a:t> 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interconnection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digital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hardware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modules.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modules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registers,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decoders,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elements,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logic.</a:t>
            </a:r>
            <a:endParaRPr sz="1200">
              <a:latin typeface="Calibri"/>
              <a:cs typeface="Calibri"/>
            </a:endParaRPr>
          </a:p>
          <a:p>
            <a:pPr marL="469900" marR="26352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various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interconnected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common</a:t>
            </a:r>
            <a:r>
              <a:rPr dirty="0" sz="1200">
                <a:latin typeface="Calibri"/>
                <a:cs typeface="Calibri"/>
              </a:rPr>
              <a:t> data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paths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digital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system.</a:t>
            </a:r>
            <a:endParaRPr sz="1200">
              <a:latin typeface="Calibri"/>
              <a:cs typeface="Calibri"/>
            </a:endParaRPr>
          </a:p>
          <a:p>
            <a:pPr marL="469900" marR="179895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Digital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>
                <a:latin typeface="Calibri"/>
                <a:cs typeface="Calibri"/>
              </a:rPr>
              <a:t> best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defined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 they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contain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performed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them.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executed </a:t>
            </a:r>
            <a:r>
              <a:rPr dirty="0" sz="1200">
                <a:latin typeface="Calibri"/>
                <a:cs typeface="Calibri"/>
              </a:rPr>
              <a:t>on 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microoperations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microoperation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elementary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one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more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 marL="469900" marR="196913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result of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operation </a:t>
            </a:r>
            <a:r>
              <a:rPr dirty="0" sz="1200">
                <a:latin typeface="Calibri"/>
                <a:cs typeface="Calibri"/>
              </a:rPr>
              <a:t>may replace </a:t>
            </a:r>
            <a:r>
              <a:rPr dirty="0" sz="1200" spc="-5">
                <a:latin typeface="Calibri"/>
                <a:cs typeface="Calibri"/>
              </a:rPr>
              <a:t>the previous binary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>
                <a:latin typeface="Calibri"/>
                <a:cs typeface="Calibri"/>
              </a:rPr>
              <a:t> 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 be </a:t>
            </a:r>
            <a:r>
              <a:rPr dirty="0" sz="1200" spc="-5">
                <a:latin typeface="Calibri"/>
                <a:cs typeface="Calibri"/>
              </a:rPr>
              <a:t>transferred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Examples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shift, count, clear,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load.</a:t>
            </a:r>
            <a:endParaRPr sz="1200">
              <a:latin typeface="Calibri"/>
              <a:cs typeface="Calibri"/>
            </a:endParaRPr>
          </a:p>
          <a:p>
            <a:pPr marL="469900" marR="166878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internal hardware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organization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digital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best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defined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5">
                <a:latin typeface="Calibri"/>
                <a:cs typeface="Calibri"/>
              </a:rPr>
              <a:t> specifying: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900">
              <a:latin typeface="Calibri"/>
              <a:cs typeface="Calibri"/>
            </a:endParaRPr>
          </a:p>
          <a:p>
            <a:pPr lvl="1" marL="1077595" indent="-151130">
              <a:lnSpc>
                <a:spcPct val="100000"/>
              </a:lnSpc>
              <a:buAutoNum type="arabicPeriod"/>
              <a:tabLst>
                <a:tab pos="107823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set 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contains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their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lvl="1" marL="1136015" marR="1102995" indent="-208915">
              <a:lnSpc>
                <a:spcPct val="117500"/>
              </a:lnSpc>
              <a:spcBef>
                <a:spcPts val="985"/>
              </a:spcBef>
              <a:buAutoNum type="arabicPeriod"/>
              <a:tabLst>
                <a:tab pos="107823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sequence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 performed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 lvl="1" marL="1077595" indent="-15113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07823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initiates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</a:t>
            </a:r>
            <a:r>
              <a:rPr dirty="0" u="sng" sz="12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LANGUAGE:</a:t>
            </a:r>
            <a:endParaRPr sz="1200">
              <a:latin typeface="Calibri"/>
              <a:cs typeface="Calibri"/>
            </a:endParaRPr>
          </a:p>
          <a:p>
            <a:pPr marL="469900" marR="59055" indent="-228600">
              <a:lnSpc>
                <a:spcPct val="117500"/>
              </a:lnSpc>
              <a:spcBef>
                <a:spcPts val="98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symbolic notation used </a:t>
            </a:r>
            <a:r>
              <a:rPr dirty="0" sz="1200">
                <a:latin typeface="Calibri"/>
                <a:cs typeface="Calibri"/>
              </a:rPr>
              <a:t>to describe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micro-operation </a:t>
            </a:r>
            <a:r>
              <a:rPr dirty="0" sz="1200" spc="-5">
                <a:latin typeface="Calibri"/>
                <a:cs typeface="Calibri"/>
              </a:rPr>
              <a:t>transfer among </a:t>
            </a:r>
            <a:r>
              <a:rPr dirty="0" sz="1200">
                <a:latin typeface="Calibri"/>
                <a:cs typeface="Calibri"/>
              </a:rPr>
              <a:t>registers is </a:t>
            </a:r>
            <a:r>
              <a:rPr dirty="0" sz="1200" spc="-5">
                <a:latin typeface="Calibri"/>
                <a:cs typeface="Calibri"/>
              </a:rPr>
              <a:t>called </a:t>
            </a:r>
            <a:r>
              <a:rPr dirty="0" sz="1200">
                <a:latin typeface="Calibri"/>
                <a:cs typeface="Calibri"/>
              </a:rPr>
              <a:t>RTL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Language).</a:t>
            </a:r>
            <a:endParaRPr sz="1200">
              <a:latin typeface="Calibri"/>
              <a:cs typeface="Calibri"/>
            </a:endParaRPr>
          </a:p>
          <a:p>
            <a:pPr marL="469900" marR="8128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use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symbols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instead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 b="1" i="1">
                <a:latin typeface="Calibri"/>
                <a:cs typeface="Calibri"/>
              </a:rPr>
              <a:t>narrative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explanation</a:t>
            </a:r>
            <a:r>
              <a:rPr dirty="0" sz="1200" spc="25" b="1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provides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organized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concise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manner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listing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sequences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initiate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397256"/>
            <a:ext cx="6563995" cy="245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circuit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Fig. </a:t>
            </a:r>
            <a:r>
              <a:rPr dirty="0" sz="1200">
                <a:latin typeface="Calibri"/>
                <a:cs typeface="Calibri"/>
              </a:rPr>
              <a:t>4-8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extended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-bit </a:t>
            </a:r>
            <a:r>
              <a:rPr dirty="0" sz="1200">
                <a:latin typeface="Calibri"/>
                <a:cs typeface="Calibri"/>
              </a:rPr>
              <a:t>binary </a:t>
            </a:r>
            <a:r>
              <a:rPr dirty="0" sz="1200" spc="-5">
                <a:latin typeface="Calibri"/>
                <a:cs typeface="Calibri"/>
              </a:rPr>
              <a:t>incrementer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extending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diagram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half-adders.</a:t>
            </a:r>
            <a:endParaRPr sz="1200">
              <a:latin typeface="Calibri"/>
              <a:cs typeface="Calibri"/>
            </a:endParaRPr>
          </a:p>
          <a:p>
            <a:pPr marL="469900" marR="22669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least significant bit </a:t>
            </a:r>
            <a:r>
              <a:rPr dirty="0" sz="1200">
                <a:latin typeface="Calibri"/>
                <a:cs typeface="Calibri"/>
              </a:rPr>
              <a:t>must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logic-1.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other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incremented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previous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stage.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Arithmetic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Circuit: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basic</a:t>
            </a:r>
            <a:r>
              <a:rPr dirty="0" sz="1200" spc="-5">
                <a:latin typeface="Calibri"/>
                <a:cs typeface="Calibri"/>
              </a:rPr>
              <a:t> component of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parallel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marL="469900" marR="24828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By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controlling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possible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obtain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different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operations.</a:t>
            </a:r>
            <a:endParaRPr sz="1200">
              <a:latin typeface="Calibri"/>
              <a:cs typeface="Calibri"/>
            </a:endParaRPr>
          </a:p>
          <a:p>
            <a:pPr marL="469900" marR="30861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diagram 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4-bit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Fig. </a:t>
            </a:r>
            <a:r>
              <a:rPr dirty="0" sz="1200">
                <a:latin typeface="Calibri"/>
                <a:cs typeface="Calibri"/>
              </a:rPr>
              <a:t>4-9.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5">
                <a:latin typeface="Calibri"/>
                <a:cs typeface="Calibri"/>
              </a:rPr>
              <a:t> 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full-adder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constitute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4-bit </a:t>
            </a:r>
            <a:r>
              <a:rPr dirty="0" sz="1200" spc="-5">
                <a:latin typeface="Calibri"/>
                <a:cs typeface="Calibri"/>
              </a:rPr>
              <a:t>adder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choosing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different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972" y="3383279"/>
            <a:ext cx="4701354" cy="6365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40" y="397256"/>
            <a:ext cx="6434455" cy="21672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two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4-bit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A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4-bit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directly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>
                <a:latin typeface="Calibri"/>
                <a:cs typeface="Calibri"/>
              </a:rPr>
              <a:t> B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connected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multiplexers.</a:t>
            </a:r>
            <a:endParaRPr sz="1200">
              <a:latin typeface="Calibri"/>
              <a:cs typeface="Calibri"/>
            </a:endParaRPr>
          </a:p>
          <a:p>
            <a:pPr marL="3143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314325" algn="l"/>
                <a:tab pos="31496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 inputs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5">
                <a:latin typeface="Calibri"/>
                <a:cs typeface="Calibri"/>
              </a:rPr>
              <a:t> receive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complement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5">
                <a:latin typeface="Calibri"/>
                <a:cs typeface="Calibri"/>
              </a:rPr>
              <a:t> B.</a:t>
            </a:r>
            <a:endParaRPr sz="12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 inputs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logic-0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logic-1.</a:t>
            </a:r>
            <a:endParaRPr sz="12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four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controlled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5">
                <a:latin typeface="Calibri"/>
                <a:cs typeface="Calibri"/>
              </a:rPr>
              <a:t> S</a:t>
            </a:r>
            <a:r>
              <a:rPr dirty="0" baseline="-10416" sz="1200" spc="7">
                <a:latin typeface="Calibri"/>
                <a:cs typeface="Calibri"/>
              </a:rPr>
              <a:t>1</a:t>
            </a:r>
            <a:r>
              <a:rPr dirty="0" baseline="-10416" sz="1200" spc="12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279400" marR="55880">
              <a:lnSpc>
                <a:spcPct val="116700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carry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FA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significant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position.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carries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>
                <a:latin typeface="Calibri"/>
                <a:cs typeface="Calibri"/>
              </a:rPr>
              <a:t> from</a:t>
            </a:r>
            <a:r>
              <a:rPr dirty="0" sz="1200" spc="-5">
                <a:latin typeface="Calibri"/>
                <a:cs typeface="Calibri"/>
              </a:rPr>
              <a:t> one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next.</a:t>
            </a:r>
            <a:endParaRPr sz="1200">
              <a:latin typeface="Calibri"/>
              <a:cs typeface="Calibri"/>
            </a:endParaRPr>
          </a:p>
          <a:p>
            <a:pPr marL="279400" marR="7937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79400" algn="l"/>
              </a:tabLst>
            </a:pPr>
            <a:r>
              <a:rPr dirty="0" sz="1200" spc="-5">
                <a:latin typeface="Calibri"/>
                <a:cs typeface="Calibri"/>
              </a:rPr>
              <a:t>By controlling the </a:t>
            </a:r>
            <a:r>
              <a:rPr dirty="0" sz="1200">
                <a:latin typeface="Calibri"/>
                <a:cs typeface="Calibri"/>
              </a:rPr>
              <a:t>value of Y </a:t>
            </a:r>
            <a:r>
              <a:rPr dirty="0" sz="1200" spc="-5">
                <a:latin typeface="Calibri"/>
                <a:cs typeface="Calibri"/>
              </a:rPr>
              <a:t>with the two </a:t>
            </a:r>
            <a:r>
              <a:rPr dirty="0" sz="1200" spc="-10">
                <a:latin typeface="Calibri"/>
                <a:cs typeface="Calibri"/>
              </a:rPr>
              <a:t>selection </a:t>
            </a:r>
            <a:r>
              <a:rPr dirty="0" sz="1200" spc="-5">
                <a:latin typeface="Calibri"/>
                <a:cs typeface="Calibri"/>
              </a:rPr>
              <a:t>inputs </a:t>
            </a:r>
            <a:r>
              <a:rPr dirty="0" sz="1200" spc="10">
                <a:latin typeface="Calibri"/>
                <a:cs typeface="Calibri"/>
              </a:rPr>
              <a:t>S</a:t>
            </a:r>
            <a:r>
              <a:rPr dirty="0" baseline="-10416" sz="1200" spc="15">
                <a:latin typeface="Calibri"/>
                <a:cs typeface="Calibri"/>
              </a:rPr>
              <a:t>1 </a:t>
            </a:r>
            <a:r>
              <a:rPr dirty="0" sz="1200" spc="-5">
                <a:latin typeface="Calibri"/>
                <a:cs typeface="Calibri"/>
              </a:rPr>
              <a:t>and S</a:t>
            </a:r>
            <a:r>
              <a:rPr dirty="0" baseline="-10416" sz="1200" spc="-7">
                <a:latin typeface="Calibri"/>
                <a:cs typeface="Calibri"/>
              </a:rPr>
              <a:t>0</a:t>
            </a:r>
            <a:r>
              <a:rPr dirty="0" baseline="-10416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making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equal to </a:t>
            </a:r>
            <a:r>
              <a:rPr dirty="0" sz="1200">
                <a:latin typeface="Calibri"/>
                <a:cs typeface="Calibri"/>
              </a:rPr>
              <a:t>0 or 1,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possible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eight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listed</a:t>
            </a:r>
            <a:r>
              <a:rPr dirty="0" sz="120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Table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44.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736" y="5639180"/>
            <a:ext cx="6688455" cy="405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Calibri"/>
                <a:cs typeface="Calibri"/>
              </a:rPr>
              <a:t>Addition: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533400" indent="-229235">
              <a:lnSpc>
                <a:spcPct val="100000"/>
              </a:lnSpc>
              <a:buFont typeface="Wingdings"/>
              <a:buChar char=""/>
              <a:tabLst>
                <a:tab pos="534035" algn="l"/>
              </a:tabLst>
            </a:pP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baseline="-10416" sz="1200" spc="-7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baseline="-10416" sz="1200" spc="-7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00,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applied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lvl="1" marL="14478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448435" algn="l"/>
              </a:tabLst>
            </a:pP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=A+B.</a:t>
            </a:r>
            <a:endParaRPr sz="1200">
              <a:latin typeface="Calibri"/>
              <a:cs typeface="Calibri"/>
            </a:endParaRPr>
          </a:p>
          <a:p>
            <a:pPr lvl="1" marL="14827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1482725" algn="l"/>
                <a:tab pos="1483360" algn="l"/>
              </a:tabLst>
            </a:pP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D=A+B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+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5334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34035" algn="l"/>
              </a:tabLst>
            </a:pPr>
            <a:r>
              <a:rPr dirty="0" sz="1200" spc="-5">
                <a:latin typeface="Calibri"/>
                <a:cs typeface="Calibri"/>
              </a:rPr>
              <a:t>Both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without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adding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carry.</a:t>
            </a:r>
            <a:endParaRPr sz="1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45"/>
              </a:spcBef>
            </a:pPr>
            <a:r>
              <a:rPr dirty="0" sz="1200" spc="-5" b="1" i="1">
                <a:latin typeface="Calibri"/>
                <a:cs typeface="Calibri"/>
              </a:rPr>
              <a:t>Subtraction: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533400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34035" algn="l"/>
              </a:tabLst>
            </a:pP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01,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applied 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lvl="1" marL="1447800" marR="68580" indent="-228600">
              <a:lnSpc>
                <a:spcPct val="116700"/>
              </a:lnSpc>
              <a:buFont typeface="Wingdings"/>
              <a:buChar char=""/>
              <a:tabLst>
                <a:tab pos="1482725" algn="l"/>
                <a:tab pos="1483360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If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1, </a:t>
            </a:r>
            <a:r>
              <a:rPr dirty="0" sz="1200" spc="-5">
                <a:latin typeface="Calibri"/>
                <a:cs typeface="Calibri"/>
              </a:rPr>
              <a:t>then </a:t>
            </a:r>
            <a:r>
              <a:rPr dirty="0" sz="1200">
                <a:latin typeface="Calibri"/>
                <a:cs typeface="Calibri"/>
              </a:rPr>
              <a:t>D = A + B + 1. </a:t>
            </a:r>
            <a:r>
              <a:rPr dirty="0" sz="1200" spc="-5">
                <a:latin typeface="Calibri"/>
                <a:cs typeface="Calibri"/>
              </a:rPr>
              <a:t>This produces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plus the </a:t>
            </a:r>
            <a:r>
              <a:rPr dirty="0" sz="1200">
                <a:latin typeface="Calibri"/>
                <a:cs typeface="Calibri"/>
              </a:rPr>
              <a:t>2's </a:t>
            </a:r>
            <a:r>
              <a:rPr dirty="0" sz="1200" spc="-5">
                <a:latin typeface="Calibri"/>
                <a:cs typeface="Calibri"/>
              </a:rPr>
              <a:t>complement of </a:t>
            </a:r>
            <a:r>
              <a:rPr dirty="0" sz="1200" spc="-10">
                <a:latin typeface="Calibri"/>
                <a:cs typeface="Calibri"/>
              </a:rPr>
              <a:t>B, </a:t>
            </a:r>
            <a:r>
              <a:rPr dirty="0" sz="1200" spc="-5">
                <a:latin typeface="Calibri"/>
                <a:cs typeface="Calibri"/>
              </a:rPr>
              <a:t>which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equivalent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subtraction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-B.</a:t>
            </a:r>
            <a:endParaRPr sz="1200">
              <a:latin typeface="Calibri"/>
              <a:cs typeface="Calibri"/>
            </a:endParaRPr>
          </a:p>
          <a:p>
            <a:pPr lvl="1" marL="1447800" marR="278765" indent="-228600">
              <a:lnSpc>
                <a:spcPct val="116700"/>
              </a:lnSpc>
              <a:spcBef>
                <a:spcPts val="10"/>
              </a:spcBef>
              <a:buFont typeface="Wingdings"/>
              <a:buChar char=""/>
              <a:tabLst>
                <a:tab pos="1448435" algn="l"/>
              </a:tabLst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0 </a:t>
            </a:r>
            <a:r>
              <a:rPr dirty="0" sz="1200" spc="-5">
                <a:latin typeface="Calibri"/>
                <a:cs typeface="Calibri"/>
              </a:rPr>
              <a:t>then </a:t>
            </a:r>
            <a:r>
              <a:rPr dirty="0" sz="1200">
                <a:latin typeface="Calibri"/>
                <a:cs typeface="Calibri"/>
              </a:rPr>
              <a:t>D = A + </a:t>
            </a:r>
            <a:r>
              <a:rPr dirty="0" sz="1200" spc="-5">
                <a:latin typeface="Calibri"/>
                <a:cs typeface="Calibri"/>
              </a:rPr>
              <a:t>B. </a:t>
            </a:r>
            <a:r>
              <a:rPr dirty="0" sz="1200">
                <a:latin typeface="Calibri"/>
                <a:cs typeface="Calibri"/>
              </a:rPr>
              <a:t>This is </a:t>
            </a:r>
            <a:r>
              <a:rPr dirty="0" sz="1200" spc="-5">
                <a:latin typeface="Calibri"/>
                <a:cs typeface="Calibri"/>
              </a:rPr>
              <a:t>equivalent </a:t>
            </a:r>
            <a:r>
              <a:rPr dirty="0" sz="1200">
                <a:latin typeface="Calibri"/>
                <a:cs typeface="Calibri"/>
              </a:rPr>
              <a:t>to a </a:t>
            </a:r>
            <a:r>
              <a:rPr dirty="0" sz="1200" spc="-5">
                <a:latin typeface="Calibri"/>
                <a:cs typeface="Calibri"/>
              </a:rPr>
              <a:t>subtract with borrow, that </a:t>
            </a:r>
            <a:r>
              <a:rPr dirty="0" sz="1200">
                <a:latin typeface="Calibri"/>
                <a:cs typeface="Calibri"/>
              </a:rPr>
              <a:t>is,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A-B-1.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200" spc="-5" b="1" i="1">
                <a:latin typeface="Calibri"/>
                <a:cs typeface="Calibri"/>
              </a:rPr>
              <a:t>Increment:</a:t>
            </a:r>
            <a:endParaRPr sz="1200">
              <a:latin typeface="Calibri"/>
              <a:cs typeface="Calibri"/>
            </a:endParaRPr>
          </a:p>
          <a:p>
            <a:pPr marL="533400" marR="75565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534035" algn="l"/>
              </a:tabLst>
            </a:pPr>
            <a:r>
              <a:rPr dirty="0" sz="1200">
                <a:latin typeface="Calibri"/>
                <a:cs typeface="Calibri"/>
              </a:rPr>
              <a:t>When 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7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10,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inputs from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 spc="-5">
                <a:latin typeface="Calibri"/>
                <a:cs typeface="Calibri"/>
              </a:rPr>
              <a:t>are neglected,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instead, </a:t>
            </a:r>
            <a:r>
              <a:rPr dirty="0" sz="1200">
                <a:latin typeface="Calibri"/>
                <a:cs typeface="Calibri"/>
              </a:rPr>
              <a:t>all 0's are </a:t>
            </a:r>
            <a:r>
              <a:rPr dirty="0" sz="1200" spc="-5">
                <a:latin typeface="Calibri"/>
                <a:cs typeface="Calibri"/>
              </a:rPr>
              <a:t>inserted into the </a:t>
            </a:r>
            <a:r>
              <a:rPr dirty="0" sz="1200">
                <a:latin typeface="Calibri"/>
                <a:cs typeface="Calibri"/>
              </a:rPr>
              <a:t>Y </a:t>
            </a:r>
            <a:r>
              <a:rPr dirty="0" sz="1200" spc="-5">
                <a:latin typeface="Calibri"/>
                <a:cs typeface="Calibri"/>
              </a:rPr>
              <a:t>inputs.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 </a:t>
            </a:r>
            <a:r>
              <a:rPr dirty="0" sz="1200">
                <a:latin typeface="Calibri"/>
                <a:cs typeface="Calibri"/>
              </a:rPr>
              <a:t>becomes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</a:t>
            </a:r>
            <a:r>
              <a:rPr dirty="0" baseline="-10416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gives </a:t>
            </a:r>
            <a:r>
              <a:rPr dirty="0" sz="1200" i="1">
                <a:latin typeface="Calibri"/>
                <a:cs typeface="Calibri"/>
              </a:rPr>
              <a:t>D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=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</a:t>
            </a:r>
            <a:r>
              <a:rPr dirty="0" baseline="-10416" sz="1200">
                <a:latin typeface="Calibri"/>
                <a:cs typeface="Calibri"/>
              </a:rPr>
              <a:t>in</a:t>
            </a:r>
            <a:r>
              <a:rPr dirty="0" baseline="-10416" sz="1200" spc="-7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5334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34035" algn="l"/>
              </a:tabLst>
            </a:pP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first</a:t>
            </a:r>
            <a:r>
              <a:rPr dirty="0" sz="1200" spc="-5">
                <a:latin typeface="Calibri"/>
                <a:cs typeface="Calibri"/>
              </a:rPr>
              <a:t> case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direct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5683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568325" algn="l"/>
                <a:tab pos="568960" algn="l"/>
              </a:tabLst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second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incremented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5" y="2687218"/>
            <a:ext cx="5943600" cy="28170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0900" y="756348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9975" y="800163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36" y="429259"/>
            <a:ext cx="6537325" cy="294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Calibri"/>
                <a:cs typeface="Calibri"/>
              </a:rPr>
              <a:t>Decrement:</a:t>
            </a:r>
            <a:endParaRPr sz="1200">
              <a:latin typeface="Calibri"/>
              <a:cs typeface="Calibri"/>
            </a:endParaRPr>
          </a:p>
          <a:p>
            <a:pPr marL="508000" marR="426720" indent="-228600">
              <a:lnSpc>
                <a:spcPct val="117600"/>
              </a:lnSpc>
              <a:spcBef>
                <a:spcPts val="995"/>
              </a:spcBef>
              <a:buFont typeface="Wingdings"/>
              <a:buChar char=""/>
              <a:tabLst>
                <a:tab pos="508634" algn="l"/>
              </a:tabLst>
            </a:pPr>
            <a:r>
              <a:rPr dirty="0" sz="1200">
                <a:latin typeface="Calibri"/>
                <a:cs typeface="Calibri"/>
              </a:rPr>
              <a:t>When 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11,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 l's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inserted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5">
                <a:latin typeface="Calibri"/>
                <a:cs typeface="Calibri"/>
              </a:rPr>
              <a:t> inputs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 to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produce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decrement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 </a:t>
            </a:r>
            <a:r>
              <a:rPr dirty="0" sz="1200" i="1">
                <a:latin typeface="Calibri"/>
                <a:cs typeface="Calibri"/>
              </a:rPr>
              <a:t>D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=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 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  <a:p>
            <a:pPr marL="508000" marR="214629" indent="-228600">
              <a:lnSpc>
                <a:spcPct val="116700"/>
              </a:lnSpc>
              <a:buFont typeface="Wingdings"/>
              <a:buChar char=""/>
              <a:tabLst>
                <a:tab pos="542925" algn="l"/>
                <a:tab pos="543560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This 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because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number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all 1's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equal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2's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0001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1111).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Adding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5">
                <a:latin typeface="Calibri"/>
                <a:cs typeface="Calibri"/>
              </a:rPr>
              <a:t> number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2's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produces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2's</a:t>
            </a:r>
            <a:endParaRPr sz="1200">
              <a:latin typeface="Calibri"/>
              <a:cs typeface="Calibri"/>
            </a:endParaRPr>
          </a:p>
          <a:p>
            <a:pPr marL="508000" marR="68580">
              <a:lnSpc>
                <a:spcPct val="11670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complement </a:t>
            </a:r>
            <a:r>
              <a:rPr dirty="0" sz="1200">
                <a:latin typeface="Calibri"/>
                <a:cs typeface="Calibri"/>
              </a:rPr>
              <a:t>of 1 = A — 1. </a:t>
            </a:r>
            <a:r>
              <a:rPr dirty="0" sz="1200" spc="-5">
                <a:latin typeface="Calibri"/>
                <a:cs typeface="Calibri"/>
              </a:rPr>
              <a:t>When 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baseline="-10416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1, </a:t>
            </a:r>
            <a:r>
              <a:rPr dirty="0" sz="1200" spc="-5">
                <a:latin typeface="Calibri"/>
                <a:cs typeface="Calibri"/>
              </a:rPr>
              <a:t>then </a:t>
            </a:r>
            <a:r>
              <a:rPr dirty="0" sz="1200" i="1">
                <a:latin typeface="Calibri"/>
                <a:cs typeface="Calibri"/>
              </a:rPr>
              <a:t>D = A </a:t>
            </a:r>
            <a:r>
              <a:rPr dirty="0" sz="1200" spc="-5">
                <a:latin typeface="Calibri"/>
                <a:cs typeface="Calibri"/>
              </a:rPr>
              <a:t>-1 </a:t>
            </a:r>
            <a:r>
              <a:rPr dirty="0" sz="1200">
                <a:latin typeface="Calibri"/>
                <a:cs typeface="Calibri"/>
              </a:rPr>
              <a:t>+ 1=A, </a:t>
            </a:r>
            <a:r>
              <a:rPr dirty="0" sz="1200" spc="-5">
                <a:latin typeface="Calibri"/>
                <a:cs typeface="Calibri"/>
              </a:rPr>
              <a:t>which causes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direct transfer from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508000" indent="-229235">
              <a:lnSpc>
                <a:spcPct val="100000"/>
              </a:lnSpc>
              <a:buFont typeface="Wingdings"/>
              <a:buChar char=""/>
              <a:tabLst>
                <a:tab pos="508634" algn="l"/>
              </a:tabLst>
            </a:pP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 for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strings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bits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 marL="5429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542925" algn="l"/>
                <a:tab pos="543560" algn="l"/>
              </a:tabLst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5">
                <a:latin typeface="Calibri"/>
                <a:cs typeface="Calibri"/>
              </a:rPr>
              <a:t> operations consider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separately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treat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variables.</a:t>
            </a:r>
            <a:endParaRPr sz="1200">
              <a:latin typeface="Calibri"/>
              <a:cs typeface="Calibri"/>
            </a:endParaRPr>
          </a:p>
          <a:p>
            <a:pPr marL="508000" marR="27495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508634" algn="l"/>
              </a:tabLst>
            </a:pP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example,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exclusive-OR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contents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 is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symbolized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3875659"/>
            <a:ext cx="6191250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executed </a:t>
            </a:r>
            <a:r>
              <a:rPr dirty="0" sz="1200">
                <a:latin typeface="Calibri"/>
                <a:cs typeface="Calibri"/>
              </a:rPr>
              <a:t>on the</a:t>
            </a:r>
            <a:r>
              <a:rPr dirty="0" sz="1200" spc="-5">
                <a:latin typeface="Calibri"/>
                <a:cs typeface="Calibri"/>
              </a:rPr>
              <a:t> individual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</a:t>
            </a:r>
            <a:r>
              <a:rPr dirty="0" sz="1200">
                <a:latin typeface="Calibri"/>
                <a:cs typeface="Calibri"/>
              </a:rPr>
              <a:t> of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provided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List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of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Logic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Microoperations: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There are 16 </a:t>
            </a:r>
            <a:r>
              <a:rPr dirty="0" sz="1200" spc="-5">
                <a:latin typeface="Calibri"/>
                <a:cs typeface="Calibri"/>
              </a:rPr>
              <a:t>different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variables.</a:t>
            </a:r>
            <a:endParaRPr sz="1200">
              <a:latin typeface="Calibri"/>
              <a:cs typeface="Calibri"/>
            </a:endParaRPr>
          </a:p>
          <a:p>
            <a:pPr marL="241300" marR="235585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They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be </a:t>
            </a:r>
            <a:r>
              <a:rPr dirty="0" sz="1200" spc="-5">
                <a:latin typeface="Calibri"/>
                <a:cs typeface="Calibri"/>
              </a:rPr>
              <a:t>determined</a:t>
            </a:r>
            <a:r>
              <a:rPr dirty="0" sz="1200">
                <a:latin typeface="Calibri"/>
                <a:cs typeface="Calibri"/>
              </a:rPr>
              <a:t> 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5">
                <a:latin typeface="Calibri"/>
                <a:cs typeface="Calibri"/>
              </a:rPr>
              <a:t> possible truth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tables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obtained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 </a:t>
            </a:r>
            <a:r>
              <a:rPr dirty="0" sz="1200" spc="-5">
                <a:latin typeface="Calibri"/>
                <a:cs typeface="Calibri"/>
              </a:rPr>
              <a:t>variables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-5">
                <a:latin typeface="Calibri"/>
                <a:cs typeface="Calibri"/>
              </a:rPr>
              <a:t> Table </a:t>
            </a:r>
            <a:r>
              <a:rPr dirty="0" sz="1200">
                <a:latin typeface="Calibri"/>
                <a:cs typeface="Calibri"/>
              </a:rPr>
              <a:t>4-5.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40" y="7129652"/>
            <a:ext cx="5983605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7780" indent="-228600">
              <a:lnSpc>
                <a:spcPct val="1167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16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Boolean functions</a:t>
            </a:r>
            <a:r>
              <a:rPr dirty="0" sz="1200">
                <a:latin typeface="Calibri"/>
                <a:cs typeface="Calibri"/>
              </a:rPr>
              <a:t> of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>
                <a:latin typeface="Calibri"/>
                <a:cs typeface="Calibri"/>
              </a:rPr>
              <a:t> 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expressed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algebraic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first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4-6.</a:t>
            </a:r>
            <a:endParaRPr sz="1200">
              <a:latin typeface="Calibri"/>
              <a:cs typeface="Calibri"/>
            </a:endParaRPr>
          </a:p>
          <a:p>
            <a:pPr marL="241300" marR="34925" indent="-228600">
              <a:lnSpc>
                <a:spcPct val="1169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16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derived from these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functions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replacing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 by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 </a:t>
            </a:r>
            <a:r>
              <a:rPr dirty="0" sz="1200" spc="-5">
                <a:latin typeface="Calibri"/>
                <a:cs typeface="Calibri"/>
              </a:rPr>
              <a:t>content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 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binary </a:t>
            </a:r>
            <a:r>
              <a:rPr dirty="0" sz="1200" spc="-5">
                <a:latin typeface="Calibri"/>
                <a:cs typeface="Calibri"/>
              </a:rPr>
              <a:t>content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listed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second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column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represent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relationship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between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-5">
                <a:latin typeface="Calibri"/>
                <a:cs typeface="Calibri"/>
              </a:rPr>
              <a:t> content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889" y="3525515"/>
            <a:ext cx="1742966" cy="2476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202" y="5465764"/>
            <a:ext cx="6095933" cy="16858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36" y="4491354"/>
            <a:ext cx="6690359" cy="225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Hardware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Implementation:</a:t>
            </a:r>
            <a:endParaRPr sz="1200">
              <a:latin typeface="Calibri"/>
              <a:cs typeface="Calibri"/>
            </a:endParaRPr>
          </a:p>
          <a:p>
            <a:pPr marL="482600" marR="294005" indent="-228600">
              <a:lnSpc>
                <a:spcPct val="117500"/>
              </a:lnSpc>
              <a:spcBef>
                <a:spcPts val="98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hardware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gates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inserted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pair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bits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marL="482600" marR="527685" indent="-228600">
              <a:lnSpc>
                <a:spcPct val="116700"/>
              </a:lnSpc>
              <a:buFont typeface="Wingdings"/>
              <a:buChar char=""/>
              <a:tabLst>
                <a:tab pos="517525" algn="l"/>
                <a:tab pos="518159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Although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 16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most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four--AND, OR,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XOR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(exclusive-OR),</a:t>
            </a:r>
            <a:r>
              <a:rPr dirty="0" sz="1200">
                <a:latin typeface="Calibri"/>
                <a:cs typeface="Calibri"/>
              </a:rPr>
              <a:t>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r>
              <a:rPr dirty="0" sz="1200">
                <a:latin typeface="Calibri"/>
                <a:cs typeface="Calibri"/>
              </a:rPr>
              <a:t> from</a:t>
            </a:r>
            <a:r>
              <a:rPr dirty="0" sz="1200" spc="-5">
                <a:latin typeface="Calibri"/>
                <a:cs typeface="Calibri"/>
              </a:rPr>
              <a:t> which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derived.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 spc="-5">
                <a:latin typeface="Calibri"/>
                <a:cs typeface="Calibri"/>
              </a:rPr>
              <a:t>Figure 4-10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a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generates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 </a:t>
            </a:r>
            <a:r>
              <a:rPr dirty="0" sz="1200">
                <a:latin typeface="Calibri"/>
                <a:cs typeface="Calibri"/>
              </a:rPr>
              <a:t>basic logic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microoperations.</a:t>
            </a:r>
            <a:endParaRPr sz="1200">
              <a:latin typeface="Calibri"/>
              <a:cs typeface="Calibri"/>
            </a:endParaRPr>
          </a:p>
          <a:p>
            <a:pPr marL="482600" marR="120014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consists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gates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multiplexer.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of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generated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>
                <a:latin typeface="Calibri"/>
                <a:cs typeface="Calibri"/>
              </a:rPr>
              <a:t> a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performs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logic.</a:t>
            </a:r>
            <a:endParaRPr sz="1200">
              <a:latin typeface="Calibri"/>
              <a:cs typeface="Calibri"/>
            </a:endParaRPr>
          </a:p>
          <a:p>
            <a:pPr marL="482600" marR="93980" indent="-228600">
              <a:lnSpc>
                <a:spcPts val="1680"/>
              </a:lnSpc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gates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multiplexer.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baseline="-10416" sz="1200" spc="-7">
                <a:latin typeface="Calibri"/>
                <a:cs typeface="Calibri"/>
              </a:rPr>
              <a:t>0</a:t>
            </a:r>
            <a:r>
              <a:rPr dirty="0" baseline="-10416" sz="1200" spc="142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choose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direct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5" y="450267"/>
            <a:ext cx="4400514" cy="39051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213" y="6903886"/>
            <a:ext cx="5372773" cy="28859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29259"/>
            <a:ext cx="6543040" cy="209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Some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Applications: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algn="just" marL="469900" marR="179705" indent="-228600">
              <a:lnSpc>
                <a:spcPct val="117300"/>
              </a:lnSpc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dirty="0" sz="1100">
                <a:latin typeface="Calibri"/>
                <a:cs typeface="Calibri"/>
              </a:rPr>
              <a:t>Logic </a:t>
            </a:r>
            <a:r>
              <a:rPr dirty="0" sz="1100" spc="-5">
                <a:latin typeface="Calibri"/>
                <a:cs typeface="Calibri"/>
              </a:rPr>
              <a:t>micro-operations are very useful for manipulating </a:t>
            </a:r>
            <a:r>
              <a:rPr dirty="0" sz="1100">
                <a:latin typeface="Calibri"/>
                <a:cs typeface="Calibri"/>
              </a:rPr>
              <a:t>individual bits or a </a:t>
            </a:r>
            <a:r>
              <a:rPr dirty="0" sz="1100" spc="-5">
                <a:latin typeface="Calibri"/>
                <a:cs typeface="Calibri"/>
              </a:rPr>
              <a:t>portion </a:t>
            </a:r>
            <a:r>
              <a:rPr dirty="0" sz="1100">
                <a:latin typeface="Calibri"/>
                <a:cs typeface="Calibri"/>
              </a:rPr>
              <a:t>of a word stored in 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register.</a:t>
            </a:r>
            <a:endParaRPr sz="1100">
              <a:latin typeface="Calibri"/>
              <a:cs typeface="Calibri"/>
            </a:endParaRPr>
          </a:p>
          <a:p>
            <a:pPr algn="just" marL="469900" indent="-229235">
              <a:lnSpc>
                <a:spcPct val="100000"/>
              </a:lnSpc>
              <a:spcBef>
                <a:spcPts val="254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They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change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 </a:t>
            </a:r>
            <a:r>
              <a:rPr dirty="0" sz="1100">
                <a:latin typeface="Calibri"/>
                <a:cs typeface="Calibri"/>
              </a:rPr>
              <a:t>values,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delete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group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insert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new bits values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 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register.</a:t>
            </a:r>
            <a:endParaRPr sz="1100">
              <a:latin typeface="Calibri"/>
              <a:cs typeface="Calibri"/>
            </a:endParaRPr>
          </a:p>
          <a:p>
            <a:pPr algn="just" marL="469900" marR="284480" indent="-228600">
              <a:lnSpc>
                <a:spcPct val="116399"/>
              </a:lnSpc>
              <a:spcBef>
                <a:spcPts val="45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The following example shows how the </a:t>
            </a:r>
            <a:r>
              <a:rPr dirty="0" sz="1100">
                <a:latin typeface="Calibri"/>
                <a:cs typeface="Calibri"/>
              </a:rPr>
              <a:t>bits of one </a:t>
            </a:r>
            <a:r>
              <a:rPr dirty="0" sz="1100" spc="-5">
                <a:latin typeface="Calibri"/>
                <a:cs typeface="Calibri"/>
              </a:rPr>
              <a:t>register (designated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A)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>
                <a:latin typeface="Calibri"/>
                <a:cs typeface="Calibri"/>
              </a:rPr>
              <a:t>manipulated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 logic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microoperations</a:t>
            </a:r>
            <a:r>
              <a:rPr dirty="0" sz="1100">
                <a:latin typeface="Calibri"/>
                <a:cs typeface="Calibri"/>
              </a:rPr>
              <a:t> as 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>
                <a:latin typeface="Calibri"/>
                <a:cs typeface="Calibri"/>
              </a:rPr>
              <a:t> 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 </a:t>
            </a:r>
            <a:r>
              <a:rPr dirty="0" sz="1100">
                <a:latin typeface="Calibri"/>
                <a:cs typeface="Calibri"/>
              </a:rPr>
              <a:t>of another </a:t>
            </a:r>
            <a:r>
              <a:rPr dirty="0" sz="1100" spc="-5">
                <a:latin typeface="Calibri"/>
                <a:cs typeface="Calibri"/>
              </a:rPr>
              <a:t>register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(designated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B).</a:t>
            </a:r>
            <a:endParaRPr sz="1100">
              <a:latin typeface="Calibri"/>
              <a:cs typeface="Calibri"/>
            </a:endParaRPr>
          </a:p>
          <a:p>
            <a:pPr algn="just" marL="469900" indent="-229235">
              <a:lnSpc>
                <a:spcPct val="100000"/>
              </a:lnSpc>
              <a:spcBef>
                <a:spcPts val="265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Selective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 algn="just" lvl="1" marL="823594" marR="5080" indent="-125095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927735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 i="1">
                <a:latin typeface="Calibri"/>
                <a:cs typeface="Calibri"/>
              </a:rPr>
              <a:t>selective-set</a:t>
            </a:r>
            <a:r>
              <a:rPr dirty="0" sz="1200" spc="245" i="1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operation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sets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1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bits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register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A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where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there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are </a:t>
            </a:r>
            <a:r>
              <a:rPr dirty="0" sz="1200" spc="-20">
                <a:latin typeface="Calibri"/>
                <a:cs typeface="Calibri"/>
              </a:rPr>
              <a:t> corresponding </a:t>
            </a:r>
            <a:r>
              <a:rPr dirty="0" sz="1200" spc="-15">
                <a:latin typeface="Calibri"/>
                <a:cs typeface="Calibri"/>
              </a:rPr>
              <a:t>l's in register </a:t>
            </a:r>
            <a:r>
              <a:rPr dirty="0" sz="1200" spc="-20">
                <a:latin typeface="Calibri"/>
                <a:cs typeface="Calibri"/>
              </a:rPr>
              <a:t>B. </a:t>
            </a:r>
            <a:r>
              <a:rPr dirty="0" sz="1200" spc="-15">
                <a:latin typeface="Calibri"/>
                <a:cs typeface="Calibri"/>
              </a:rPr>
              <a:t>It </a:t>
            </a:r>
            <a:r>
              <a:rPr dirty="0" sz="1200" spc="-20">
                <a:latin typeface="Calibri"/>
                <a:cs typeface="Calibri"/>
              </a:rPr>
              <a:t>does not </a:t>
            </a:r>
            <a:r>
              <a:rPr dirty="0" sz="1200" spc="-15">
                <a:latin typeface="Calibri"/>
                <a:cs typeface="Calibri"/>
              </a:rPr>
              <a:t>affect </a:t>
            </a:r>
            <a:r>
              <a:rPr dirty="0" sz="1200" spc="-20">
                <a:latin typeface="Calibri"/>
                <a:cs typeface="Calibri"/>
              </a:rPr>
              <a:t>bit positions that have </a:t>
            </a:r>
            <a:r>
              <a:rPr dirty="0" sz="1200" spc="-15">
                <a:latin typeface="Calibri"/>
                <a:cs typeface="Calibri"/>
              </a:rPr>
              <a:t>0's in </a:t>
            </a:r>
            <a:r>
              <a:rPr dirty="0" sz="1200" spc="10">
                <a:latin typeface="Calibri"/>
                <a:cs typeface="Calibri"/>
              </a:rPr>
              <a:t>B. </a:t>
            </a:r>
            <a:r>
              <a:rPr dirty="0" sz="1200" spc="15">
                <a:latin typeface="Calibri"/>
                <a:cs typeface="Calibri"/>
              </a:rPr>
              <a:t>The </a:t>
            </a:r>
            <a:r>
              <a:rPr dirty="0" sz="1200" spc="10">
                <a:latin typeface="Calibri"/>
                <a:cs typeface="Calibri"/>
              </a:rPr>
              <a:t>following </a:t>
            </a:r>
            <a:r>
              <a:rPr dirty="0" sz="1200" spc="15">
                <a:latin typeface="Calibri"/>
                <a:cs typeface="Calibri"/>
              </a:rPr>
              <a:t> numerical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example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clarifies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this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operation: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3607434"/>
            <a:ext cx="6223635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4530" indent="-2292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685165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 microoperation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selectively </a:t>
            </a:r>
            <a:r>
              <a:rPr dirty="0" sz="1100">
                <a:latin typeface="Calibri"/>
                <a:cs typeface="Calibri"/>
              </a:rPr>
              <a:t>set </a:t>
            </a:r>
            <a:r>
              <a:rPr dirty="0" sz="1100" spc="-5">
                <a:latin typeface="Calibri"/>
                <a:cs typeface="Calibri"/>
              </a:rPr>
              <a:t>bits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Selective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</a:t>
            </a:r>
            <a:endParaRPr sz="1100">
              <a:latin typeface="Calibri"/>
              <a:cs typeface="Calibri"/>
            </a:endParaRPr>
          </a:p>
          <a:p>
            <a:pPr lvl="1" marL="697865" marR="5080" indent="-228600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698500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 i="1">
                <a:latin typeface="Calibri"/>
                <a:cs typeface="Calibri"/>
              </a:rPr>
              <a:t>selective-complement</a:t>
            </a:r>
            <a:r>
              <a:rPr dirty="0" sz="1200" spc="15" i="1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operation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complements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bits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where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are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corresponding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1's</a:t>
            </a:r>
            <a:r>
              <a:rPr dirty="0" sz="1200" spc="-15">
                <a:latin typeface="Calibri"/>
                <a:cs typeface="Calibri"/>
              </a:rPr>
              <a:t> 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does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not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affect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positions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have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0's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0" i="1">
                <a:latin typeface="Calibri"/>
                <a:cs typeface="Calibri"/>
              </a:rPr>
              <a:t>B.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For</a:t>
            </a:r>
            <a:r>
              <a:rPr dirty="0" sz="1200">
                <a:latin typeface="Calibri"/>
                <a:cs typeface="Calibri"/>
              </a:rPr>
              <a:t> example: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40" y="5476369"/>
            <a:ext cx="6339205" cy="81153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926465" indent="-22923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exclusive-OR microoperation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selectively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complement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</a:t>
            </a:r>
            <a:r>
              <a:rPr dirty="0" sz="1100">
                <a:latin typeface="Calibri"/>
                <a:cs typeface="Calibri"/>
              </a:rPr>
              <a:t> 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register.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Selective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clear</a:t>
            </a:r>
            <a:endParaRPr sz="1100">
              <a:latin typeface="Calibri"/>
              <a:cs typeface="Calibri"/>
            </a:endParaRPr>
          </a:p>
          <a:p>
            <a:pPr lvl="1" marL="697865" marR="5080" indent="-228600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698500" algn="l"/>
                <a:tab pos="6129655" algn="l"/>
              </a:tabLst>
            </a:pP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he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-15" i="1">
                <a:latin typeface="Calibri"/>
                <a:cs typeface="Calibri"/>
              </a:rPr>
              <a:t>s</a:t>
            </a:r>
            <a:r>
              <a:rPr dirty="0" sz="1200" spc="-15" i="1">
                <a:latin typeface="Calibri"/>
                <a:cs typeface="Calibri"/>
              </a:rPr>
              <a:t>e</a:t>
            </a:r>
            <a:r>
              <a:rPr dirty="0" sz="1200" spc="-15" i="1">
                <a:latin typeface="Calibri"/>
                <a:cs typeface="Calibri"/>
              </a:rPr>
              <a:t>l</a:t>
            </a:r>
            <a:r>
              <a:rPr dirty="0" sz="1200" spc="-15" i="1">
                <a:latin typeface="Calibri"/>
                <a:cs typeface="Calibri"/>
              </a:rPr>
              <a:t>ec</a:t>
            </a:r>
            <a:r>
              <a:rPr dirty="0" sz="1200" spc="-20" i="1">
                <a:latin typeface="Calibri"/>
                <a:cs typeface="Calibri"/>
              </a:rPr>
              <a:t>t</a:t>
            </a:r>
            <a:r>
              <a:rPr dirty="0" sz="1200" spc="-10" i="1">
                <a:latin typeface="Calibri"/>
                <a:cs typeface="Calibri"/>
              </a:rPr>
              <a:t>i</a:t>
            </a:r>
            <a:r>
              <a:rPr dirty="0" sz="1200" spc="-15" i="1">
                <a:latin typeface="Calibri"/>
                <a:cs typeface="Calibri"/>
              </a:rPr>
              <a:t>v</a:t>
            </a:r>
            <a:r>
              <a:rPr dirty="0" sz="1200" spc="-5" i="1">
                <a:latin typeface="Calibri"/>
                <a:cs typeface="Calibri"/>
              </a:rPr>
              <a:t>e</a:t>
            </a:r>
            <a:r>
              <a:rPr dirty="0" sz="1200" spc="-10" i="1">
                <a:latin typeface="Calibri"/>
                <a:cs typeface="Calibri"/>
              </a:rPr>
              <a:t>-</a:t>
            </a:r>
            <a:r>
              <a:rPr dirty="0" sz="1200" spc="-20" i="1">
                <a:latin typeface="Calibri"/>
                <a:cs typeface="Calibri"/>
              </a:rPr>
              <a:t>c</a:t>
            </a:r>
            <a:r>
              <a:rPr dirty="0" sz="1200" spc="-10" i="1">
                <a:latin typeface="Calibri"/>
                <a:cs typeface="Calibri"/>
              </a:rPr>
              <a:t>l</a:t>
            </a:r>
            <a:r>
              <a:rPr dirty="0" sz="1200" spc="-15" i="1">
                <a:latin typeface="Calibri"/>
                <a:cs typeface="Calibri"/>
              </a:rPr>
              <a:t>e</a:t>
            </a:r>
            <a:r>
              <a:rPr dirty="0" sz="1200" spc="-20" i="1">
                <a:latin typeface="Calibri"/>
                <a:cs typeface="Calibri"/>
              </a:rPr>
              <a:t>a</a:t>
            </a:r>
            <a:r>
              <a:rPr dirty="0" sz="1200" spc="-20" i="1">
                <a:latin typeface="Calibri"/>
                <a:cs typeface="Calibri"/>
              </a:rPr>
              <a:t>r</a:t>
            </a:r>
            <a:r>
              <a:rPr dirty="0" sz="1200" i="1">
                <a:latin typeface="Calibri"/>
                <a:cs typeface="Calibri"/>
              </a:rPr>
              <a:t>   </a:t>
            </a:r>
            <a:r>
              <a:rPr dirty="0" sz="1200" spc="-110" i="1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</a:t>
            </a:r>
            <a:r>
              <a:rPr dirty="0" sz="1200" spc="-25">
                <a:latin typeface="Calibri"/>
                <a:cs typeface="Calibri"/>
              </a:rPr>
              <a:t>p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 spc="-1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o</a:t>
            </a:r>
            <a:r>
              <a:rPr dirty="0" sz="1200" spc="-2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0">
                <a:latin typeface="Calibri"/>
                <a:cs typeface="Calibri"/>
              </a:rPr>
              <a:t>l</a:t>
            </a:r>
            <a:r>
              <a:rPr dirty="0" sz="1200" spc="-15">
                <a:latin typeface="Calibri"/>
                <a:cs typeface="Calibri"/>
              </a:rPr>
              <a:t>ea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0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0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he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0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bi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 spc="-2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</a:t>
            </a:r>
            <a:r>
              <a:rPr dirty="0" sz="1200" spc="-2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</a:t>
            </a:r>
            <a:r>
              <a:rPr dirty="0" sz="1200" spc="-25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l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 spc="-25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  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e  </a:t>
            </a:r>
            <a:r>
              <a:rPr dirty="0" sz="1200" spc="30">
                <a:latin typeface="Calibri"/>
                <a:cs typeface="Calibri"/>
              </a:rPr>
              <a:t>corresponding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l's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in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B.</a:t>
            </a:r>
            <a:r>
              <a:rPr dirty="0" sz="1200" spc="25">
                <a:latin typeface="Calibri"/>
                <a:cs typeface="Calibri"/>
              </a:rPr>
              <a:t> For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40" y="7288770"/>
            <a:ext cx="6280785" cy="100012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384300" indent="-22987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corresponding</a:t>
            </a:r>
            <a:r>
              <a:rPr dirty="0" sz="1100">
                <a:latin typeface="Calibri"/>
                <a:cs typeface="Calibri"/>
              </a:rPr>
              <a:t> logic</a:t>
            </a:r>
            <a:r>
              <a:rPr dirty="0" sz="1100" spc="-5">
                <a:latin typeface="Calibri"/>
                <a:cs typeface="Calibri"/>
              </a:rPr>
              <a:t> microoperation</a:t>
            </a:r>
            <a:r>
              <a:rPr dirty="0" sz="1100">
                <a:latin typeface="Calibri"/>
                <a:cs typeface="Calibri"/>
              </a:rPr>
              <a:t> is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11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698500" algn="l"/>
              </a:tabLst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mask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 is</a:t>
            </a:r>
            <a:r>
              <a:rPr dirty="0" sz="1100" spc="-5">
                <a:latin typeface="Calibri"/>
                <a:cs typeface="Calibri"/>
              </a:rPr>
              <a:t> similar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selective-clear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except</a:t>
            </a:r>
            <a:r>
              <a:rPr dirty="0" sz="1100">
                <a:latin typeface="Calibri"/>
                <a:cs typeface="Calibri"/>
              </a:rPr>
              <a:t> that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cleared</a:t>
            </a:r>
            <a:endParaRPr sz="1100">
              <a:latin typeface="Calibri"/>
              <a:cs typeface="Calibri"/>
            </a:endParaRPr>
          </a:p>
          <a:p>
            <a:pPr marL="697865" marR="137795">
              <a:lnSpc>
                <a:spcPct val="117300"/>
              </a:lnSpc>
            </a:pP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5">
                <a:latin typeface="Calibri"/>
                <a:cs typeface="Calibri"/>
              </a:rPr>
              <a:t> there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corresponding </a:t>
            </a:r>
            <a:r>
              <a:rPr dirty="0" sz="1100">
                <a:latin typeface="Calibri"/>
                <a:cs typeface="Calibri"/>
              </a:rPr>
              <a:t>O's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 B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mask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AND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micro </a:t>
            </a:r>
            <a:r>
              <a:rPr dirty="0" sz="1100">
                <a:latin typeface="Calibri"/>
                <a:cs typeface="Calibri"/>
              </a:rPr>
              <a:t>operation as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seen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numerical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140" y="9024975"/>
            <a:ext cx="6200140" cy="6140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Insert</a:t>
            </a:r>
            <a:endParaRPr sz="1100">
              <a:latin typeface="Calibri"/>
              <a:cs typeface="Calibri"/>
            </a:endParaRPr>
          </a:p>
          <a:p>
            <a:pPr lvl="1" marL="684530" marR="5080" indent="-181610">
              <a:lnSpc>
                <a:spcPct val="116300"/>
              </a:lnSpc>
              <a:spcBef>
                <a:spcPts val="15"/>
              </a:spcBef>
              <a:buFont typeface="Wingdings"/>
              <a:buChar char=""/>
              <a:tabLst>
                <a:tab pos="685165" algn="l"/>
              </a:tabLst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insert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 </a:t>
            </a:r>
            <a:r>
              <a:rPr dirty="0" sz="1100" spc="-5">
                <a:latin typeface="Calibri"/>
                <a:cs typeface="Calibri"/>
              </a:rPr>
              <a:t>inserts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5">
                <a:latin typeface="Calibri"/>
                <a:cs typeface="Calibri"/>
              </a:rPr>
              <a:t> value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group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bits. This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done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masking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bits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 </a:t>
            </a:r>
            <a:r>
              <a:rPr dirty="0" sz="1100" spc="-5">
                <a:latin typeface="Calibri"/>
                <a:cs typeface="Calibri"/>
              </a:rPr>
              <a:t>ORing them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required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926" y="2523987"/>
            <a:ext cx="2161969" cy="7809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5089" y="4593335"/>
            <a:ext cx="2257403" cy="7705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2739" y="6284979"/>
            <a:ext cx="2209939" cy="6951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0552" y="7202423"/>
            <a:ext cx="1333708" cy="2564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6039" y="8310625"/>
            <a:ext cx="2533646" cy="7334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817" y="399388"/>
            <a:ext cx="5861685" cy="419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marR="5080" indent="-181610">
              <a:lnSpc>
                <a:spcPct val="117300"/>
              </a:lnSpc>
              <a:spcBef>
                <a:spcPts val="9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example,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suppose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</a:t>
            </a:r>
            <a:r>
              <a:rPr dirty="0" sz="1100">
                <a:latin typeface="Calibri"/>
                <a:cs typeface="Calibri"/>
              </a:rPr>
              <a:t> an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contains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eight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0110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1010.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replace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four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leftmost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bits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value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1001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first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four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unwanted bits: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3019932"/>
            <a:ext cx="6352540" cy="149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4360" marR="325755" indent="-91440">
              <a:lnSpc>
                <a:spcPct val="116900"/>
              </a:lnSpc>
              <a:spcBef>
                <a:spcPts val="100"/>
              </a:spcBef>
              <a:buSzPct val="91666"/>
              <a:buFont typeface="Wingdings"/>
              <a:buChar char=""/>
              <a:tabLst>
                <a:tab pos="698500" algn="l"/>
              </a:tabLst>
            </a:pPr>
            <a:r>
              <a:rPr dirty="0" sz="1200" spc="40">
                <a:latin typeface="Calibri"/>
                <a:cs typeface="Calibri"/>
              </a:rPr>
              <a:t>The </a:t>
            </a:r>
            <a:r>
              <a:rPr dirty="0" sz="1200" spc="45">
                <a:latin typeface="Calibri"/>
                <a:cs typeface="Calibri"/>
              </a:rPr>
              <a:t>mask </a:t>
            </a:r>
            <a:r>
              <a:rPr dirty="0" sz="1200" spc="40">
                <a:latin typeface="Calibri"/>
                <a:cs typeface="Calibri"/>
              </a:rPr>
              <a:t>operation </a:t>
            </a:r>
            <a:r>
              <a:rPr dirty="0" sz="1200" spc="25">
                <a:latin typeface="Calibri"/>
                <a:cs typeface="Calibri"/>
              </a:rPr>
              <a:t>is </a:t>
            </a:r>
            <a:r>
              <a:rPr dirty="0" sz="1200" spc="40">
                <a:latin typeface="Calibri"/>
                <a:cs typeface="Calibri"/>
              </a:rPr>
              <a:t>an </a:t>
            </a:r>
            <a:r>
              <a:rPr dirty="0" sz="1200" spc="50">
                <a:latin typeface="Calibri"/>
                <a:cs typeface="Calibri"/>
              </a:rPr>
              <a:t>AND </a:t>
            </a:r>
            <a:r>
              <a:rPr dirty="0" sz="1200" spc="40">
                <a:latin typeface="Calibri"/>
                <a:cs typeface="Calibri"/>
              </a:rPr>
              <a:t>microoperation and the </a:t>
            </a:r>
            <a:r>
              <a:rPr dirty="0" sz="1200" spc="30">
                <a:latin typeface="Calibri"/>
                <a:cs typeface="Calibri"/>
              </a:rPr>
              <a:t>insert </a:t>
            </a:r>
            <a:r>
              <a:rPr dirty="0" sz="1200" spc="35">
                <a:latin typeface="Calibri"/>
                <a:cs typeface="Calibri"/>
              </a:rPr>
              <a:t>operation </a:t>
            </a:r>
            <a:r>
              <a:rPr dirty="0" sz="1200" spc="25">
                <a:latin typeface="Calibri"/>
                <a:cs typeface="Calibri"/>
              </a:rPr>
              <a:t>is </a:t>
            </a:r>
            <a:r>
              <a:rPr dirty="0" sz="1200" spc="45">
                <a:latin typeface="Calibri"/>
                <a:cs typeface="Calibri"/>
              </a:rPr>
              <a:t>an </a:t>
            </a:r>
            <a:r>
              <a:rPr dirty="0" sz="1200" spc="10">
                <a:latin typeface="Calibri"/>
                <a:cs typeface="Calibri"/>
              </a:rPr>
              <a:t>OR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microoperation.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just" marL="241300" indent="-228600">
              <a:lnSpc>
                <a:spcPct val="100000"/>
              </a:lnSpc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Clear</a:t>
            </a:r>
            <a:endParaRPr sz="1100">
              <a:latin typeface="Calibri"/>
              <a:cs typeface="Calibri"/>
            </a:endParaRPr>
          </a:p>
          <a:p>
            <a:pPr algn="just" lvl="1" marL="684530" marR="5080" indent="-181610">
              <a:lnSpc>
                <a:spcPts val="1680"/>
              </a:lnSpc>
              <a:spcBef>
                <a:spcPts val="90"/>
              </a:spcBef>
              <a:buFont typeface="Wingdings"/>
              <a:buChar char=""/>
              <a:tabLst>
                <a:tab pos="685165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i="1">
                <a:latin typeface="Calibri"/>
                <a:cs typeface="Calibri"/>
              </a:rPr>
              <a:t>clear </a:t>
            </a:r>
            <a:r>
              <a:rPr dirty="0" sz="1200" spc="-5">
                <a:latin typeface="Calibri"/>
                <a:cs typeface="Calibri"/>
              </a:rPr>
              <a:t>operation compares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words </a:t>
            </a:r>
            <a:r>
              <a:rPr dirty="0" sz="1200" spc="-10">
                <a:latin typeface="Calibri"/>
                <a:cs typeface="Calibri"/>
              </a:rPr>
              <a:t>in </a:t>
            </a:r>
            <a:r>
              <a:rPr dirty="0" sz="1200" i="1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produces </a:t>
            </a:r>
            <a:r>
              <a:rPr dirty="0" sz="1200">
                <a:latin typeface="Calibri"/>
                <a:cs typeface="Calibri"/>
              </a:rPr>
              <a:t>an all </a:t>
            </a:r>
            <a:r>
              <a:rPr dirty="0" sz="1200" spc="-5">
                <a:latin typeface="Calibri"/>
                <a:cs typeface="Calibri"/>
              </a:rPr>
              <a:t>0's result </a:t>
            </a:r>
            <a:r>
              <a:rPr dirty="0" sz="1200">
                <a:latin typeface="Calibri"/>
                <a:cs typeface="Calibri"/>
              </a:rPr>
              <a:t>if </a:t>
            </a:r>
            <a:r>
              <a:rPr dirty="0" sz="1200" spc="-5">
                <a:latin typeface="Calibri"/>
                <a:cs typeface="Calibri"/>
              </a:rPr>
              <a:t>the two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numbers are equal. </a:t>
            </a: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operation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achieved </a:t>
            </a:r>
            <a:r>
              <a:rPr dirty="0" sz="1200">
                <a:latin typeface="Calibri"/>
                <a:cs typeface="Calibri"/>
              </a:rPr>
              <a:t>by an </a:t>
            </a:r>
            <a:r>
              <a:rPr dirty="0" sz="1200" spc="-5">
                <a:latin typeface="Calibri"/>
                <a:cs typeface="Calibri"/>
              </a:rPr>
              <a:t>exclusive-OR microoperation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5">
                <a:latin typeface="Calibri"/>
                <a:cs typeface="Calibri"/>
              </a:rPr>
              <a:t>shown 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-5">
                <a:latin typeface="Calibri"/>
                <a:cs typeface="Calibri"/>
              </a:rPr>
              <a:t> the following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5434710"/>
            <a:ext cx="5807710" cy="165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Microoperations: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 </a:t>
            </a:r>
            <a:r>
              <a:rPr dirty="0" sz="1200">
                <a:latin typeface="Calibri"/>
                <a:cs typeface="Calibri"/>
              </a:rPr>
              <a:t>of data.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left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During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shift-left 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 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rightmost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position.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During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shift-right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transfers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leftmost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position.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three </a:t>
            </a:r>
            <a:r>
              <a:rPr dirty="0" sz="1200">
                <a:latin typeface="Calibri"/>
                <a:cs typeface="Calibri"/>
              </a:rPr>
              <a:t>types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shifts: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logical,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circular,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symbolic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notation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microoperations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shown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Table 4-7.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40" y="9115856"/>
            <a:ext cx="5396865" cy="6686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 b="1">
                <a:latin typeface="Calibri"/>
                <a:cs typeface="Calibri"/>
              </a:rPr>
              <a:t>Logical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Shift:</a:t>
            </a:r>
            <a:endParaRPr sz="12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logical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transfers</a:t>
            </a:r>
            <a:r>
              <a:rPr dirty="0" sz="1200">
                <a:latin typeface="Calibri"/>
                <a:cs typeface="Calibri"/>
              </a:rPr>
              <a:t> 0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input.</a:t>
            </a:r>
            <a:endParaRPr sz="12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shl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logical </a:t>
            </a:r>
            <a:r>
              <a:rPr dirty="0" sz="1200" spc="-5">
                <a:latin typeface="Calibri"/>
                <a:cs typeface="Calibri"/>
              </a:rPr>
              <a:t>shift-left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shift-right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035" y="842771"/>
            <a:ext cx="4457904" cy="21998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6039" y="4663547"/>
            <a:ext cx="1609927" cy="6380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440" y="7086600"/>
            <a:ext cx="4362577" cy="203428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397256"/>
            <a:ext cx="6281420" cy="360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 marR="57785" indent="-228600">
              <a:lnSpc>
                <a:spcPct val="117500"/>
              </a:lnSpc>
              <a:spcBef>
                <a:spcPts val="10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specify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1-bit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1-bit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4.7.</a:t>
            </a:r>
            <a:endParaRPr sz="1200">
              <a:latin typeface="Calibri"/>
              <a:cs typeface="Calibri"/>
            </a:endParaRPr>
          </a:p>
          <a:p>
            <a:pPr marL="697865" marR="5080" indent="-228600">
              <a:lnSpc>
                <a:spcPct val="101800"/>
              </a:lnSpc>
              <a:spcBef>
                <a:spcPts val="21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transferred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end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position through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serial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input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assumed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be </a:t>
            </a:r>
            <a:r>
              <a:rPr dirty="0" sz="1200" spc="10">
                <a:latin typeface="Calibri"/>
                <a:cs typeface="Calibri"/>
              </a:rPr>
              <a:t>0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during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logical </a:t>
            </a:r>
            <a:r>
              <a:rPr dirty="0" sz="1200" spc="5">
                <a:latin typeface="Calibri"/>
                <a:cs typeface="Calibri"/>
              </a:rPr>
              <a:t>shift.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5" b="1">
                <a:latin typeface="Calibri"/>
                <a:cs typeface="Calibri"/>
              </a:rPr>
              <a:t>Circular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Shift:</a:t>
            </a:r>
            <a:endParaRPr sz="1200">
              <a:latin typeface="Calibri"/>
              <a:cs typeface="Calibri"/>
            </a:endParaRPr>
          </a:p>
          <a:p>
            <a:pPr lvl="1" marL="697865" marR="338455" indent="-228600">
              <a:lnSpc>
                <a:spcPct val="116700"/>
              </a:lnSpc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circular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(also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known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rotate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operation) </a:t>
            </a:r>
            <a:r>
              <a:rPr dirty="0" sz="1200">
                <a:latin typeface="Calibri"/>
                <a:cs typeface="Calibri"/>
              </a:rPr>
              <a:t>circulates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>
                <a:latin typeface="Calibri"/>
                <a:cs typeface="Calibri"/>
              </a:rPr>
              <a:t> bits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around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ends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without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information.</a:t>
            </a:r>
            <a:endParaRPr sz="12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This is </a:t>
            </a:r>
            <a:r>
              <a:rPr dirty="0" sz="1200" spc="-5">
                <a:latin typeface="Calibri"/>
                <a:cs typeface="Calibri"/>
              </a:rPr>
              <a:t>accomplished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 output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register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input.</a:t>
            </a:r>
            <a:endParaRPr sz="12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cil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cir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circular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right, respectively.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 b="1">
                <a:latin typeface="Calibri"/>
                <a:cs typeface="Calibri"/>
              </a:rPr>
              <a:t>Arithmetic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Shift:</a:t>
            </a:r>
            <a:endParaRPr sz="1200">
              <a:latin typeface="Calibri"/>
              <a:cs typeface="Calibri"/>
            </a:endParaRPr>
          </a:p>
          <a:p>
            <a:pPr lvl="1" marL="697865" marR="225425" indent="-228600">
              <a:lnSpc>
                <a:spcPct val="116700"/>
              </a:lnSpc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arithmetic shift</a:t>
            </a:r>
            <a:r>
              <a:rPr dirty="0" sz="1200" spc="20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a</a:t>
            </a:r>
            <a:r>
              <a:rPr dirty="0" sz="1200" spc="-5">
                <a:latin typeface="Calibri"/>
                <a:cs typeface="Calibri"/>
              </a:rPr>
              <a:t> microoperation 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right.</a:t>
            </a:r>
            <a:endParaRPr sz="12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shift-left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multiplies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signed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  <a:p>
            <a:pPr lvl="1" marL="733425" indent="-264795">
              <a:lnSpc>
                <a:spcPct val="100000"/>
              </a:lnSpc>
              <a:spcBef>
                <a:spcPts val="244"/>
              </a:spcBef>
              <a:buFont typeface="Courier New"/>
              <a:buChar char="o"/>
              <a:tabLst>
                <a:tab pos="733425" algn="l"/>
                <a:tab pos="734060" algn="l"/>
              </a:tabLst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 shift-right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divides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 </a:t>
            </a:r>
            <a:r>
              <a:rPr dirty="0" sz="1200">
                <a:latin typeface="Calibri"/>
                <a:cs typeface="Calibri"/>
              </a:rPr>
              <a:t>by 2.</a:t>
            </a:r>
            <a:endParaRPr sz="1200">
              <a:latin typeface="Calibri"/>
              <a:cs typeface="Calibri"/>
            </a:endParaRPr>
          </a:p>
          <a:p>
            <a:pPr lvl="1" marL="697865" marR="410209" indent="-228600">
              <a:lnSpc>
                <a:spcPct val="116700"/>
              </a:lnSpc>
              <a:spcBef>
                <a:spcPts val="1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leave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 unchanged</a:t>
            </a:r>
            <a:r>
              <a:rPr dirty="0" sz="1200">
                <a:latin typeface="Calibri"/>
                <a:cs typeface="Calibri"/>
              </a:rPr>
              <a:t> because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remains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same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>
                <a:latin typeface="Calibri"/>
                <a:cs typeface="Calibri"/>
              </a:rPr>
              <a:t> 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multiplied</a:t>
            </a:r>
            <a:r>
              <a:rPr dirty="0" sz="1200">
                <a:latin typeface="Calibri"/>
                <a:cs typeface="Calibri"/>
              </a:rPr>
              <a:t> 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divided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536" y="5605652"/>
            <a:ext cx="6597015" cy="225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Hardware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Implementation: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combinational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4-12.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4-bit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shifter</a:t>
            </a:r>
            <a:r>
              <a:rPr dirty="0" sz="1200">
                <a:latin typeface="Calibri"/>
                <a:cs typeface="Calibri"/>
              </a:rPr>
              <a:t> has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inputs, </a:t>
            </a:r>
            <a:r>
              <a:rPr dirty="0" sz="1200" spc="5">
                <a:latin typeface="Calibri"/>
                <a:cs typeface="Calibri"/>
              </a:rPr>
              <a:t>A</a:t>
            </a:r>
            <a:r>
              <a:rPr dirty="0" baseline="-10416" sz="1200" spc="7">
                <a:latin typeface="Calibri"/>
                <a:cs typeface="Calibri"/>
              </a:rPr>
              <a:t>0</a:t>
            </a:r>
            <a:r>
              <a:rPr dirty="0" baseline="-10416" sz="1200" spc="142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,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H</a:t>
            </a:r>
            <a:r>
              <a:rPr dirty="0" baseline="-10416" sz="1200" spc="7">
                <a:latin typeface="Calibri"/>
                <a:cs typeface="Calibri"/>
              </a:rPr>
              <a:t>0</a:t>
            </a:r>
            <a:r>
              <a:rPr dirty="0" baseline="-10416" sz="1200" spc="1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inputs,</a:t>
            </a:r>
            <a:r>
              <a:rPr dirty="0" sz="1200" spc="-5">
                <a:latin typeface="Calibri"/>
                <a:cs typeface="Calibri"/>
              </a:rPr>
              <a:t> one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 </a:t>
            </a:r>
            <a:r>
              <a:rPr dirty="0" sz="1200">
                <a:latin typeface="Calibri"/>
                <a:cs typeface="Calibri"/>
              </a:rPr>
              <a:t>(I</a:t>
            </a:r>
            <a:r>
              <a:rPr dirty="0" baseline="-10416" sz="120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)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(I</a:t>
            </a:r>
            <a:r>
              <a:rPr dirty="0" baseline="-10416" sz="1200" spc="-7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S=0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 are</a:t>
            </a:r>
            <a:r>
              <a:rPr dirty="0" sz="1200" spc="-5">
                <a:latin typeface="Calibri"/>
                <a:cs typeface="Calibri"/>
              </a:rPr>
              <a:t> shifted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(down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the diagram).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 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(up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-5">
                <a:latin typeface="Calibri"/>
                <a:cs typeface="Calibri"/>
              </a:rPr>
              <a:t> the diagram).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function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Fig.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4-12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</a:t>
            </a:r>
            <a:r>
              <a:rPr dirty="0" sz="1200">
                <a:latin typeface="Calibri"/>
                <a:cs typeface="Calibri"/>
              </a:rPr>
              <a:t>goes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 output after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n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multiplexers.</a:t>
            </a:r>
            <a:endParaRPr sz="1200">
              <a:latin typeface="Calibri"/>
              <a:cs typeface="Calibri"/>
            </a:endParaRPr>
          </a:p>
          <a:p>
            <a:pPr marL="482600" marR="55880" indent="-228600">
              <a:lnSpc>
                <a:spcPct val="116700"/>
              </a:lnSpc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serial inputs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controlled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another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 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possible types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shifts.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005" y="4031339"/>
            <a:ext cx="4219572" cy="14381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36" y="5158866"/>
            <a:ext cx="6718300" cy="448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Arithmetic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Unit: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82600" marR="222250" indent="-228600">
              <a:lnSpc>
                <a:spcPct val="116700"/>
              </a:lnSpc>
              <a:buFont typeface="Wingdings"/>
              <a:buChar char=""/>
              <a:tabLst>
                <a:tab pos="483234" algn="l"/>
              </a:tabLst>
            </a:pPr>
            <a:r>
              <a:rPr dirty="0" sz="1200" spc="-5">
                <a:latin typeface="Calibri"/>
                <a:cs typeface="Calibri"/>
              </a:rPr>
              <a:t>Instead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having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individual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directly,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employ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storage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 arithmetic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 unit,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abbreviated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ALU.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ALU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combinational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 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entire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 </a:t>
            </a:r>
            <a:r>
              <a:rPr dirty="0" sz="120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482600" marR="303530">
              <a:lnSpc>
                <a:spcPts val="1689"/>
              </a:lnSpc>
              <a:spcBef>
                <a:spcPts val="90"/>
              </a:spcBef>
            </a:pPr>
            <a:r>
              <a:rPr dirty="0" sz="1200" spc="-5">
                <a:latin typeface="Calibri"/>
                <a:cs typeface="Calibri"/>
              </a:rPr>
              <a:t>source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>
                <a:latin typeface="Calibri"/>
                <a:cs typeface="Calibri"/>
              </a:rPr>
              <a:t> the ALU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destination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during </a:t>
            </a:r>
            <a:r>
              <a:rPr dirty="0" sz="1200">
                <a:latin typeface="Calibri"/>
                <a:cs typeface="Calibri"/>
              </a:rPr>
              <a:t>one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clock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pulse</a:t>
            </a:r>
            <a:r>
              <a:rPr dirty="0" sz="1200" spc="-5">
                <a:latin typeface="Calibri"/>
                <a:cs typeface="Calibri"/>
              </a:rPr>
              <a:t> period.</a:t>
            </a:r>
            <a:endParaRPr sz="1200">
              <a:latin typeface="Calibri"/>
              <a:cs typeface="Calibri"/>
            </a:endParaRPr>
          </a:p>
          <a:p>
            <a:pPr marL="482600" marR="256540" indent="-228600">
              <a:lnSpc>
                <a:spcPts val="1680"/>
              </a:lnSpc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often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separate unit, but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sometimes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unit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</a:t>
            </a:r>
            <a:r>
              <a:rPr dirty="0" sz="1200" spc="-5">
                <a:latin typeface="Calibri"/>
                <a:cs typeface="Calibri"/>
              </a:rPr>
              <a:t> 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overall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ALU.</a:t>
            </a:r>
            <a:endParaRPr sz="1200">
              <a:latin typeface="Calibri"/>
              <a:cs typeface="Calibri"/>
            </a:endParaRPr>
          </a:p>
          <a:p>
            <a:pPr marL="482600" marR="144780" indent="-228600">
              <a:lnSpc>
                <a:spcPts val="1680"/>
              </a:lnSpc>
              <a:spcBef>
                <a:spcPts val="1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arithmetic, </a:t>
            </a:r>
            <a:r>
              <a:rPr dirty="0" sz="1200">
                <a:latin typeface="Calibri"/>
                <a:cs typeface="Calibri"/>
              </a:rPr>
              <a:t>logic,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</a:t>
            </a:r>
            <a:r>
              <a:rPr dirty="0" sz="1200">
                <a:latin typeface="Calibri"/>
                <a:cs typeface="Calibri"/>
              </a:rPr>
              <a:t>circuits</a:t>
            </a:r>
            <a:r>
              <a:rPr dirty="0" sz="1200" spc="-5">
                <a:latin typeface="Calibri"/>
                <a:cs typeface="Calibri"/>
              </a:rPr>
              <a:t> introduced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previous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 </a:t>
            </a:r>
            <a:r>
              <a:rPr dirty="0" sz="1200">
                <a:latin typeface="Calibri"/>
                <a:cs typeface="Calibri"/>
              </a:rPr>
              <a:t> ALU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 selection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stage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</a:t>
            </a:r>
            <a:r>
              <a:rPr dirty="0" sz="1200" spc="5">
                <a:latin typeface="Calibri"/>
                <a:cs typeface="Calibri"/>
              </a:rPr>
              <a:t>unit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4-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13.</a:t>
            </a:r>
            <a:endParaRPr sz="1200">
              <a:latin typeface="Calibri"/>
              <a:cs typeface="Calibri"/>
            </a:endParaRPr>
          </a:p>
          <a:p>
            <a:pPr marL="482600" marR="522605" indent="-228600">
              <a:lnSpc>
                <a:spcPts val="1680"/>
              </a:lnSpc>
              <a:spcBef>
                <a:spcPts val="15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 spc="-5">
                <a:latin typeface="Calibri"/>
                <a:cs typeface="Calibri"/>
              </a:rPr>
              <a:t>Particular microoperation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selected with inputs </a:t>
            </a:r>
            <a:r>
              <a:rPr dirty="0" sz="1200" spc="5">
                <a:latin typeface="Calibri"/>
                <a:cs typeface="Calibri"/>
              </a:rPr>
              <a:t>S</a:t>
            </a:r>
            <a:r>
              <a:rPr dirty="0" baseline="-10416" sz="1200" spc="7">
                <a:latin typeface="Calibri"/>
                <a:cs typeface="Calibri"/>
              </a:rPr>
              <a:t>1</a:t>
            </a:r>
            <a:r>
              <a:rPr dirty="0" baseline="-10416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4 x 1 </a:t>
            </a:r>
            <a:r>
              <a:rPr dirty="0" sz="1200" spc="-5">
                <a:latin typeface="Calibri"/>
                <a:cs typeface="Calibri"/>
              </a:rPr>
              <a:t>multiplexer </a:t>
            </a:r>
            <a:r>
              <a:rPr dirty="0" sz="1200">
                <a:latin typeface="Calibri"/>
                <a:cs typeface="Calibri"/>
              </a:rPr>
              <a:t>at </a:t>
            </a:r>
            <a:r>
              <a:rPr dirty="0" sz="1200" spc="-5">
                <a:latin typeface="Calibri"/>
                <a:cs typeface="Calibri"/>
              </a:rPr>
              <a:t>the output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chooses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between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</a:t>
            </a:r>
            <a:r>
              <a:rPr dirty="0" baseline="-10416" sz="1200" spc="15">
                <a:latin typeface="Calibri"/>
                <a:cs typeface="Calibri"/>
              </a:rPr>
              <a:t>i</a:t>
            </a:r>
            <a:r>
              <a:rPr dirty="0" baseline="-10416" sz="1200" spc="12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a logic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baseline="-10416" sz="120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82600" marR="326390" indent="-228600">
              <a:lnSpc>
                <a:spcPts val="1680"/>
              </a:lnSpc>
              <a:spcBef>
                <a:spcPts val="15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data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the multiplexer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selected with </a:t>
            </a:r>
            <a:r>
              <a:rPr dirty="0" sz="1200" spc="-10">
                <a:latin typeface="Calibri"/>
                <a:cs typeface="Calibri"/>
              </a:rPr>
              <a:t>inputs </a:t>
            </a:r>
            <a:r>
              <a:rPr dirty="0" sz="1200" spc="10">
                <a:latin typeface="Calibri"/>
                <a:cs typeface="Calibri"/>
              </a:rPr>
              <a:t>S</a:t>
            </a:r>
            <a:r>
              <a:rPr dirty="0" baseline="-10416" sz="1200" spc="15">
                <a:latin typeface="Calibri"/>
                <a:cs typeface="Calibri"/>
              </a:rPr>
              <a:t>3</a:t>
            </a:r>
            <a:r>
              <a:rPr dirty="0" baseline="-10416" sz="1200" spc="22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S</a:t>
            </a:r>
            <a:r>
              <a:rPr dirty="0" baseline="-10416" sz="1200">
                <a:latin typeface="Calibri"/>
                <a:cs typeface="Calibri"/>
              </a:rPr>
              <a:t>2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other </a:t>
            </a:r>
            <a:r>
              <a:rPr dirty="0" sz="1200" spc="-10">
                <a:latin typeface="Calibri"/>
                <a:cs typeface="Calibri"/>
              </a:rPr>
              <a:t>two </a:t>
            </a:r>
            <a:r>
              <a:rPr dirty="0" sz="1200">
                <a:latin typeface="Calibri"/>
                <a:cs typeface="Calibri"/>
              </a:rPr>
              <a:t>data </a:t>
            </a:r>
            <a:r>
              <a:rPr dirty="0" sz="1200" spc="-5">
                <a:latin typeface="Calibri"/>
                <a:cs typeface="Calibri"/>
              </a:rPr>
              <a:t>inputs to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inputs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i-1</a:t>
            </a:r>
            <a:r>
              <a:rPr dirty="0" baseline="-10416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shift-right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i+1</a:t>
            </a:r>
            <a:r>
              <a:rPr dirty="0" baseline="-10416" sz="1200" spc="127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shift-left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whose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specified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>
                <a:latin typeface="Calibri"/>
                <a:cs typeface="Calibri"/>
              </a:rPr>
              <a:t> 4-13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provides eight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operation, 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endParaRPr sz="1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254"/>
              </a:spcBef>
            </a:pPr>
            <a:r>
              <a:rPr dirty="0" sz="1200" spc="-5">
                <a:latin typeface="Calibri"/>
                <a:cs typeface="Calibri"/>
              </a:rPr>
              <a:t>operations,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two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operations.</a:t>
            </a:r>
            <a:endParaRPr sz="1200">
              <a:latin typeface="Calibri"/>
              <a:cs typeface="Calibri"/>
            </a:endParaRPr>
          </a:p>
          <a:p>
            <a:pPr marL="4826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83234" algn="l"/>
              </a:tabLst>
            </a:pP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five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S</a:t>
            </a:r>
            <a:r>
              <a:rPr dirty="0" baseline="-10416" sz="1200" spc="7">
                <a:latin typeface="Calibri"/>
                <a:cs typeface="Calibri"/>
              </a:rPr>
              <a:t>3</a:t>
            </a:r>
            <a:r>
              <a:rPr dirty="0" sz="1200" spc="5">
                <a:latin typeface="Calibri"/>
                <a:cs typeface="Calibri"/>
              </a:rPr>
              <a:t>,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2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baseline="-10416" sz="1200" spc="-7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>
                <a:latin typeface="Calibri"/>
                <a:cs typeface="Calibri"/>
              </a:rPr>
              <a:t> 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12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baseline="-10416" sz="1200" spc="-7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5175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17525" algn="l"/>
                <a:tab pos="5181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>
                <a:latin typeface="Calibri"/>
                <a:cs typeface="Calibri"/>
              </a:rPr>
              <a:t> C</a:t>
            </a:r>
            <a:r>
              <a:rPr dirty="0" baseline="-10416" sz="1200">
                <a:latin typeface="Calibri"/>
                <a:cs typeface="Calibri"/>
              </a:rPr>
              <a:t>in</a:t>
            </a:r>
            <a:r>
              <a:rPr dirty="0" baseline="-10416" sz="1200" spc="-7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selecting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only.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077" y="450395"/>
            <a:ext cx="5827122" cy="44859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0272" y="5238114"/>
            <a:ext cx="6138545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5880" indent="-269875">
              <a:lnSpc>
                <a:spcPct val="116700"/>
              </a:lnSpc>
              <a:spcBef>
                <a:spcPts val="100"/>
              </a:spcBef>
              <a:buFont typeface="Wingdings"/>
              <a:buChar char=""/>
              <a:tabLst>
                <a:tab pos="320040" algn="l"/>
                <a:tab pos="320675" algn="l"/>
              </a:tabLst>
            </a:pP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5">
                <a:latin typeface="Calibri"/>
                <a:cs typeface="Calibri"/>
              </a:rPr>
              <a:t> 4-8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lists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14 operations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ALU.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first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eight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selected with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2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00.</a:t>
            </a:r>
            <a:endParaRPr sz="1200">
              <a:latin typeface="Calibri"/>
              <a:cs typeface="Calibri"/>
            </a:endParaRPr>
          </a:p>
          <a:p>
            <a:pPr marL="320040" indent="-26987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320040" algn="l"/>
                <a:tab pos="320675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next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 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S</a:t>
            </a:r>
            <a:r>
              <a:rPr dirty="0" baseline="-10416" sz="1200" spc="7">
                <a:latin typeface="Calibri"/>
                <a:cs typeface="Calibri"/>
              </a:rPr>
              <a:t>3</a:t>
            </a:r>
            <a:r>
              <a:rPr dirty="0" sz="1200" spc="5">
                <a:latin typeface="Calibri"/>
                <a:cs typeface="Calibri"/>
              </a:rPr>
              <a:t>S</a:t>
            </a:r>
            <a:r>
              <a:rPr dirty="0" baseline="-10416" sz="1200" spc="7">
                <a:latin typeface="Calibri"/>
                <a:cs typeface="Calibri"/>
              </a:rPr>
              <a:t>2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01.</a:t>
            </a:r>
            <a:endParaRPr sz="1200">
              <a:latin typeface="Calibri"/>
              <a:cs typeface="Calibri"/>
            </a:endParaRPr>
          </a:p>
          <a:p>
            <a:pPr marL="320040" indent="-26987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20040" algn="l"/>
                <a:tab pos="320675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carry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</a:t>
            </a:r>
            <a:r>
              <a:rPr dirty="0" sz="1200" spc="-5">
                <a:latin typeface="Calibri"/>
                <a:cs typeface="Calibri"/>
              </a:rPr>
              <a:t> effect during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 </a:t>
            </a:r>
            <a:r>
              <a:rPr dirty="0" sz="1200" spc="-5">
                <a:latin typeface="Calibri"/>
                <a:cs typeface="Calibri"/>
              </a:rPr>
              <a:t>operations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marked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don't-care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x’s.</a:t>
            </a:r>
            <a:endParaRPr sz="1200">
              <a:latin typeface="Calibri"/>
              <a:cs typeface="Calibri"/>
            </a:endParaRPr>
          </a:p>
          <a:p>
            <a:pPr marL="320040" indent="-26987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320040" algn="l"/>
                <a:tab pos="320675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last 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 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2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11.</a:t>
            </a:r>
            <a:endParaRPr sz="1200">
              <a:latin typeface="Calibri"/>
              <a:cs typeface="Calibri"/>
            </a:endParaRPr>
          </a:p>
          <a:p>
            <a:pPr marL="355600" indent="-3048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effect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539" y="450210"/>
            <a:ext cx="4740035" cy="4810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510" y="6571945"/>
            <a:ext cx="4429372" cy="31527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397256"/>
            <a:ext cx="6563359" cy="327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43865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-5">
                <a:latin typeface="Calibri"/>
                <a:cs typeface="Calibri"/>
              </a:rPr>
              <a:t> expressing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symbolic</a:t>
            </a:r>
            <a:r>
              <a:rPr dirty="0" sz="1200">
                <a:latin typeface="Calibri"/>
                <a:cs typeface="Calibri"/>
              </a:rPr>
              <a:t> form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sequences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among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digital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module.</a:t>
            </a:r>
            <a:endParaRPr sz="1200">
              <a:latin typeface="Calibri"/>
              <a:cs typeface="Calibri"/>
            </a:endParaRPr>
          </a:p>
          <a:p>
            <a:pPr marL="469900" marR="11239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convenient</a:t>
            </a:r>
            <a:r>
              <a:rPr dirty="0" sz="1200">
                <a:latin typeface="Calibri"/>
                <a:cs typeface="Calibri"/>
              </a:rPr>
              <a:t> tool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describing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organization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digital</a:t>
            </a:r>
            <a:r>
              <a:rPr dirty="0" sz="1200" spc="-5">
                <a:latin typeface="Calibri"/>
                <a:cs typeface="Calibri"/>
              </a:rPr>
              <a:t> computers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concise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precise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manner.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Registers:</a:t>
            </a:r>
            <a:endParaRPr sz="1200">
              <a:latin typeface="Calibri"/>
              <a:cs typeface="Calibri"/>
            </a:endParaRPr>
          </a:p>
          <a:p>
            <a:pPr marL="469900" marR="345440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Computer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are </a:t>
            </a:r>
            <a:r>
              <a:rPr dirty="0" sz="1200" spc="-5">
                <a:latin typeface="Calibri"/>
                <a:cs typeface="Calibri"/>
              </a:rPr>
              <a:t>designated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upper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letters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(and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optionally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5">
                <a:latin typeface="Calibri"/>
                <a:cs typeface="Calibri"/>
              </a:rPr>
              <a:t> digits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letters)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denote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register.</a:t>
            </a:r>
            <a:endParaRPr sz="1200">
              <a:latin typeface="Calibri"/>
              <a:cs typeface="Calibri"/>
            </a:endParaRPr>
          </a:p>
          <a:p>
            <a:pPr marL="469900" marR="217170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example,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holds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memory unit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usually</a:t>
            </a:r>
            <a:r>
              <a:rPr dirty="0" sz="1200">
                <a:latin typeface="Calibri"/>
                <a:cs typeface="Calibri"/>
              </a:rPr>
              <a:t> called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memory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address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designated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name </a:t>
            </a:r>
            <a:r>
              <a:rPr dirty="0" sz="1200" spc="-5" b="1">
                <a:latin typeface="Calibri"/>
                <a:cs typeface="Calibri"/>
              </a:rPr>
              <a:t>MAR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designations</a:t>
            </a:r>
            <a:r>
              <a:rPr dirty="0" sz="1200">
                <a:latin typeface="Calibri"/>
                <a:cs typeface="Calibri"/>
              </a:rPr>
              <a:t> for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PC</a:t>
            </a:r>
            <a:r>
              <a:rPr dirty="0" sz="1200" spc="15" b="1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program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counter),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b="1" i="1">
                <a:latin typeface="Calibri"/>
                <a:cs typeface="Calibri"/>
              </a:rPr>
              <a:t>IR</a:t>
            </a:r>
            <a:r>
              <a:rPr dirty="0" sz="1200" spc="10" b="1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instruction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R1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latin typeface="Calibri"/>
                <a:cs typeface="Calibri"/>
              </a:rPr>
              <a:t>(for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register).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ts val="1700"/>
              </a:lnSpc>
              <a:spcBef>
                <a:spcPts val="8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individual flip-flops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n-bit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>
                <a:latin typeface="Calibri"/>
                <a:cs typeface="Calibri"/>
              </a:rPr>
              <a:t> are </a:t>
            </a:r>
            <a:r>
              <a:rPr dirty="0" sz="1200" spc="-5">
                <a:latin typeface="Calibri"/>
                <a:cs typeface="Calibri"/>
              </a:rPr>
              <a:t>numbered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5">
                <a:latin typeface="Calibri"/>
                <a:cs typeface="Calibri"/>
              </a:rPr>
              <a:t> n-1, </a:t>
            </a:r>
            <a:r>
              <a:rPr dirty="0" sz="1200" spc="-5">
                <a:latin typeface="Calibri"/>
                <a:cs typeface="Calibri"/>
              </a:rPr>
              <a:t>starting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rightmost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increasing</a:t>
            </a:r>
            <a:r>
              <a:rPr dirty="0" sz="1200" spc="-10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toward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left.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Figure </a:t>
            </a:r>
            <a:r>
              <a:rPr dirty="0" sz="1200">
                <a:latin typeface="Calibri"/>
                <a:cs typeface="Calibri"/>
              </a:rPr>
              <a:t>4-1</a:t>
            </a:r>
            <a:r>
              <a:rPr dirty="0" sz="1200" spc="-5">
                <a:latin typeface="Calibri"/>
                <a:cs typeface="Calibri"/>
              </a:rPr>
              <a:t> shows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representation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block </a:t>
            </a:r>
            <a:r>
              <a:rPr dirty="0" sz="1200">
                <a:latin typeface="Calibri"/>
                <a:cs typeface="Calibri"/>
              </a:rPr>
              <a:t>diagram </a:t>
            </a:r>
            <a:r>
              <a:rPr dirty="0" sz="1200" spc="-5">
                <a:latin typeface="Calibri"/>
                <a:cs typeface="Calibri"/>
              </a:rPr>
              <a:t>form.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5896736"/>
            <a:ext cx="6420485" cy="3916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76860" indent="-228600">
              <a:lnSpc>
                <a:spcPct val="116700"/>
              </a:lnSpc>
              <a:spcBef>
                <a:spcPts val="10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most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represent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rectangular </a:t>
            </a:r>
            <a:r>
              <a:rPr dirty="0" sz="1200">
                <a:latin typeface="Calibri"/>
                <a:cs typeface="Calibri"/>
              </a:rPr>
              <a:t>box</a:t>
            </a:r>
            <a:r>
              <a:rPr dirty="0" sz="1200" spc="-5">
                <a:latin typeface="Calibri"/>
                <a:cs typeface="Calibri"/>
              </a:rPr>
              <a:t> 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name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inside,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4-1(a).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individual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 can be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distinguished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(b).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numbering</a:t>
            </a:r>
            <a:r>
              <a:rPr dirty="0" sz="1200">
                <a:latin typeface="Calibri"/>
                <a:cs typeface="Calibri"/>
              </a:rPr>
              <a:t> of </a:t>
            </a:r>
            <a:r>
              <a:rPr dirty="0" sz="1200" spc="-5">
                <a:latin typeface="Calibri"/>
                <a:cs typeface="Calibri"/>
              </a:rPr>
              <a:t>bits</a:t>
            </a:r>
            <a:r>
              <a:rPr dirty="0" sz="1200">
                <a:latin typeface="Calibri"/>
                <a:cs typeface="Calibri"/>
              </a:rPr>
              <a:t> in a </a:t>
            </a:r>
            <a:r>
              <a:rPr dirty="0" sz="1200" spc="-5">
                <a:latin typeface="Calibri"/>
                <a:cs typeface="Calibri"/>
              </a:rPr>
              <a:t>16-bit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can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marked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top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the box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(c).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16-bit 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partitioned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 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parts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(d).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7 are </a:t>
            </a:r>
            <a:r>
              <a:rPr dirty="0" sz="1200" spc="-5">
                <a:latin typeface="Calibri"/>
                <a:cs typeface="Calibri"/>
              </a:rPr>
              <a:t>assigned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(for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 byte)</a:t>
            </a:r>
            <a:r>
              <a:rPr dirty="0" sz="1200" spc="-5">
                <a:latin typeface="Calibri"/>
                <a:cs typeface="Calibri"/>
              </a:rPr>
              <a:t> and bits</a:t>
            </a:r>
            <a:r>
              <a:rPr dirty="0" sz="1200">
                <a:latin typeface="Calibri"/>
                <a:cs typeface="Calibri"/>
              </a:rPr>
              <a:t> 8</a:t>
            </a:r>
            <a:r>
              <a:rPr dirty="0" sz="1200" spc="-5">
                <a:latin typeface="Calibri"/>
                <a:cs typeface="Calibri"/>
              </a:rPr>
              <a:t> through </a:t>
            </a:r>
            <a:r>
              <a:rPr dirty="0" sz="1200">
                <a:latin typeface="Calibri"/>
                <a:cs typeface="Calibri"/>
              </a:rPr>
              <a:t>15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assigned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symbol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H </a:t>
            </a:r>
            <a:r>
              <a:rPr dirty="0" sz="1200" spc="-5">
                <a:latin typeface="Calibri"/>
                <a:cs typeface="Calibri"/>
              </a:rPr>
              <a:t>(for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high byte).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name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16-bit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i="1">
                <a:latin typeface="Calibri"/>
                <a:cs typeface="Calibri"/>
              </a:rPr>
              <a:t>PC.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PC </a:t>
            </a:r>
            <a:r>
              <a:rPr dirty="0" sz="1200" spc="-5" i="1">
                <a:latin typeface="Calibri"/>
                <a:cs typeface="Calibri"/>
              </a:rPr>
              <a:t>(0-7)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PC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(L)</a:t>
            </a:r>
            <a:r>
              <a:rPr dirty="0" sz="120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low-order</a:t>
            </a:r>
            <a:r>
              <a:rPr dirty="0" sz="1200">
                <a:latin typeface="Calibri"/>
                <a:cs typeface="Calibri"/>
              </a:rPr>
              <a:t> byte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(8-15)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PC</a:t>
            </a:r>
            <a:r>
              <a:rPr dirty="0" sz="1200" spc="-5" i="1">
                <a:latin typeface="Calibri"/>
                <a:cs typeface="Calibri"/>
              </a:rPr>
              <a:t> (H)</a:t>
            </a:r>
            <a:r>
              <a:rPr dirty="0" sz="120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high-order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byte</a:t>
            </a:r>
            <a:r>
              <a:rPr dirty="0" sz="1200" b="1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</a:t>
            </a:r>
            <a:r>
              <a:rPr dirty="0" u="sng" sz="1200" spc="-5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Information 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another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designated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means </a:t>
            </a:r>
            <a:r>
              <a:rPr dirty="0" sz="1200">
                <a:latin typeface="Calibri"/>
                <a:cs typeface="Calibri"/>
              </a:rPr>
              <a:t>of a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i="1">
                <a:latin typeface="Calibri"/>
                <a:cs typeface="Calibri"/>
              </a:rPr>
              <a:t>replacement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operator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R2←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denotes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content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R1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designates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replacement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R1.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By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definition,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source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 does </a:t>
            </a:r>
            <a:r>
              <a:rPr dirty="0" sz="1200" spc="-5">
                <a:latin typeface="Calibri"/>
                <a:cs typeface="Calibri"/>
              </a:rPr>
              <a:t>not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after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transfer.</a:t>
            </a:r>
            <a:endParaRPr sz="1200">
              <a:latin typeface="Calibri"/>
              <a:cs typeface="Calibri"/>
            </a:endParaRPr>
          </a:p>
          <a:p>
            <a:pPr marL="469900" marR="215900" indent="-228600">
              <a:lnSpc>
                <a:spcPct val="116599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If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occur </a:t>
            </a: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under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predetermined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condition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then</a:t>
            </a:r>
            <a:r>
              <a:rPr dirty="0" sz="1200">
                <a:latin typeface="Calibri"/>
                <a:cs typeface="Calibri"/>
              </a:rPr>
              <a:t> it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be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if-then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statement.</a:t>
            </a:r>
            <a:endParaRPr sz="1200">
              <a:latin typeface="Calibri"/>
              <a:cs typeface="Calibri"/>
            </a:endParaRPr>
          </a:p>
          <a:p>
            <a:pPr marL="1523365">
              <a:lnSpc>
                <a:spcPct val="100000"/>
              </a:lnSpc>
              <a:spcBef>
                <a:spcPts val="250"/>
              </a:spcBef>
            </a:pPr>
            <a:r>
              <a:rPr dirty="0" sz="1200" b="1">
                <a:latin typeface="Calibri"/>
                <a:cs typeface="Calibri"/>
              </a:rPr>
              <a:t>if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(P=1)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then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R2←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713" y="3708907"/>
            <a:ext cx="5484864" cy="21431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397256"/>
            <a:ext cx="6303645" cy="238061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>
                <a:latin typeface="Calibri"/>
                <a:cs typeface="Calibri"/>
              </a:rPr>
              <a:t>P 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generated </a:t>
            </a:r>
            <a:r>
              <a:rPr dirty="0" sz="1200">
                <a:latin typeface="Calibri"/>
                <a:cs typeface="Calibri"/>
              </a:rPr>
              <a:t>by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section.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separate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variables from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register</a:t>
            </a:r>
            <a:r>
              <a:rPr dirty="0" sz="1200" spc="-5">
                <a:latin typeface="Calibri"/>
                <a:cs typeface="Calibri"/>
              </a:rPr>
              <a:t> transfer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specifying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Control </a:t>
            </a:r>
            <a:r>
              <a:rPr dirty="0" sz="1200" spc="-254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>
                <a:latin typeface="Calibri"/>
                <a:cs typeface="Calibri"/>
              </a:rPr>
              <a:t> 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Boolean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equal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>
                <a:latin typeface="Calibri"/>
                <a:cs typeface="Calibri"/>
              </a:rPr>
              <a:t> is</a:t>
            </a:r>
            <a:r>
              <a:rPr dirty="0" sz="1200" spc="-5">
                <a:latin typeface="Calibri"/>
                <a:cs typeface="Calibri"/>
              </a:rPr>
              <a:t> included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>
                <a:latin typeface="Calibri"/>
                <a:cs typeface="Calibri"/>
              </a:rPr>
              <a:t> as</a:t>
            </a:r>
            <a:endParaRPr sz="1200">
              <a:latin typeface="Calibri"/>
              <a:cs typeface="Calibri"/>
            </a:endParaRPr>
          </a:p>
          <a:p>
            <a:pPr marL="20701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P: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R2←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</a:t>
            </a:r>
            <a:endParaRPr sz="1200">
              <a:latin typeface="Calibri"/>
              <a:cs typeface="Calibri"/>
            </a:endParaRPr>
          </a:p>
          <a:p>
            <a:pPr marL="241300" marR="544195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condition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terminated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colon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implies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>
                <a:latin typeface="Calibri"/>
                <a:cs typeface="Calibri"/>
              </a:rPr>
              <a:t> 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executed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hardware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 </a:t>
            </a:r>
            <a:r>
              <a:rPr dirty="0" sz="1200" spc="-10">
                <a:latin typeface="Calibri"/>
                <a:cs typeface="Calibri"/>
              </a:rPr>
              <a:t>if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P=1.</a:t>
            </a:r>
            <a:endParaRPr sz="1200">
              <a:latin typeface="Calibri"/>
              <a:cs typeface="Calibri"/>
            </a:endParaRPr>
          </a:p>
          <a:p>
            <a:pPr marL="241300" marR="44450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Every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written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-5">
                <a:latin typeface="Calibri"/>
                <a:cs typeface="Calibri"/>
              </a:rPr>
              <a:t> 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notation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implies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hardware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construction</a:t>
            </a:r>
            <a:r>
              <a:rPr dirty="0" sz="1200">
                <a:latin typeface="Calibri"/>
                <a:cs typeface="Calibri"/>
              </a:rPr>
              <a:t> for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Figure </a:t>
            </a:r>
            <a:r>
              <a:rPr dirty="0" sz="1200">
                <a:latin typeface="Calibri"/>
                <a:cs typeface="Calibri"/>
              </a:rPr>
              <a:t>4-2</a:t>
            </a:r>
            <a:r>
              <a:rPr dirty="0" sz="1200" spc="-5">
                <a:latin typeface="Calibri"/>
                <a:cs typeface="Calibri"/>
              </a:rPr>
              <a:t> shows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block</a:t>
            </a:r>
            <a:r>
              <a:rPr dirty="0" sz="1200">
                <a:latin typeface="Calibri"/>
                <a:cs typeface="Calibri"/>
              </a:rPr>
              <a:t> diagram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5">
                <a:latin typeface="Calibri"/>
                <a:cs typeface="Calibri"/>
              </a:rPr>
              <a:t> depicts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transfer</a:t>
            </a:r>
            <a:r>
              <a:rPr dirty="0" sz="1200">
                <a:latin typeface="Calibri"/>
                <a:cs typeface="Calibri"/>
              </a:rPr>
              <a:t> 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7578852"/>
            <a:ext cx="6363970" cy="21647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outputs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R1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connected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R2.</a:t>
            </a:r>
            <a:endParaRPr sz="1200">
              <a:latin typeface="Calibri"/>
              <a:cs typeface="Calibri"/>
            </a:endParaRPr>
          </a:p>
          <a:p>
            <a:pPr marL="241300" marR="219075" indent="-228600">
              <a:lnSpc>
                <a:spcPts val="1689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letter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used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indicate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-5">
                <a:latin typeface="Calibri"/>
                <a:cs typeface="Calibri"/>
              </a:rPr>
              <a:t> will</a:t>
            </a:r>
            <a:r>
              <a:rPr dirty="0" sz="1200">
                <a:latin typeface="Calibri"/>
                <a:cs typeface="Calibri"/>
              </a:rPr>
              <a:t> 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replaced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actual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 when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length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known.</a:t>
            </a:r>
            <a:endParaRPr sz="12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>
                <a:latin typeface="Calibri"/>
                <a:cs typeface="Calibri"/>
              </a:rPr>
              <a:t>Register R2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load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that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activated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variable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P.</a:t>
            </a:r>
            <a:endParaRPr sz="1200">
              <a:latin typeface="Calibri"/>
              <a:cs typeface="Calibri"/>
            </a:endParaRPr>
          </a:p>
          <a:p>
            <a:pPr marL="241300" marR="15557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assumed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 variable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synchronized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same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clock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timing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diagram,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activated</a:t>
            </a:r>
            <a:r>
              <a:rPr dirty="0" sz="120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 section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edge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clock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pulse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time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 next </a:t>
            </a:r>
            <a:r>
              <a:rPr dirty="0" sz="1200" spc="-5">
                <a:latin typeface="Calibri"/>
                <a:cs typeface="Calibri"/>
              </a:rPr>
              <a:t>positive transition of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clock </a:t>
            </a:r>
            <a:r>
              <a:rPr dirty="0" sz="1200">
                <a:latin typeface="Calibri"/>
                <a:cs typeface="Calibri"/>
              </a:rPr>
              <a:t>at time </a:t>
            </a:r>
            <a:r>
              <a:rPr dirty="0" sz="1200" i="1">
                <a:latin typeface="Calibri"/>
                <a:cs typeface="Calibri"/>
              </a:rPr>
              <a:t>t </a:t>
            </a:r>
            <a:r>
              <a:rPr dirty="0" sz="1200">
                <a:latin typeface="Calibri"/>
                <a:cs typeface="Calibri"/>
              </a:rPr>
              <a:t>+ 1 </a:t>
            </a:r>
            <a:r>
              <a:rPr dirty="0" sz="1200" spc="-5">
                <a:latin typeface="Calibri"/>
                <a:cs typeface="Calibri"/>
              </a:rPr>
              <a:t>finds </a:t>
            </a:r>
            <a:r>
              <a:rPr dirty="0" sz="1200">
                <a:latin typeface="Calibri"/>
                <a:cs typeface="Calibri"/>
              </a:rPr>
              <a:t>the load </a:t>
            </a:r>
            <a:r>
              <a:rPr dirty="0" sz="1200" spc="-5">
                <a:latin typeface="Calibri"/>
                <a:cs typeface="Calibri"/>
              </a:rPr>
              <a:t>input active and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data inputs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then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loaded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parallel.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43" y="3568200"/>
            <a:ext cx="4797664" cy="329170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397256"/>
            <a:ext cx="6292850" cy="131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 go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back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5">
                <a:latin typeface="Calibri"/>
                <a:cs typeface="Calibri"/>
              </a:rPr>
              <a:t> time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t+</a:t>
            </a:r>
            <a:r>
              <a:rPr dirty="0" sz="1200" spc="-5">
                <a:latin typeface="Calibri"/>
                <a:cs typeface="Calibri"/>
              </a:rPr>
              <a:t>1; otherwise,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occur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every clock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pulse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transition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while</a:t>
            </a:r>
            <a:r>
              <a:rPr dirty="0" sz="1200">
                <a:latin typeface="Calibri"/>
                <a:cs typeface="Calibri"/>
              </a:rPr>
              <a:t> P</a:t>
            </a:r>
            <a:r>
              <a:rPr dirty="0" sz="1200" spc="-5">
                <a:latin typeface="Calibri"/>
                <a:cs typeface="Calibri"/>
              </a:rPr>
              <a:t> remains</a:t>
            </a:r>
            <a:r>
              <a:rPr dirty="0" sz="1200">
                <a:latin typeface="Calibri"/>
                <a:cs typeface="Calibri"/>
              </a:rPr>
              <a:t> active.</a:t>
            </a:r>
            <a:endParaRPr sz="1200">
              <a:latin typeface="Calibri"/>
              <a:cs typeface="Calibri"/>
            </a:endParaRPr>
          </a:p>
          <a:p>
            <a:pPr marL="241300" marR="11239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Even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though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 condition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 </a:t>
            </a:r>
            <a:r>
              <a:rPr dirty="0" sz="1200" spc="-5">
                <a:latin typeface="Calibri"/>
                <a:cs typeface="Calibri"/>
              </a:rPr>
              <a:t>becomes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active</a:t>
            </a:r>
            <a:r>
              <a:rPr dirty="0" sz="1200" spc="-5">
                <a:latin typeface="Calibri"/>
                <a:cs typeface="Calibri"/>
              </a:rPr>
              <a:t> just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after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time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t,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actual transfer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5">
                <a:latin typeface="Calibri"/>
                <a:cs typeface="Calibri"/>
              </a:rPr>
              <a:t> occur until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register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triggered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next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positive transition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clock </a:t>
            </a:r>
            <a:r>
              <a:rPr dirty="0" sz="1200">
                <a:latin typeface="Calibri"/>
                <a:cs typeface="Calibri"/>
              </a:rPr>
              <a:t>at </a:t>
            </a:r>
            <a:r>
              <a:rPr dirty="0" sz="1200" spc="-5"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  <a:spcBef>
                <a:spcPts val="150"/>
              </a:spcBef>
            </a:pPr>
            <a:r>
              <a:rPr dirty="0" sz="1200" i="1">
                <a:latin typeface="Calibri"/>
                <a:cs typeface="Calibri"/>
              </a:rPr>
              <a:t>t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+1.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basic</a:t>
            </a:r>
            <a:r>
              <a:rPr dirty="0" sz="1200" spc="-5">
                <a:latin typeface="Calibri"/>
                <a:cs typeface="Calibri"/>
              </a:rPr>
              <a:t> symbols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>
                <a:latin typeface="Calibri"/>
                <a:cs typeface="Calibri"/>
              </a:rPr>
              <a:t> register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 notation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listed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below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table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812" y="1861057"/>
          <a:ext cx="6047105" cy="17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920"/>
                <a:gridCol w="2252980"/>
                <a:gridCol w="2011679"/>
              </a:tblGrid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Symbol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Examples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Letters(and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numerals)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Denotes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MAR,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Parentheses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Denotes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part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R2(0-7),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R2(L)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Arrow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&lt;--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Denotes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transfer of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information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R2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&lt;--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853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Comma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,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Separates two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microoperations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R2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&lt;--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R1,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R1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&lt;-- 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8236" y="3767454"/>
            <a:ext cx="6536690" cy="44202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separate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executed</a:t>
            </a:r>
            <a:r>
              <a:rPr dirty="0" sz="1200">
                <a:latin typeface="Calibri"/>
                <a:cs typeface="Calibri"/>
              </a:rPr>
              <a:t> 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same </a:t>
            </a:r>
            <a:r>
              <a:rPr dirty="0" sz="1200" spc="5">
                <a:latin typeface="Calibri"/>
                <a:cs typeface="Calibri"/>
              </a:rPr>
              <a:t>time</a:t>
            </a:r>
            <a:r>
              <a:rPr dirty="0" sz="1200" spc="5" b="1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1866264" algn="l"/>
              </a:tabLst>
            </a:pPr>
            <a:r>
              <a:rPr dirty="0" sz="1200" b="1">
                <a:latin typeface="Calibri"/>
                <a:cs typeface="Calibri"/>
              </a:rPr>
              <a:t>T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:</a:t>
            </a:r>
            <a:r>
              <a:rPr dirty="0" sz="1200" spc="-5" b="1">
                <a:latin typeface="Calibri"/>
                <a:cs typeface="Calibri"/>
              </a:rPr>
              <a:t> R2←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R1,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R1←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	</a:t>
            </a:r>
            <a:r>
              <a:rPr dirty="0" sz="1200" spc="-5">
                <a:latin typeface="Calibri"/>
                <a:cs typeface="Calibri"/>
              </a:rPr>
              <a:t>(exchange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operation)</a:t>
            </a:r>
            <a:endParaRPr sz="1200">
              <a:latin typeface="Calibri"/>
              <a:cs typeface="Calibri"/>
            </a:endParaRPr>
          </a:p>
          <a:p>
            <a:pPr marL="469900" marR="5080">
              <a:lnSpc>
                <a:spcPts val="1689"/>
              </a:lnSpc>
              <a:spcBef>
                <a:spcPts val="90"/>
              </a:spcBef>
            </a:pPr>
            <a:r>
              <a:rPr dirty="0" sz="1200" spc="-5">
                <a:latin typeface="Calibri"/>
                <a:cs typeface="Calibri"/>
              </a:rPr>
              <a:t>denotes</a:t>
            </a:r>
            <a:r>
              <a:rPr dirty="0" sz="1200">
                <a:latin typeface="Calibri"/>
                <a:cs typeface="Calibri"/>
              </a:rPr>
              <a:t> an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exchanges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contents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 </a:t>
            </a:r>
            <a:r>
              <a:rPr dirty="0" sz="1200">
                <a:latin typeface="Calibri"/>
                <a:cs typeface="Calibri"/>
              </a:rPr>
              <a:t>rgisters</a:t>
            </a:r>
            <a:r>
              <a:rPr dirty="0" sz="1200" spc="-5">
                <a:latin typeface="Calibri"/>
                <a:cs typeface="Calibri"/>
              </a:rPr>
              <a:t> during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clock</a:t>
            </a:r>
            <a:r>
              <a:rPr dirty="0" sz="1200">
                <a:latin typeface="Calibri"/>
                <a:cs typeface="Calibri"/>
              </a:rPr>
              <a:t> pulse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T=1.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Bus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Transfers:</a:t>
            </a:r>
            <a:endParaRPr sz="1400">
              <a:latin typeface="Calibri"/>
              <a:cs typeface="Calibri"/>
            </a:endParaRPr>
          </a:p>
          <a:p>
            <a:pPr marL="469900" marR="283845" indent="-228600">
              <a:lnSpc>
                <a:spcPct val="117600"/>
              </a:lnSpc>
              <a:spcBef>
                <a:spcPts val="102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 </a:t>
            </a:r>
            <a:r>
              <a:rPr dirty="0" sz="1200" spc="-5">
                <a:latin typeface="Calibri"/>
                <a:cs typeface="Calibri"/>
              </a:rPr>
              <a:t>efficient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scheme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-5">
                <a:latin typeface="Calibri"/>
                <a:cs typeface="Calibri"/>
              </a:rPr>
              <a:t> transferring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between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b="1" i="1">
                <a:latin typeface="Calibri"/>
                <a:cs typeface="Calibri"/>
              </a:rPr>
              <a:t>a</a:t>
            </a:r>
            <a:r>
              <a:rPr dirty="0" sz="1200" spc="1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multiple-register </a:t>
            </a:r>
            <a:r>
              <a:rPr dirty="0" sz="1200" spc="-254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configuration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Common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b="1" i="1">
                <a:latin typeface="Calibri"/>
                <a:cs typeface="Calibri"/>
              </a:rPr>
              <a:t>Bus</a:t>
            </a:r>
            <a:r>
              <a:rPr dirty="0" sz="1200" spc="-10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System.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common </a:t>
            </a:r>
            <a:r>
              <a:rPr dirty="0" sz="1200">
                <a:latin typeface="Calibri"/>
                <a:cs typeface="Calibri"/>
              </a:rPr>
              <a:t>bus </a:t>
            </a:r>
            <a:r>
              <a:rPr dirty="0" sz="1200" spc="-5">
                <a:latin typeface="Calibri"/>
                <a:cs typeface="Calibri"/>
              </a:rPr>
              <a:t>consists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common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lines,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register.</a:t>
            </a:r>
            <a:endParaRPr sz="1200">
              <a:latin typeface="Calibri"/>
              <a:cs typeface="Calibri"/>
            </a:endParaRPr>
          </a:p>
          <a:p>
            <a:pPr marL="469900" marR="25527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determine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bus</a:t>
            </a:r>
            <a:r>
              <a:rPr dirty="0" sz="1200" spc="-5">
                <a:latin typeface="Calibri"/>
                <a:cs typeface="Calibri"/>
              </a:rPr>
              <a:t> during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particular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Different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ways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endParaRPr sz="1200">
              <a:latin typeface="Calibri"/>
              <a:cs typeface="Calibri"/>
            </a:endParaRPr>
          </a:p>
          <a:p>
            <a:pPr lvl="1" marL="13843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</a:t>
            </a:r>
            <a:endParaRPr sz="1200">
              <a:latin typeface="Calibri"/>
              <a:cs typeface="Calibri"/>
            </a:endParaRPr>
          </a:p>
          <a:p>
            <a:pPr lvl="1" marL="13843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Tri-state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Buffers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200" spc="-5" b="1">
                <a:latin typeface="Calibri"/>
                <a:cs typeface="Calibri"/>
              </a:rPr>
              <a:t>Common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bus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system </a:t>
            </a:r>
            <a:r>
              <a:rPr dirty="0" sz="1200" b="1">
                <a:latin typeface="Calibri"/>
                <a:cs typeface="Calibri"/>
              </a:rPr>
              <a:t>is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with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multiplexers:</a:t>
            </a:r>
            <a:endParaRPr sz="1200">
              <a:latin typeface="Calibri"/>
              <a:cs typeface="Calibri"/>
            </a:endParaRPr>
          </a:p>
          <a:p>
            <a:pPr marL="469900" marR="902335" indent="-228600">
              <a:lnSpc>
                <a:spcPct val="117700"/>
              </a:lnSpc>
              <a:spcBef>
                <a:spcPts val="98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 select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source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whose 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then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placed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bus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5">
                <a:latin typeface="Calibri"/>
                <a:cs typeface="Calibri"/>
              </a:rPr>
              <a:t>shown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below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Figure.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840" y="3892423"/>
            <a:ext cx="6582409" cy="3878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57834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bus</a:t>
            </a:r>
            <a:r>
              <a:rPr dirty="0" sz="1200" spc="-5">
                <a:latin typeface="Calibri"/>
                <a:cs typeface="Calibri"/>
              </a:rPr>
              <a:t> consists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four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multiplexers 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having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inputs, </a:t>
            </a:r>
            <a:r>
              <a:rPr dirty="0" sz="1200">
                <a:latin typeface="Calibri"/>
                <a:cs typeface="Calibri"/>
              </a:rPr>
              <a:t>0 </a:t>
            </a:r>
            <a:r>
              <a:rPr dirty="0" sz="1200" spc="-5">
                <a:latin typeface="Calibri"/>
                <a:cs typeface="Calibri"/>
              </a:rPr>
              <a:t>through </a:t>
            </a:r>
            <a:r>
              <a:rPr dirty="0" sz="1200">
                <a:latin typeface="Calibri"/>
                <a:cs typeface="Calibri"/>
              </a:rPr>
              <a:t>3,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two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 inputs,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baseline="-10416" sz="1200" spc="-7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55600" marR="132080" indent="-228600">
              <a:lnSpc>
                <a:spcPct val="116700"/>
              </a:lnSpc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example, output </a:t>
            </a:r>
            <a:r>
              <a:rPr dirty="0" sz="1200">
                <a:latin typeface="Calibri"/>
                <a:cs typeface="Calibri"/>
              </a:rPr>
              <a:t>1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 spc="5">
                <a:latin typeface="Calibri"/>
                <a:cs typeface="Calibri"/>
              </a:rPr>
              <a:t>MUX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because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5">
                <a:latin typeface="Calibri"/>
                <a:cs typeface="Calibri"/>
              </a:rPr>
              <a:t>labelled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55600" marR="1955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diagram </a:t>
            </a:r>
            <a:r>
              <a:rPr dirty="0" sz="1200" spc="-5">
                <a:latin typeface="Calibri"/>
                <a:cs typeface="Calibri"/>
              </a:rPr>
              <a:t>shows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bits</a:t>
            </a:r>
            <a:r>
              <a:rPr dirty="0" sz="120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significant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 bus.</a:t>
            </a:r>
            <a:endParaRPr sz="1200">
              <a:latin typeface="Calibri"/>
              <a:cs typeface="Calibri"/>
            </a:endParaRPr>
          </a:p>
          <a:p>
            <a:pPr marL="355600" marR="28702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MUX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registers, </a:t>
            </a:r>
            <a:r>
              <a:rPr dirty="0" sz="1200">
                <a:latin typeface="Calibri"/>
                <a:cs typeface="Calibri"/>
              </a:rPr>
              <a:t>MUX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multiplexes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>
                <a:latin typeface="Calibri"/>
                <a:cs typeface="Calibri"/>
              </a:rPr>
              <a:t> 1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bits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similarly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 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bits.</a:t>
            </a:r>
            <a:endParaRPr sz="120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two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lines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So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multiplexers.</a:t>
            </a:r>
            <a:endParaRPr sz="1200">
              <a:latin typeface="Calibri"/>
              <a:cs typeface="Calibri"/>
            </a:endParaRPr>
          </a:p>
          <a:p>
            <a:pPr marL="355600" marR="61531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lines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choose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four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them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four-line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common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bus.</a:t>
            </a:r>
            <a:endParaRPr sz="1200">
              <a:latin typeface="Calibri"/>
              <a:cs typeface="Calibri"/>
            </a:endParaRPr>
          </a:p>
          <a:p>
            <a:pPr marL="355600" marR="23939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When 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7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00, </a:t>
            </a:r>
            <a:r>
              <a:rPr dirty="0" sz="1200">
                <a:latin typeface="Calibri"/>
                <a:cs typeface="Calibri"/>
              </a:rPr>
              <a:t>the 0 </a:t>
            </a:r>
            <a:r>
              <a:rPr dirty="0" sz="1200" spc="-5">
                <a:latin typeface="Calibri"/>
                <a:cs typeface="Calibri"/>
              </a:rPr>
              <a:t>data inputs of all four multiplexers are selected and applied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the outputs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bus.</a:t>
            </a:r>
            <a:endParaRPr sz="1200">
              <a:latin typeface="Calibri"/>
              <a:cs typeface="Calibri"/>
            </a:endParaRPr>
          </a:p>
          <a:p>
            <a:pPr marL="355600" marR="229870" indent="-228600">
              <a:lnSpc>
                <a:spcPts val="168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causes the </a:t>
            </a:r>
            <a:r>
              <a:rPr dirty="0" sz="1200">
                <a:latin typeface="Calibri"/>
                <a:cs typeface="Calibri"/>
              </a:rPr>
              <a:t>bus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content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since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5">
                <a:latin typeface="Calibri"/>
                <a:cs typeface="Calibri"/>
              </a:rPr>
              <a:t> 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data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multiplexers.</a:t>
            </a:r>
            <a:endParaRPr sz="120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 spc="-5">
                <a:latin typeface="Calibri"/>
                <a:cs typeface="Calibri"/>
              </a:rPr>
              <a:t>Similarly, register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>
                <a:latin typeface="Calibri"/>
                <a:cs typeface="Calibri"/>
              </a:rPr>
              <a:t> if S</a:t>
            </a:r>
            <a:r>
              <a:rPr dirty="0" baseline="-10416" sz="1200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01,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 </a:t>
            </a:r>
            <a:r>
              <a:rPr dirty="0" sz="1200">
                <a:latin typeface="Calibri"/>
                <a:cs typeface="Calibri"/>
              </a:rPr>
              <a:t>on.</a:t>
            </a:r>
            <a:endParaRPr sz="1200">
              <a:latin typeface="Calibri"/>
              <a:cs typeface="Calibri"/>
            </a:endParaRPr>
          </a:p>
          <a:p>
            <a:pPr marL="355600" marR="25146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4-2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shows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register 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possible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selection </a:t>
            </a:r>
            <a:r>
              <a:rPr dirty="0" sz="1200">
                <a:latin typeface="Calibri"/>
                <a:cs typeface="Calibri"/>
              </a:rPr>
              <a:t>lines.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9377883"/>
            <a:ext cx="2614930" cy="452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general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endParaRPr sz="1200">
              <a:latin typeface="Calibri"/>
              <a:cs typeface="Calibri"/>
            </a:endParaRPr>
          </a:p>
          <a:p>
            <a:pPr lvl="1" marL="1155065" indent="-22923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155700" algn="l"/>
              </a:tabLst>
            </a:pPr>
            <a:r>
              <a:rPr dirty="0" sz="1200" spc="-5">
                <a:latin typeface="Calibri"/>
                <a:cs typeface="Calibri"/>
              </a:rPr>
              <a:t>multiplex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“k”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44" y="450214"/>
            <a:ext cx="6158103" cy="3467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4589" y="7795259"/>
            <a:ext cx="2895600" cy="16037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397256"/>
            <a:ext cx="6576059" cy="463169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384300" indent="-229235">
              <a:lnSpc>
                <a:spcPct val="100000"/>
              </a:lnSpc>
              <a:spcBef>
                <a:spcPts val="350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“n”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</a:t>
            </a:r>
            <a:endParaRPr sz="1200">
              <a:latin typeface="Calibri"/>
              <a:cs typeface="Calibri"/>
            </a:endParaRPr>
          </a:p>
          <a:p>
            <a:pPr marL="13843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produce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“n-line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bus”</a:t>
            </a:r>
            <a:endParaRPr sz="1200">
              <a:latin typeface="Calibri"/>
              <a:cs typeface="Calibri"/>
            </a:endParaRPr>
          </a:p>
          <a:p>
            <a:pPr marL="13843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>
                <a:latin typeface="Calibri"/>
                <a:cs typeface="Calibri"/>
              </a:rPr>
              <a:t>no.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multiplexers required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13843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1384935" algn="l"/>
              </a:tabLst>
            </a:pPr>
            <a:r>
              <a:rPr dirty="0" sz="1200" spc="-5">
                <a:latin typeface="Calibri"/>
                <a:cs typeface="Calibri"/>
              </a:rPr>
              <a:t>size 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multiplexer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k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bus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includes </a:t>
            </a:r>
            <a:r>
              <a:rPr dirty="0" sz="1200">
                <a:latin typeface="Calibri"/>
                <a:cs typeface="Calibri"/>
              </a:rPr>
              <a:t>in the</a:t>
            </a:r>
            <a:r>
              <a:rPr dirty="0" sz="1200" spc="-5">
                <a:latin typeface="Calibri"/>
                <a:cs typeface="Calibri"/>
              </a:rPr>
              <a:t> statement, 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symbolized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  <a:p>
            <a:pPr algn="ctr" marL="47752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BUS←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C,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R1←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BUS</a:t>
            </a:r>
            <a:endParaRPr sz="1200">
              <a:latin typeface="Calibri"/>
              <a:cs typeface="Calibri"/>
            </a:endParaRPr>
          </a:p>
          <a:p>
            <a:pPr algn="just" marL="469900" marR="5080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content of register </a:t>
            </a:r>
            <a:r>
              <a:rPr dirty="0" sz="1200">
                <a:latin typeface="Calibri"/>
                <a:cs typeface="Calibri"/>
              </a:rPr>
              <a:t>C is </a:t>
            </a:r>
            <a:r>
              <a:rPr dirty="0" sz="1200" spc="-5">
                <a:latin typeface="Calibri"/>
                <a:cs typeface="Calibri"/>
              </a:rPr>
              <a:t>placed on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bus, </a:t>
            </a:r>
            <a:r>
              <a:rPr dirty="0" sz="1200" spc="-1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the content of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bus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loaded </a:t>
            </a:r>
            <a:r>
              <a:rPr dirty="0" sz="1200" spc="-10">
                <a:latin typeface="Calibri"/>
                <a:cs typeface="Calibri"/>
              </a:rPr>
              <a:t>into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R1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activating its load control input. </a:t>
            </a:r>
            <a:r>
              <a:rPr dirty="0" sz="1200" spc="-10">
                <a:latin typeface="Calibri"/>
                <a:cs typeface="Calibri"/>
              </a:rPr>
              <a:t>If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bus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10">
                <a:latin typeface="Calibri"/>
                <a:cs typeface="Calibri"/>
              </a:rPr>
              <a:t>known </a:t>
            </a:r>
            <a:r>
              <a:rPr dirty="0" sz="1200">
                <a:latin typeface="Calibri"/>
                <a:cs typeface="Calibri"/>
              </a:rPr>
              <a:t>to exist in </a:t>
            </a:r>
            <a:r>
              <a:rPr dirty="0" sz="1200" spc="-5">
                <a:latin typeface="Calibri"/>
                <a:cs typeface="Calibri"/>
              </a:rPr>
              <a:t>the system, </a:t>
            </a:r>
            <a:r>
              <a:rPr dirty="0" sz="1200">
                <a:latin typeface="Calibri"/>
                <a:cs typeface="Calibri"/>
              </a:rPr>
              <a:t>it may </a:t>
            </a:r>
            <a:r>
              <a:rPr dirty="0" sz="1200" spc="-5">
                <a:latin typeface="Calibri"/>
                <a:cs typeface="Calibri"/>
              </a:rPr>
              <a:t>be convenient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just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direct transfer.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000">
              <a:latin typeface="Calibri"/>
              <a:cs typeface="Calibri"/>
            </a:endParaRPr>
          </a:p>
          <a:p>
            <a:pPr algn="ctr" marR="63754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R1←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Calibri"/>
                <a:cs typeface="Calibri"/>
              </a:rPr>
              <a:t>Three-State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Bus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Buffers: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 bus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three-state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gates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instead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multiplexers.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three-state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gate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digital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exhibits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states</a:t>
            </a:r>
            <a:r>
              <a:rPr dirty="0" sz="1200">
                <a:latin typeface="Calibri"/>
                <a:cs typeface="Calibri"/>
              </a:rPr>
              <a:t> are </a:t>
            </a:r>
            <a:r>
              <a:rPr dirty="0" sz="1200" spc="-5">
                <a:latin typeface="Calibri"/>
                <a:cs typeface="Calibri"/>
              </a:rPr>
              <a:t>signals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equivalent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in a </a:t>
            </a:r>
            <a:r>
              <a:rPr dirty="0" sz="1200" spc="-5">
                <a:latin typeface="Calibri"/>
                <a:cs typeface="Calibri"/>
              </a:rPr>
              <a:t>conventional</a:t>
            </a:r>
            <a:r>
              <a:rPr dirty="0" sz="1200">
                <a:latin typeface="Calibri"/>
                <a:cs typeface="Calibri"/>
              </a:rPr>
              <a:t> gate.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third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high-impedance</a:t>
            </a:r>
            <a:r>
              <a:rPr dirty="0" sz="1200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state.</a:t>
            </a:r>
            <a:endParaRPr sz="1200">
              <a:latin typeface="Calibri"/>
              <a:cs typeface="Calibri"/>
            </a:endParaRPr>
          </a:p>
          <a:p>
            <a:pPr marL="469900" marR="73088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high-impedance </a:t>
            </a:r>
            <a:r>
              <a:rPr dirty="0" sz="1200" spc="-10">
                <a:latin typeface="Calibri"/>
                <a:cs typeface="Calibri"/>
              </a:rPr>
              <a:t>state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behaves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like</a:t>
            </a:r>
            <a:r>
              <a:rPr dirty="0" sz="1200">
                <a:latin typeface="Calibri"/>
                <a:cs typeface="Calibri"/>
              </a:rPr>
              <a:t> an </a:t>
            </a:r>
            <a:r>
              <a:rPr dirty="0" sz="1200" spc="-5">
                <a:latin typeface="Calibri"/>
                <a:cs typeface="Calibri"/>
              </a:rPr>
              <a:t>open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means 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disconnected and </a:t>
            </a:r>
            <a:r>
              <a:rPr dirty="0" sz="1200">
                <a:latin typeface="Calibri"/>
                <a:cs typeface="Calibri"/>
              </a:rPr>
              <a:t>does</a:t>
            </a:r>
            <a:r>
              <a:rPr dirty="0" sz="1200" spc="-5">
                <a:latin typeface="Calibri"/>
                <a:cs typeface="Calibri"/>
              </a:rPr>
              <a:t> not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significance.</a:t>
            </a:r>
            <a:endParaRPr sz="1200">
              <a:latin typeface="Calibri"/>
              <a:cs typeface="Calibri"/>
            </a:endParaRPr>
          </a:p>
          <a:p>
            <a:pPr marL="469900" marR="274320" indent="-228600">
              <a:lnSpc>
                <a:spcPct val="101699"/>
              </a:lnSpc>
              <a:spcBef>
                <a:spcPts val="11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20">
                <a:latin typeface="Calibri"/>
                <a:cs typeface="Calibri"/>
              </a:rPr>
              <a:t>Because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this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feature,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large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number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three-state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gate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outputs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connected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wires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to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form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common</a:t>
            </a:r>
            <a:r>
              <a:rPr dirty="0" sz="1200" spc="30">
                <a:latin typeface="Calibri"/>
                <a:cs typeface="Calibri"/>
              </a:rPr>
              <a:t> bus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line</a:t>
            </a:r>
            <a:r>
              <a:rPr dirty="0" sz="1200" spc="30">
                <a:latin typeface="Calibri"/>
                <a:cs typeface="Calibri"/>
              </a:rPr>
              <a:t> without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endangering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loading </a:t>
            </a:r>
            <a:r>
              <a:rPr dirty="0" sz="1200" spc="25">
                <a:latin typeface="Calibri"/>
                <a:cs typeface="Calibri"/>
              </a:rPr>
              <a:t>effects.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graphic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three-state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buffer</a:t>
            </a:r>
            <a:r>
              <a:rPr dirty="0" sz="1200">
                <a:latin typeface="Calibri"/>
                <a:cs typeface="Calibri"/>
              </a:rPr>
              <a:t> gate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shown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>
                <a:latin typeface="Calibri"/>
                <a:cs typeface="Calibri"/>
              </a:rPr>
              <a:t> 4-4.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6382892"/>
            <a:ext cx="6320790" cy="15220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distinguished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</a:t>
            </a:r>
            <a:r>
              <a:rPr dirty="0" sz="1200" spc="-5">
                <a:latin typeface="Calibri"/>
                <a:cs typeface="Calibri"/>
              </a:rPr>
              <a:t> buffer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having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both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normal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input.</a:t>
            </a:r>
            <a:endParaRPr sz="12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6225" algn="l"/>
                <a:tab pos="27686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determines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1,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 </a:t>
            </a:r>
            <a:r>
              <a:rPr dirty="0" sz="1200" spc="-10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241300" marR="139065">
              <a:lnSpc>
                <a:spcPct val="11670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enabled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gate behaves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like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conventional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buffer,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equal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normal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input.</a:t>
            </a:r>
            <a:endParaRPr sz="1200">
              <a:latin typeface="Calibri"/>
              <a:cs typeface="Calibri"/>
            </a:endParaRPr>
          </a:p>
          <a:p>
            <a:pPr marL="241300" marR="12890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5">
                <a:latin typeface="Calibri"/>
                <a:cs typeface="Calibri"/>
              </a:rPr>
              <a:t>disabled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gate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high-impedance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regardless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normal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b="1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construction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bus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system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three-state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buffers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shown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Fig.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092" y="5065110"/>
            <a:ext cx="5728771" cy="13179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05" y="7902534"/>
            <a:ext cx="4999053" cy="190897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29259"/>
            <a:ext cx="6536690" cy="935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outputs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four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buffers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connected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together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form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single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bus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line.</a:t>
            </a:r>
            <a:endParaRPr sz="1200">
              <a:latin typeface="Calibri"/>
              <a:cs typeface="Calibri"/>
            </a:endParaRPr>
          </a:p>
          <a:p>
            <a:pPr marL="469900" marR="58419" indent="-228600">
              <a:lnSpc>
                <a:spcPts val="1480"/>
              </a:lnSpc>
              <a:spcBef>
                <a:spcPts val="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control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inputs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buffers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determine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which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four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normal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inputs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will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communicate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bus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line.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ts val="1405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20">
                <a:latin typeface="Calibri"/>
                <a:cs typeface="Calibri"/>
              </a:rPr>
              <a:t>No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more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one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buffer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active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given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connected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buffers</a:t>
            </a:r>
            <a:endParaRPr sz="1200">
              <a:latin typeface="Calibri"/>
              <a:cs typeface="Calibri"/>
            </a:endParaRPr>
          </a:p>
          <a:p>
            <a:pPr marL="469900" marR="83185">
              <a:lnSpc>
                <a:spcPct val="101699"/>
              </a:lnSpc>
            </a:pPr>
            <a:r>
              <a:rPr dirty="0" sz="1200" spc="10">
                <a:latin typeface="Calibri"/>
                <a:cs typeface="Calibri"/>
              </a:rPr>
              <a:t>must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controlled </a:t>
            </a:r>
            <a:r>
              <a:rPr dirty="0" sz="1200" spc="5">
                <a:latin typeface="Calibri"/>
                <a:cs typeface="Calibri"/>
              </a:rPr>
              <a:t>so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that only </a:t>
            </a:r>
            <a:r>
              <a:rPr dirty="0" sz="1200" spc="15">
                <a:latin typeface="Calibri"/>
                <a:cs typeface="Calibri"/>
              </a:rPr>
              <a:t>one </a:t>
            </a:r>
            <a:r>
              <a:rPr dirty="0" sz="1200" spc="10">
                <a:latin typeface="Calibri"/>
                <a:cs typeface="Calibri"/>
              </a:rPr>
              <a:t>three-state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buffer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 </a:t>
            </a:r>
            <a:r>
              <a:rPr dirty="0" sz="1200" spc="-5">
                <a:latin typeface="Calibri"/>
                <a:cs typeface="Calibri"/>
              </a:rPr>
              <a:t>access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>
                <a:latin typeface="Calibri"/>
                <a:cs typeface="Calibri"/>
              </a:rPr>
              <a:t>bus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5">
                <a:latin typeface="Calibri"/>
                <a:cs typeface="Calibri"/>
              </a:rPr>
              <a:t> other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buffers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maintained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impedance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state.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way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ensure 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more than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5">
                <a:latin typeface="Calibri"/>
                <a:cs typeface="Calibri"/>
              </a:rPr>
              <a:t>active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 any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given</a:t>
            </a:r>
            <a:r>
              <a:rPr dirty="0" sz="1200">
                <a:latin typeface="Calibri"/>
                <a:cs typeface="Calibri"/>
              </a:rPr>
              <a:t> time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use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latin typeface="Calibri"/>
                <a:cs typeface="Calibri"/>
              </a:rPr>
              <a:t>decoder,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diagram.</a:t>
            </a:r>
            <a:endParaRPr sz="1200">
              <a:latin typeface="Calibri"/>
              <a:cs typeface="Calibri"/>
            </a:endParaRPr>
          </a:p>
          <a:p>
            <a:pPr marL="469900" marR="279400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decoder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its </a:t>
            </a:r>
            <a:r>
              <a:rPr dirty="0" sz="1200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bus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high-impedance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 because</a:t>
            </a:r>
            <a:r>
              <a:rPr dirty="0" sz="1200">
                <a:latin typeface="Calibri"/>
                <a:cs typeface="Calibri"/>
              </a:rPr>
              <a:t> all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buffers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5">
                <a:latin typeface="Calibri"/>
                <a:cs typeface="Calibri"/>
              </a:rPr>
              <a:t> disabled.</a:t>
            </a:r>
            <a:endParaRPr sz="1200">
              <a:latin typeface="Calibri"/>
              <a:cs typeface="Calibri"/>
            </a:endParaRPr>
          </a:p>
          <a:p>
            <a:pPr marL="469900" marR="17272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enable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active,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the three-state buffers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active,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depending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-5">
                <a:latin typeface="Calibri"/>
                <a:cs typeface="Calibri"/>
              </a:rPr>
              <a:t> 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 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>
                <a:latin typeface="Calibri"/>
                <a:cs typeface="Calibri"/>
              </a:rPr>
              <a:t>decoder.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Memory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Transfer: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transfer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information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memory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outside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environment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read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latin typeface="Calibri"/>
                <a:cs typeface="Calibri"/>
              </a:rPr>
              <a:t>operation.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transfer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5">
                <a:latin typeface="Calibri"/>
                <a:cs typeface="Calibri"/>
              </a:rPr>
              <a:t> new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memory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write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word will</a:t>
            </a:r>
            <a:r>
              <a:rPr dirty="0" sz="1200">
                <a:latin typeface="Calibri"/>
                <a:cs typeface="Calibri"/>
              </a:rPr>
              <a:t> be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symbolized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letter </a:t>
            </a:r>
            <a:r>
              <a:rPr dirty="0" sz="120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particular</a:t>
            </a:r>
            <a:r>
              <a:rPr dirty="0" sz="1200">
                <a:latin typeface="Calibri"/>
                <a:cs typeface="Calibri"/>
              </a:rPr>
              <a:t> memory</a:t>
            </a:r>
            <a:r>
              <a:rPr dirty="0" sz="1200" spc="-5">
                <a:latin typeface="Calibri"/>
                <a:cs typeface="Calibri"/>
              </a:rPr>
              <a:t> word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among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many </a:t>
            </a:r>
            <a:r>
              <a:rPr dirty="0" sz="1200" spc="-5">
                <a:latin typeface="Calibri"/>
                <a:cs typeface="Calibri"/>
              </a:rPr>
              <a:t>available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selected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memory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 during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necessary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writing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done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enclosing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square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brackets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  <a:p>
            <a:pPr marL="469900" marR="28194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Consider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unit that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symbolized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AR.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transferred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another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register, </a:t>
            </a:r>
            <a:r>
              <a:rPr dirty="0" sz="1200" spc="-5">
                <a:latin typeface="Calibri"/>
                <a:cs typeface="Calibri"/>
              </a:rPr>
              <a:t>symbolized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read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stated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5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Read:</a:t>
            </a:r>
            <a:r>
              <a:rPr dirty="0" sz="1200" spc="26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DR&lt;-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[AR]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469900" marR="5715" indent="-228600">
              <a:lnSpc>
                <a:spcPct val="1175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causes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transfer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word</a:t>
            </a:r>
            <a:r>
              <a:rPr dirty="0" sz="1200">
                <a:latin typeface="Calibri"/>
                <a:cs typeface="Calibri"/>
              </a:rPr>
              <a:t> M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AR.</a:t>
            </a:r>
            <a:endParaRPr sz="1200">
              <a:latin typeface="Calibri"/>
              <a:cs typeface="Calibri"/>
            </a:endParaRPr>
          </a:p>
          <a:p>
            <a:pPr marL="469900" marR="60325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write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 transfers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memory word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 </a:t>
            </a:r>
            <a:r>
              <a:rPr dirty="0" sz="1200" spc="-5">
                <a:latin typeface="Calibri"/>
                <a:cs typeface="Calibri"/>
              </a:rPr>
              <a:t>selected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address. Assume that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R1 </a:t>
            </a:r>
            <a:r>
              <a:rPr dirty="0" sz="1200" spc="-5">
                <a:latin typeface="Calibri"/>
                <a:cs typeface="Calibri"/>
              </a:rPr>
              <a:t>and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address</a:t>
            </a:r>
            <a:r>
              <a:rPr dirty="0" sz="1200">
                <a:latin typeface="Calibri"/>
                <a:cs typeface="Calibri"/>
              </a:rPr>
              <a:t> is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write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 can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stated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follows:</a:t>
            </a:r>
            <a:endParaRPr sz="1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Write:</a:t>
            </a:r>
            <a:r>
              <a:rPr dirty="0" sz="1200" spc="254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[AR]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&lt;-</a:t>
            </a:r>
            <a:r>
              <a:rPr dirty="0" sz="1200" spc="-5" b="1">
                <a:latin typeface="Calibri"/>
                <a:cs typeface="Calibri"/>
              </a:rPr>
              <a:t> R1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Types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Micro-operations: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</a:t>
            </a:r>
            <a:r>
              <a:rPr dirty="0" u="sng" sz="1200" spc="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dirty="0" u="sng" sz="1200" spc="1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r>
              <a:rPr dirty="0" u="sng" sz="12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Transfer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one</a:t>
            </a:r>
            <a:r>
              <a:rPr dirty="0" sz="1200">
                <a:latin typeface="Calibri"/>
                <a:cs typeface="Calibri"/>
              </a:rPr>
              <a:t> register to</a:t>
            </a:r>
            <a:r>
              <a:rPr dirty="0" sz="1200" spc="-5">
                <a:latin typeface="Calibri"/>
                <a:cs typeface="Calibri"/>
              </a:rPr>
              <a:t> another.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u="sng" sz="12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Arithmetic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r>
              <a:rPr dirty="0" u="sng" sz="1200" spc="1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 operation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numeric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Logical</a:t>
            </a:r>
            <a:r>
              <a:rPr dirty="0" u="sng" sz="1200" spc="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 bit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manipulation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stored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r>
              <a:rPr dirty="0" u="sng" sz="12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r>
              <a:rPr dirty="0" u="sng" sz="12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shift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 data</a:t>
            </a:r>
            <a:r>
              <a:rPr dirty="0" sz="1200" spc="-5">
                <a:latin typeface="Calibri"/>
                <a:cs typeface="Calibri"/>
              </a:rPr>
              <a:t> 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registers.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350">
              <a:latin typeface="Calibri"/>
              <a:cs typeface="Calibri"/>
            </a:endParaRPr>
          </a:p>
          <a:p>
            <a:pPr marL="469900" marR="397510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Register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doesn’t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change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moves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source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destination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397256"/>
            <a:ext cx="6529070" cy="657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47955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three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r>
              <a:rPr dirty="0" sz="1200">
                <a:latin typeface="Calibri"/>
                <a:cs typeface="Calibri"/>
              </a:rPr>
              <a:t> change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during the transfer.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Arithmetic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basic</a:t>
            </a:r>
            <a:r>
              <a:rPr dirty="0" sz="1200" spc="-5">
                <a:latin typeface="Calibri"/>
                <a:cs typeface="Calibri"/>
              </a:rPr>
              <a:t> arithmetic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micro-operations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endParaRPr sz="1200">
              <a:latin typeface="Calibri"/>
              <a:cs typeface="Calibri"/>
            </a:endParaRPr>
          </a:p>
          <a:p>
            <a:pPr lvl="1" marL="927100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>
                <a:latin typeface="Calibri"/>
                <a:cs typeface="Calibri"/>
              </a:rPr>
              <a:t>Addition</a:t>
            </a:r>
            <a:endParaRPr sz="1200">
              <a:latin typeface="Calibri"/>
              <a:cs typeface="Calibri"/>
            </a:endParaRPr>
          </a:p>
          <a:p>
            <a:pPr lvl="1" marL="927100" indent="-22923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>
                <a:latin typeface="Calibri"/>
                <a:cs typeface="Calibri"/>
              </a:rPr>
              <a:t>Subtraction</a:t>
            </a:r>
            <a:endParaRPr sz="1200">
              <a:latin typeface="Calibri"/>
              <a:cs typeface="Calibri"/>
            </a:endParaRPr>
          </a:p>
          <a:p>
            <a:pPr lvl="1" marL="927100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>
                <a:latin typeface="Calibri"/>
                <a:cs typeface="Calibri"/>
              </a:rPr>
              <a:t>Increment</a:t>
            </a:r>
            <a:endParaRPr sz="1200">
              <a:latin typeface="Calibri"/>
              <a:cs typeface="Calibri"/>
            </a:endParaRPr>
          </a:p>
          <a:p>
            <a:pPr lvl="1" marL="927100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>
                <a:latin typeface="Calibri"/>
                <a:cs typeface="Calibri"/>
              </a:rPr>
              <a:t>Decrement</a:t>
            </a:r>
            <a:endParaRPr sz="1200">
              <a:latin typeface="Calibri"/>
              <a:cs typeface="Calibri"/>
            </a:endParaRPr>
          </a:p>
          <a:p>
            <a:pPr lvl="1" marL="927100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>
                <a:latin typeface="Calibri"/>
                <a:cs typeface="Calibri"/>
              </a:rPr>
              <a:t>Shift</a:t>
            </a:r>
            <a:endParaRPr sz="1200">
              <a:latin typeface="Calibri"/>
              <a:cs typeface="Calibri"/>
            </a:endParaRPr>
          </a:p>
          <a:p>
            <a:pPr marL="469900" marR="55753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 Micro-operation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defined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below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specifies</a:t>
            </a:r>
            <a:r>
              <a:rPr dirty="0" sz="1200">
                <a:latin typeface="Calibri"/>
                <a:cs typeface="Calibri"/>
              </a:rPr>
              <a:t> the </a:t>
            </a:r>
            <a:r>
              <a:rPr dirty="0" sz="1200" spc="-5">
                <a:latin typeface="Calibri"/>
                <a:cs typeface="Calibri"/>
              </a:rPr>
              <a:t>add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micro-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operation.</a:t>
            </a:r>
            <a:endParaRPr sz="1200">
              <a:latin typeface="Calibri"/>
              <a:cs typeface="Calibri"/>
            </a:endParaRPr>
          </a:p>
          <a:p>
            <a:pPr marL="1877060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latin typeface="Calibri"/>
                <a:cs typeface="Calibri"/>
              </a:rPr>
              <a:t>R3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←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R1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+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 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R1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contents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R2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transferred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R3.</a:t>
            </a:r>
            <a:endParaRPr sz="1200">
              <a:latin typeface="Calibri"/>
              <a:cs typeface="Calibri"/>
            </a:endParaRPr>
          </a:p>
          <a:p>
            <a:pPr marL="469900" marR="29209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hardware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digital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component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addition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Subtraction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most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often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 complementation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addition.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subtract operation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following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endParaRPr sz="1200">
              <a:latin typeface="Calibri"/>
              <a:cs typeface="Calibri"/>
            </a:endParaRPr>
          </a:p>
          <a:p>
            <a:pPr marL="133223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R3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←</a:t>
            </a:r>
            <a:r>
              <a:rPr dirty="0" sz="1200" spc="-5" b="1">
                <a:latin typeface="Calibri"/>
                <a:cs typeface="Calibri"/>
              </a:rPr>
              <a:t> R1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+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R2</a:t>
            </a:r>
            <a:r>
              <a:rPr dirty="0" sz="1200" b="1">
                <a:latin typeface="Calibri"/>
                <a:cs typeface="Calibri"/>
              </a:rPr>
              <a:t> +</a:t>
            </a:r>
            <a:r>
              <a:rPr dirty="0" sz="1200" spc="2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instead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minus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operator,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write </a:t>
            </a:r>
            <a:r>
              <a:rPr dirty="0" sz="120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>
                <a:latin typeface="Calibri"/>
                <a:cs typeface="Calibri"/>
              </a:rPr>
              <a:t>R2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symbol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1’s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R2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Adding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1’s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 produces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2’s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36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baseline="4629" sz="1800" spc="22">
                <a:latin typeface="Calibri"/>
                <a:cs typeface="Calibri"/>
              </a:rPr>
              <a:t>Adding</a:t>
            </a:r>
            <a:r>
              <a:rPr dirty="0" baseline="4629" sz="1800" spc="15">
                <a:latin typeface="Calibri"/>
                <a:cs typeface="Calibri"/>
              </a:rPr>
              <a:t> </a:t>
            </a:r>
            <a:r>
              <a:rPr dirty="0" baseline="4629" sz="1800" spc="30">
                <a:latin typeface="Calibri"/>
                <a:cs typeface="Calibri"/>
              </a:rPr>
              <a:t>the</a:t>
            </a:r>
            <a:r>
              <a:rPr dirty="0" baseline="4629" sz="1800" spc="22">
                <a:latin typeface="Calibri"/>
                <a:cs typeface="Calibri"/>
              </a:rPr>
              <a:t> contents</a:t>
            </a:r>
            <a:r>
              <a:rPr dirty="0" baseline="4629" sz="1800" spc="30">
                <a:latin typeface="Calibri"/>
                <a:cs typeface="Calibri"/>
              </a:rPr>
              <a:t> </a:t>
            </a:r>
            <a:r>
              <a:rPr dirty="0" baseline="4629" sz="1800" spc="22">
                <a:latin typeface="Calibri"/>
                <a:cs typeface="Calibri"/>
              </a:rPr>
              <a:t>of</a:t>
            </a:r>
            <a:r>
              <a:rPr dirty="0" baseline="4629" sz="1800" spc="44">
                <a:latin typeface="Calibri"/>
                <a:cs typeface="Calibri"/>
              </a:rPr>
              <a:t> </a:t>
            </a:r>
            <a:r>
              <a:rPr dirty="0" baseline="4629" sz="1800" spc="30" i="1">
                <a:latin typeface="Calibri"/>
                <a:cs typeface="Calibri"/>
              </a:rPr>
              <a:t>R1</a:t>
            </a:r>
            <a:r>
              <a:rPr dirty="0" baseline="4629" sz="1800" spc="22" i="1">
                <a:latin typeface="Calibri"/>
                <a:cs typeface="Calibri"/>
              </a:rPr>
              <a:t> </a:t>
            </a:r>
            <a:r>
              <a:rPr dirty="0" baseline="4629" sz="1800" spc="22">
                <a:latin typeface="Calibri"/>
                <a:cs typeface="Calibri"/>
              </a:rPr>
              <a:t>to</a:t>
            </a:r>
            <a:r>
              <a:rPr dirty="0" baseline="4629" sz="1800" spc="15">
                <a:latin typeface="Calibri"/>
                <a:cs typeface="Calibri"/>
              </a:rPr>
              <a:t> </a:t>
            </a:r>
            <a:r>
              <a:rPr dirty="0" baseline="4629" sz="1800" spc="30">
                <a:latin typeface="Calibri"/>
                <a:cs typeface="Calibri"/>
              </a:rPr>
              <a:t>the</a:t>
            </a:r>
            <a:r>
              <a:rPr dirty="0" baseline="4629" sz="1800" spc="15">
                <a:latin typeface="Calibri"/>
                <a:cs typeface="Calibri"/>
              </a:rPr>
              <a:t> </a:t>
            </a:r>
            <a:r>
              <a:rPr dirty="0" baseline="4629" sz="1800" spc="22">
                <a:latin typeface="Calibri"/>
                <a:cs typeface="Calibri"/>
              </a:rPr>
              <a:t>2's</a:t>
            </a:r>
            <a:r>
              <a:rPr dirty="0" baseline="4629" sz="1800" spc="15">
                <a:latin typeface="Calibri"/>
                <a:cs typeface="Calibri"/>
              </a:rPr>
              <a:t> </a:t>
            </a:r>
            <a:r>
              <a:rPr dirty="0" baseline="4629" sz="1800" spc="30">
                <a:latin typeface="Calibri"/>
                <a:cs typeface="Calibri"/>
              </a:rPr>
              <a:t>complement</a:t>
            </a:r>
            <a:r>
              <a:rPr dirty="0" baseline="4629" sz="1800" spc="22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R2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equivalent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R1-R2.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200" spc="-5" b="1">
                <a:latin typeface="Calibri"/>
                <a:cs typeface="Calibri"/>
              </a:rPr>
              <a:t>Binary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Adder: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Digital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forms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sum </a:t>
            </a:r>
            <a:r>
              <a:rPr dirty="0" sz="1200">
                <a:latin typeface="Calibri"/>
                <a:cs typeface="Calibri"/>
              </a:rPr>
              <a:t>of 2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previous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FULL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Digital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arithmetic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 </a:t>
            </a:r>
            <a:r>
              <a:rPr dirty="0" sz="1200" spc="-5">
                <a:latin typeface="Calibri"/>
                <a:cs typeface="Calibri"/>
              </a:rPr>
              <a:t>binary numbers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lengths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called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libri"/>
                <a:cs typeface="Calibri"/>
              </a:rPr>
              <a:t>BINARY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Calibri"/>
                <a:cs typeface="Calibri"/>
              </a:rPr>
              <a:t>Figure</a:t>
            </a:r>
            <a:r>
              <a:rPr dirty="0" sz="1200">
                <a:latin typeface="Calibri"/>
                <a:cs typeface="Calibri"/>
              </a:rPr>
              <a:t> 4-6 </a:t>
            </a:r>
            <a:r>
              <a:rPr dirty="0" sz="1200" spc="-5">
                <a:latin typeface="Calibri"/>
                <a:cs typeface="Calibri"/>
              </a:rPr>
              <a:t>shows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interconnections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four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full-adders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(FA)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provide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8647938"/>
            <a:ext cx="6132830" cy="1139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20">
                <a:latin typeface="Calibri"/>
                <a:cs typeface="Calibri"/>
              </a:rPr>
              <a:t>The augends </a:t>
            </a:r>
            <a:r>
              <a:rPr dirty="0" sz="1200" spc="15">
                <a:latin typeface="Calibri"/>
                <a:cs typeface="Calibri"/>
              </a:rPr>
              <a:t>bits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of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addend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bits 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35" i="1">
                <a:latin typeface="Calibri"/>
                <a:cs typeface="Calibri"/>
              </a:rPr>
              <a:t>B</a:t>
            </a:r>
            <a:r>
              <a:rPr dirty="0" sz="1200" spc="25" i="1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designated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by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subscript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numbers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from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right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to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left,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with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subscript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0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denoting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low-order</a:t>
            </a:r>
            <a:r>
              <a:rPr dirty="0" sz="1200" spc="30">
                <a:latin typeface="Calibri"/>
                <a:cs typeface="Calibri"/>
              </a:rPr>
              <a:t> bit.</a:t>
            </a:r>
            <a:endParaRPr sz="1200">
              <a:latin typeface="Calibri"/>
              <a:cs typeface="Calibri"/>
            </a:endParaRPr>
          </a:p>
          <a:p>
            <a:pPr marL="241300" marR="24130" indent="-228600">
              <a:lnSpc>
                <a:spcPct val="101699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45">
                <a:latin typeface="Calibri"/>
                <a:cs typeface="Calibri"/>
              </a:rPr>
              <a:t>The </a:t>
            </a:r>
            <a:r>
              <a:rPr dirty="0" sz="1200" spc="35">
                <a:latin typeface="Calibri"/>
                <a:cs typeface="Calibri"/>
              </a:rPr>
              <a:t>carries </a:t>
            </a:r>
            <a:r>
              <a:rPr dirty="0" sz="1200" spc="40">
                <a:latin typeface="Calibri"/>
                <a:cs typeface="Calibri"/>
              </a:rPr>
              <a:t>are </a:t>
            </a:r>
            <a:r>
              <a:rPr dirty="0" sz="1200" spc="45">
                <a:latin typeface="Calibri"/>
                <a:cs typeface="Calibri"/>
              </a:rPr>
              <a:t>connected </a:t>
            </a:r>
            <a:r>
              <a:rPr dirty="0" sz="1200" spc="35">
                <a:latin typeface="Calibri"/>
                <a:cs typeface="Calibri"/>
              </a:rPr>
              <a:t>in </a:t>
            </a:r>
            <a:r>
              <a:rPr dirty="0" sz="1200" spc="40">
                <a:latin typeface="Calibri"/>
                <a:cs typeface="Calibri"/>
              </a:rPr>
              <a:t>a chain </a:t>
            </a:r>
            <a:r>
              <a:rPr dirty="0" sz="1200" spc="60">
                <a:latin typeface="Calibri"/>
                <a:cs typeface="Calibri"/>
              </a:rPr>
              <a:t>through the </a:t>
            </a:r>
            <a:r>
              <a:rPr dirty="0" sz="1200" spc="50">
                <a:latin typeface="Calibri"/>
                <a:cs typeface="Calibri"/>
              </a:rPr>
              <a:t>full-adders. </a:t>
            </a:r>
            <a:r>
              <a:rPr dirty="0" sz="1200" spc="65">
                <a:latin typeface="Calibri"/>
                <a:cs typeface="Calibri"/>
              </a:rPr>
              <a:t>The </a:t>
            </a:r>
            <a:r>
              <a:rPr dirty="0" sz="1200" spc="55">
                <a:latin typeface="Calibri"/>
                <a:cs typeface="Calibri"/>
              </a:rPr>
              <a:t>input carry </a:t>
            </a:r>
            <a:r>
              <a:rPr dirty="0" sz="1200" spc="50">
                <a:latin typeface="Calibri"/>
                <a:cs typeface="Calibri"/>
              </a:rPr>
              <a:t>to </a:t>
            </a:r>
            <a:r>
              <a:rPr dirty="0" sz="1200" spc="60">
                <a:latin typeface="Calibri"/>
                <a:cs typeface="Calibri"/>
              </a:rPr>
              <a:t>the 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binary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60">
                <a:latin typeface="Calibri"/>
                <a:cs typeface="Calibri"/>
              </a:rPr>
              <a:t>adder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is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Co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70">
                <a:latin typeface="Calibri"/>
                <a:cs typeface="Calibri"/>
              </a:rPr>
              <a:t>and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the </a:t>
            </a:r>
            <a:r>
              <a:rPr dirty="0" sz="1200" spc="40">
                <a:latin typeface="Calibri"/>
                <a:cs typeface="Calibri"/>
              </a:rPr>
              <a:t>output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carry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is </a:t>
            </a:r>
            <a:r>
              <a:rPr dirty="0" sz="1200" spc="35">
                <a:latin typeface="Calibri"/>
                <a:cs typeface="Calibri"/>
              </a:rPr>
              <a:t>C4.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40" i="1">
                <a:latin typeface="Calibri"/>
                <a:cs typeface="Calibri"/>
              </a:rPr>
              <a:t>S</a:t>
            </a:r>
            <a:r>
              <a:rPr dirty="0" sz="1200" spc="25" i="1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outputs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of </a:t>
            </a:r>
            <a:r>
              <a:rPr dirty="0" sz="1200" spc="40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full-adders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generate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required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sum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bits.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n-bit </a:t>
            </a:r>
            <a:r>
              <a:rPr dirty="0" sz="1200">
                <a:latin typeface="Calibri"/>
                <a:cs typeface="Calibri"/>
              </a:rPr>
              <a:t>binary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full-adders.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" y="7233164"/>
            <a:ext cx="5900321" cy="12483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625725" y="462025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8080" y="502729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 h="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29259"/>
            <a:ext cx="6586220" cy="103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Binary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Adder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–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Subtractor:</a:t>
            </a:r>
            <a:endParaRPr sz="1400">
              <a:latin typeface="Calibri"/>
              <a:cs typeface="Calibri"/>
            </a:endParaRPr>
          </a:p>
          <a:p>
            <a:pPr marL="469900" marR="5080" indent="-228600">
              <a:lnSpc>
                <a:spcPct val="116799"/>
              </a:lnSpc>
              <a:spcBef>
                <a:spcPts val="105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subtraction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by </a:t>
            </a:r>
            <a:r>
              <a:rPr dirty="0" sz="1200" spc="-5">
                <a:latin typeface="Calibri"/>
                <a:cs typeface="Calibri"/>
              </a:rPr>
              <a:t>including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exclusive-OR </a:t>
            </a:r>
            <a:r>
              <a:rPr dirty="0" sz="1200">
                <a:latin typeface="Calibri"/>
                <a:cs typeface="Calibri"/>
              </a:rPr>
              <a:t>gate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each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full-adder.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359"/>
              </a:spcBef>
              <a:buSzPct val="116666"/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4-bit adder-subtractor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Fig.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4-7.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2942589"/>
            <a:ext cx="6535420" cy="306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228600">
              <a:lnSpc>
                <a:spcPct val="1175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controls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operation. When</a:t>
            </a:r>
            <a:r>
              <a:rPr dirty="0" sz="1200">
                <a:latin typeface="Calibri"/>
                <a:cs typeface="Calibri"/>
              </a:rPr>
              <a:t> 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when</a:t>
            </a:r>
            <a:r>
              <a:rPr dirty="0" sz="1200">
                <a:latin typeface="Calibri"/>
                <a:cs typeface="Calibri"/>
              </a:rPr>
              <a:t> 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becomes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subtractor.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Each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exclusive-OR </a:t>
            </a:r>
            <a:r>
              <a:rPr dirty="0" sz="1200">
                <a:latin typeface="Calibri"/>
                <a:cs typeface="Calibri"/>
              </a:rPr>
              <a:t>gate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  <a:p>
            <a:pPr marL="469900" marR="7810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/>
              <a:t>	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>
                <a:latin typeface="Calibri"/>
                <a:cs typeface="Calibri"/>
              </a:rPr>
              <a:t> have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xor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B.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full-adders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receive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B,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0,</a:t>
            </a:r>
            <a:r>
              <a:rPr dirty="0" sz="1200" spc="-5">
                <a:latin typeface="Calibri"/>
                <a:cs typeface="Calibri"/>
              </a:rPr>
              <a:t> and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 performs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plus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1,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have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xor </a:t>
            </a:r>
            <a:r>
              <a:rPr dirty="0" sz="1200" i="1">
                <a:latin typeface="Calibri"/>
                <a:cs typeface="Calibri"/>
              </a:rPr>
              <a:t>1 = </a:t>
            </a:r>
            <a:r>
              <a:rPr dirty="0" sz="1200" spc="-5" i="1">
                <a:latin typeface="Calibri"/>
                <a:cs typeface="Calibri"/>
              </a:rPr>
              <a:t>B'</a:t>
            </a:r>
            <a:r>
              <a:rPr dirty="0" sz="1200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1.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i="1">
                <a:latin typeface="Calibri"/>
                <a:cs typeface="Calibri"/>
              </a:rPr>
              <a:t>B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complemented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added through 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 carry.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</a:t>
            </a:r>
            <a:r>
              <a:rPr dirty="0" sz="1200">
                <a:latin typeface="Calibri"/>
                <a:cs typeface="Calibri"/>
              </a:rPr>
              <a:t> A plus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2's</a:t>
            </a:r>
            <a:r>
              <a:rPr dirty="0" sz="1200" spc="-5">
                <a:latin typeface="Calibri"/>
                <a:cs typeface="Calibri"/>
              </a:rPr>
              <a:t> complement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200" spc="-5" b="1">
                <a:latin typeface="Calibri"/>
                <a:cs typeface="Calibri"/>
              </a:rPr>
              <a:t>Binary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Incrementer: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microoperation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one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number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register.</a:t>
            </a:r>
            <a:endParaRPr sz="1200">
              <a:latin typeface="Calibri"/>
              <a:cs typeface="Calibri"/>
            </a:endParaRPr>
          </a:p>
          <a:p>
            <a:pPr marL="504825" indent="-26416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4825" algn="l"/>
                <a:tab pos="505459" algn="l"/>
              </a:tabLst>
            </a:pP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example,</a:t>
            </a:r>
            <a:r>
              <a:rPr dirty="0" sz="1200">
                <a:latin typeface="Calibri"/>
                <a:cs typeface="Calibri"/>
              </a:rPr>
              <a:t> if a </a:t>
            </a:r>
            <a:r>
              <a:rPr dirty="0" sz="1200" spc="-5">
                <a:latin typeface="Calibri"/>
                <a:cs typeface="Calibri"/>
              </a:rPr>
              <a:t>4-bit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 </a:t>
            </a:r>
            <a:r>
              <a:rPr dirty="0" sz="1200">
                <a:latin typeface="Calibri"/>
                <a:cs typeface="Calibri"/>
              </a:rPr>
              <a:t>has a</a:t>
            </a:r>
            <a:r>
              <a:rPr dirty="0" sz="1200" spc="-5">
                <a:latin typeface="Calibri"/>
                <a:cs typeface="Calibri"/>
              </a:rPr>
              <a:t> 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0110,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>
                <a:latin typeface="Calibri"/>
                <a:cs typeface="Calibri"/>
              </a:rPr>
              <a:t> go to</a:t>
            </a:r>
            <a:r>
              <a:rPr dirty="0" sz="1200" spc="-5">
                <a:latin typeface="Calibri"/>
                <a:cs typeface="Calibri"/>
              </a:rPr>
              <a:t> 0111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after</a:t>
            </a:r>
            <a:r>
              <a:rPr dirty="0" sz="1200">
                <a:latin typeface="Calibri"/>
                <a:cs typeface="Calibri"/>
              </a:rPr>
              <a:t> it is </a:t>
            </a:r>
            <a:r>
              <a:rPr dirty="0" sz="1200" spc="-5">
                <a:latin typeface="Calibri"/>
                <a:cs typeface="Calibri"/>
              </a:rPr>
              <a:t>incremented.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be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accomplished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half-adders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cascade.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diagram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4-bit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'combinational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incrementer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shown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Fig.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4-8.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640" y="7844789"/>
            <a:ext cx="6365875" cy="173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marR="271145" indent="-228600">
              <a:lnSpc>
                <a:spcPct val="116700"/>
              </a:lnSpc>
              <a:spcBef>
                <a:spcPts val="100"/>
              </a:spcBef>
              <a:buFont typeface="Wingdings"/>
              <a:buChar char=""/>
              <a:tabLst>
                <a:tab pos="304800" algn="l"/>
              </a:tabLst>
            </a:pPr>
            <a:r>
              <a:rPr dirty="0" sz="1200" spc="-5">
                <a:latin typeface="Calibri"/>
                <a:cs typeface="Calibri"/>
              </a:rPr>
              <a:t>One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inputs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least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significant</a:t>
            </a:r>
            <a:r>
              <a:rPr dirty="0" sz="1200">
                <a:latin typeface="Calibri"/>
                <a:cs typeface="Calibri"/>
              </a:rPr>
              <a:t> half-adder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(HA)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logic-1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significant bit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number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incremented.</a:t>
            </a:r>
            <a:endParaRPr sz="1200">
              <a:latin typeface="Calibri"/>
              <a:cs typeface="Calibri"/>
            </a:endParaRPr>
          </a:p>
          <a:p>
            <a:pPr marL="304800" marR="812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339725" algn="l"/>
                <a:tab pos="340360" algn="l"/>
              </a:tabLst>
            </a:pPr>
            <a:r>
              <a:rPr dirty="0"/>
              <a:t>	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 one </a:t>
            </a:r>
            <a:r>
              <a:rPr dirty="0" sz="1200">
                <a:latin typeface="Calibri"/>
                <a:cs typeface="Calibri"/>
              </a:rPr>
              <a:t>half-adder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inputs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next-higher-order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half-adder.</a:t>
            </a:r>
            <a:endParaRPr sz="1200">
              <a:latin typeface="Calibri"/>
              <a:cs typeface="Calibri"/>
            </a:endParaRPr>
          </a:p>
          <a:p>
            <a:pPr marL="304800" marR="730250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304800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circuit receives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four </a:t>
            </a:r>
            <a:r>
              <a:rPr dirty="0" sz="1200">
                <a:latin typeface="Calibri"/>
                <a:cs typeface="Calibri"/>
              </a:rPr>
              <a:t>bits </a:t>
            </a:r>
            <a:r>
              <a:rPr dirty="0" sz="1200" spc="-5">
                <a:latin typeface="Calibri"/>
                <a:cs typeface="Calibri"/>
              </a:rPr>
              <a:t>from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0</a:t>
            </a:r>
            <a:r>
              <a:rPr dirty="0" baseline="-10416" sz="1200" spc="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, </a:t>
            </a:r>
            <a:r>
              <a:rPr dirty="0" sz="1200" spc="-5">
                <a:latin typeface="Calibri"/>
                <a:cs typeface="Calibri"/>
              </a:rPr>
              <a:t>adds one </a:t>
            </a:r>
            <a:r>
              <a:rPr dirty="0" sz="1200">
                <a:latin typeface="Calibri"/>
                <a:cs typeface="Calibri"/>
              </a:rPr>
              <a:t>to it, </a:t>
            </a:r>
            <a:r>
              <a:rPr dirty="0" sz="1200" spc="-5">
                <a:latin typeface="Calibri"/>
                <a:cs typeface="Calibri"/>
              </a:rPr>
              <a:t>and generates the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incremented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S</a:t>
            </a:r>
            <a:r>
              <a:rPr dirty="0" baseline="-10416" sz="1200" spc="7">
                <a:latin typeface="Calibri"/>
                <a:cs typeface="Calibri"/>
              </a:rPr>
              <a:t>0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04800" marR="315595" indent="-228600">
              <a:lnSpc>
                <a:spcPts val="1680"/>
              </a:lnSpc>
              <a:buFont typeface="Wingdings"/>
              <a:buChar char=""/>
              <a:tabLst>
                <a:tab pos="304800" algn="l"/>
              </a:tabLst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C</a:t>
            </a:r>
            <a:r>
              <a:rPr dirty="0" baseline="-10416" sz="1200" spc="-7" i="1">
                <a:latin typeface="Calibri"/>
                <a:cs typeface="Calibri"/>
              </a:rPr>
              <a:t>4</a:t>
            </a:r>
            <a:r>
              <a:rPr dirty="0" baseline="-10416" sz="1200" spc="142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after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incrementing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binary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1111.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also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causes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0 </a:t>
            </a:r>
            <a:r>
              <a:rPr dirty="0" baseline="-10416" sz="1200" spc="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baseline="-10416" sz="1200">
                <a:latin typeface="Calibri"/>
                <a:cs typeface="Calibri"/>
              </a:rPr>
              <a:t>3</a:t>
            </a:r>
            <a:r>
              <a:rPr dirty="0" baseline="-10416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5" y="1483302"/>
            <a:ext cx="5148457" cy="1480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05" y="6030467"/>
            <a:ext cx="5277565" cy="183730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COMPUTER</a:t>
            </a:r>
            <a:r>
              <a:rPr dirty="0" spc="-10"/>
              <a:t> </a:t>
            </a:r>
            <a:r>
              <a:rPr dirty="0" spc="-5"/>
              <a:t>ARCHITECTURE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Ravindra Nath</dc:creator>
  <dcterms:created xsi:type="dcterms:W3CDTF">2024-05-15T08:49:26Z</dcterms:created>
  <dcterms:modified xsi:type="dcterms:W3CDTF">2024-05-15T08:49:26Z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2024-05-15T00:00:00Z</vt:filetime>
  </property>
</Properties>
</file>