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8" r:id="rId3"/>
    <p:sldId id="261" r:id="rId4"/>
    <p:sldId id="293" r:id="rId5"/>
    <p:sldId id="262" r:id="rId6"/>
    <p:sldId id="264" r:id="rId7"/>
    <p:sldId id="296" r:id="rId8"/>
    <p:sldId id="297" r:id="rId9"/>
    <p:sldId id="266" r:id="rId10"/>
    <p:sldId id="294" r:id="rId11"/>
    <p:sldId id="295" r:id="rId12"/>
    <p:sldId id="290" r:id="rId13"/>
  </p:sldIdLst>
  <p:sldSz cx="9144000" cy="5143500" type="screen16x9"/>
  <p:notesSz cx="6858000" cy="9144000"/>
  <p:embeddedFontLst>
    <p:embeddedFont>
      <p:font typeface="Albert Sans" panose="020B0604020202020204" charset="0"/>
      <p:regular r:id="rId15"/>
      <p:bold r:id="rId16"/>
      <p:italic r:id="rId17"/>
      <p:boldItalic r:id="rId18"/>
    </p:embeddedFont>
    <p:embeddedFont>
      <p:font typeface="Alexandria Medium" panose="020B0604020202020204" charset="-78"/>
      <p:regular r:id="rId19"/>
      <p:bold r:id="rId20"/>
    </p:embeddedFont>
    <p:embeddedFont>
      <p:font typeface="Helvetica" panose="020B0604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CD8168-B767-4DFC-A502-8157789390F1}">
  <a:tblStyle styleId="{E5CD8168-B767-4DFC-A502-8157789390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46E743-F173-4C44-9426-168848D65F8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53b51d4f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703cb3a7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703cb3a7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703cb3a7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01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68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572bee519d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572bee519d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55" name="Google Shape;55;p13"/>
          <p:cNvSpPr txBox="1">
            <a:spLocks noGrp="1"/>
          </p:cNvSpPr>
          <p:nvPr>
            <p:ph type="title" hasCustomPrompt="1"/>
          </p:nvPr>
        </p:nvSpPr>
        <p:spPr>
          <a:xfrm>
            <a:off x="1070650"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
          </p:nvPr>
        </p:nvSpPr>
        <p:spPr>
          <a:xfrm>
            <a:off x="1609075"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8" name="Google Shape;58;p13"/>
          <p:cNvSpPr txBox="1">
            <a:spLocks noGrp="1"/>
          </p:cNvSpPr>
          <p:nvPr>
            <p:ph type="title" idx="3" hasCustomPrompt="1"/>
          </p:nvPr>
        </p:nvSpPr>
        <p:spPr>
          <a:xfrm>
            <a:off x="1070650" y="21035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4"/>
          </p:nvPr>
        </p:nvSpPr>
        <p:spPr>
          <a:xfrm>
            <a:off x="1609075" y="2103524"/>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070650" y="28397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6"/>
          </p:nvPr>
        </p:nvSpPr>
        <p:spPr>
          <a:xfrm>
            <a:off x="1609075" y="28397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070650" y="35759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1609075" y="35759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4927449"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5465950"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4927449" y="2103522"/>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5"/>
          </p:nvPr>
        </p:nvSpPr>
        <p:spPr>
          <a:xfrm>
            <a:off x="5465950" y="2103519"/>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4927449" y="2839728"/>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5465950" y="2839721"/>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4927449" y="35759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9"/>
          </p:nvPr>
        </p:nvSpPr>
        <p:spPr>
          <a:xfrm>
            <a:off x="5465950" y="3575916"/>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lt1"/>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95" name="Google Shape;95;p19"/>
          <p:cNvSpPr txBox="1">
            <a:spLocks noGrp="1"/>
          </p:cNvSpPr>
          <p:nvPr>
            <p:ph type="subTitle" idx="1"/>
          </p:nvPr>
        </p:nvSpPr>
        <p:spPr>
          <a:xfrm>
            <a:off x="715100" y="20465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7" name="Google Shape;97;p19"/>
          <p:cNvSpPr txBox="1">
            <a:spLocks noGrp="1"/>
          </p:cNvSpPr>
          <p:nvPr>
            <p:ph type="subTitle" idx="2"/>
          </p:nvPr>
        </p:nvSpPr>
        <p:spPr>
          <a:xfrm>
            <a:off x="715100" y="32990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9"/>
          <p:cNvSpPr txBox="1">
            <a:spLocks noGrp="1"/>
          </p:cNvSpPr>
          <p:nvPr>
            <p:ph type="subTitle" idx="3"/>
          </p:nvPr>
        </p:nvSpPr>
        <p:spPr>
          <a:xfrm>
            <a:off x="715100" y="16667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99" name="Google Shape;99;p19"/>
          <p:cNvSpPr txBox="1">
            <a:spLocks noGrp="1"/>
          </p:cNvSpPr>
          <p:nvPr>
            <p:ph type="subTitle" idx="4"/>
          </p:nvPr>
        </p:nvSpPr>
        <p:spPr>
          <a:xfrm>
            <a:off x="715100" y="29192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lt1"/>
        </a:solid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103" name="Google Shape;103;p20"/>
          <p:cNvSpPr txBox="1">
            <a:spLocks noGrp="1"/>
          </p:cNvSpPr>
          <p:nvPr>
            <p:ph type="subTitle" idx="1"/>
          </p:nvPr>
        </p:nvSpPr>
        <p:spPr>
          <a:xfrm>
            <a:off x="715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05" name="Google Shape;105;p20"/>
          <p:cNvSpPr txBox="1">
            <a:spLocks noGrp="1"/>
          </p:cNvSpPr>
          <p:nvPr>
            <p:ph type="subTitle" idx="2"/>
          </p:nvPr>
        </p:nvSpPr>
        <p:spPr>
          <a:xfrm>
            <a:off x="7151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6" name="Google Shape;106;p20"/>
          <p:cNvSpPr txBox="1">
            <a:spLocks noGrp="1"/>
          </p:cNvSpPr>
          <p:nvPr>
            <p:ph type="subTitle" idx="3"/>
          </p:nvPr>
        </p:nvSpPr>
        <p:spPr>
          <a:xfrm>
            <a:off x="3506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subTitle" idx="4"/>
          </p:nvPr>
        </p:nvSpPr>
        <p:spPr>
          <a:xfrm>
            <a:off x="3506099"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8" name="Google Shape;108;p20"/>
          <p:cNvSpPr txBox="1">
            <a:spLocks noGrp="1"/>
          </p:cNvSpPr>
          <p:nvPr>
            <p:ph type="subTitle" idx="5"/>
          </p:nvPr>
        </p:nvSpPr>
        <p:spPr>
          <a:xfrm>
            <a:off x="6297202"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subTitle" idx="6"/>
          </p:nvPr>
        </p:nvSpPr>
        <p:spPr>
          <a:xfrm>
            <a:off x="62972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userDrawn="1">
  <p:cSld name="BLANK_1_1_1_1_1_1_2">
    <p:bg>
      <p:bgPr>
        <a:solidFill>
          <a:schemeClr val="lt1"/>
        </a:solidFill>
        <a:effectLst/>
      </p:bgPr>
    </p:bg>
    <p:spTree>
      <p:nvGrpSpPr>
        <p:cNvPr id="1"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l="-55210" t="50562" r="55209" b="-6811"/>
          <a:stretch/>
        </p:blipFill>
        <p:spPr>
          <a:xfrm rot="10800000" flipH="1">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59" r:id="rId5"/>
    <p:sldLayoutId id="2147483665" r:id="rId6"/>
    <p:sldLayoutId id="2147483666" r:id="rId7"/>
    <p:sldLayoutId id="214748367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6" name="Google Shape;249;p36">
            <a:extLst>
              <a:ext uri="{FF2B5EF4-FFF2-40B4-BE49-F238E27FC236}">
                <a16:creationId xmlns:a16="http://schemas.microsoft.com/office/drawing/2014/main" id="{2226CB8E-2FF3-9B3B-7AF1-69599F103E1F}"/>
              </a:ext>
            </a:extLst>
          </p:cNvPr>
          <p:cNvSpPr txBox="1">
            <a:spLocks/>
          </p:cNvSpPr>
          <p:nvPr/>
        </p:nvSpPr>
        <p:spPr>
          <a:xfrm>
            <a:off x="1665563" y="446907"/>
            <a:ext cx="7064100" cy="8021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2000" b="1" dirty="0">
                <a:latin typeface="Helvetica" pitchFamily="2" charset="0"/>
                <a:cs typeface="Alexandria" panose="020B0604020202020204" charset="-78"/>
              </a:rPr>
              <a:t>DHOLE PATIL COLLEGE OF ENGINEERING,PUNE</a:t>
            </a:r>
          </a:p>
          <a:p>
            <a:r>
              <a:rPr lang="en-US" sz="2000" b="1" dirty="0">
                <a:latin typeface="Helvetica" pitchFamily="2" charset="0"/>
                <a:cs typeface="Alexandria" panose="020B0604020202020204" charset="-78"/>
              </a:rPr>
              <a:t>DEPARTMENT OF COMPUTER ENGINEERING</a:t>
            </a:r>
          </a:p>
        </p:txBody>
      </p:sp>
      <p:pic>
        <p:nvPicPr>
          <p:cNvPr id="8" name="Picture 7">
            <a:extLst>
              <a:ext uri="{FF2B5EF4-FFF2-40B4-BE49-F238E27FC236}">
                <a16:creationId xmlns:a16="http://schemas.microsoft.com/office/drawing/2014/main" id="{4BCEA975-1D7E-CC7A-1DB2-89FF0C22B27B}"/>
              </a:ext>
            </a:extLst>
          </p:cNvPr>
          <p:cNvPicPr>
            <a:picLocks noChangeAspect="1"/>
          </p:cNvPicPr>
          <p:nvPr/>
        </p:nvPicPr>
        <p:blipFill>
          <a:blip r:embed="rId3"/>
          <a:stretch>
            <a:fillRect/>
          </a:stretch>
        </p:blipFill>
        <p:spPr>
          <a:xfrm>
            <a:off x="414337" y="372322"/>
            <a:ext cx="1110510" cy="951338"/>
          </a:xfrm>
          <a:prstGeom prst="rect">
            <a:avLst/>
          </a:prstGeom>
        </p:spPr>
      </p:pic>
      <p:sp>
        <p:nvSpPr>
          <p:cNvPr id="9" name="Google Shape;249;p36">
            <a:extLst>
              <a:ext uri="{FF2B5EF4-FFF2-40B4-BE49-F238E27FC236}">
                <a16:creationId xmlns:a16="http://schemas.microsoft.com/office/drawing/2014/main" id="{48235325-F757-7877-984D-3BC0557B9964}"/>
              </a:ext>
            </a:extLst>
          </p:cNvPr>
          <p:cNvSpPr txBox="1">
            <a:spLocks/>
          </p:cNvSpPr>
          <p:nvPr/>
        </p:nvSpPr>
        <p:spPr>
          <a:xfrm>
            <a:off x="1039950" y="1769583"/>
            <a:ext cx="7064100" cy="8021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3600" b="1" spc="-150" dirty="0">
                <a:latin typeface="Helvetica" pitchFamily="2" charset="0"/>
                <a:cs typeface="Alexandria" panose="020B0604020202020204" charset="-78"/>
              </a:rPr>
              <a:t>Presentation On</a:t>
            </a:r>
          </a:p>
        </p:txBody>
      </p:sp>
      <p:sp>
        <p:nvSpPr>
          <p:cNvPr id="10" name="Google Shape;249;p36">
            <a:extLst>
              <a:ext uri="{FF2B5EF4-FFF2-40B4-BE49-F238E27FC236}">
                <a16:creationId xmlns:a16="http://schemas.microsoft.com/office/drawing/2014/main" id="{B9E0D8C4-70E6-892C-0792-7B9BA59968E9}"/>
              </a:ext>
            </a:extLst>
          </p:cNvPr>
          <p:cNvSpPr txBox="1">
            <a:spLocks/>
          </p:cNvSpPr>
          <p:nvPr/>
        </p:nvSpPr>
        <p:spPr>
          <a:xfrm>
            <a:off x="414337" y="2220582"/>
            <a:ext cx="8315325" cy="8021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2400" dirty="0">
                <a:latin typeface="Helvetica" pitchFamily="2" charset="0"/>
                <a:cs typeface="Alexandria" panose="020B0604020202020204" charset="-78"/>
              </a:rPr>
              <a:t>Library Management System</a:t>
            </a:r>
          </a:p>
        </p:txBody>
      </p:sp>
      <p:sp>
        <p:nvSpPr>
          <p:cNvPr id="11" name="Google Shape;249;p36">
            <a:extLst>
              <a:ext uri="{FF2B5EF4-FFF2-40B4-BE49-F238E27FC236}">
                <a16:creationId xmlns:a16="http://schemas.microsoft.com/office/drawing/2014/main" id="{86D945EB-143D-8DF4-D54E-BC5BA4AF4AF1}"/>
              </a:ext>
            </a:extLst>
          </p:cNvPr>
          <p:cNvSpPr txBox="1">
            <a:spLocks/>
          </p:cNvSpPr>
          <p:nvPr/>
        </p:nvSpPr>
        <p:spPr>
          <a:xfrm>
            <a:off x="414337" y="3543258"/>
            <a:ext cx="1900238" cy="4724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1600" b="1" dirty="0">
                <a:latin typeface="Helvetica" pitchFamily="2" charset="0"/>
                <a:cs typeface="Alexandria" panose="020B0604020202020204" charset="-78"/>
              </a:rPr>
              <a:t>Presented By – </a:t>
            </a:r>
          </a:p>
        </p:txBody>
      </p:sp>
      <p:sp>
        <p:nvSpPr>
          <p:cNvPr id="12" name="Google Shape;249;p36">
            <a:extLst>
              <a:ext uri="{FF2B5EF4-FFF2-40B4-BE49-F238E27FC236}">
                <a16:creationId xmlns:a16="http://schemas.microsoft.com/office/drawing/2014/main" id="{1F9F8E07-2B08-114B-4D49-47A82B42A03A}"/>
              </a:ext>
            </a:extLst>
          </p:cNvPr>
          <p:cNvSpPr txBox="1">
            <a:spLocks/>
          </p:cNvSpPr>
          <p:nvPr/>
        </p:nvSpPr>
        <p:spPr>
          <a:xfrm>
            <a:off x="2118124" y="3790660"/>
            <a:ext cx="1900238" cy="9501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pPr algn="l"/>
            <a:r>
              <a:rPr lang="en-US" sz="1600" dirty="0" err="1">
                <a:latin typeface="Helvetica" pitchFamily="2" charset="0"/>
                <a:cs typeface="Alexandria" panose="020B0604020202020204" charset="-78"/>
              </a:rPr>
              <a:t>Shivansh</a:t>
            </a:r>
            <a:r>
              <a:rPr lang="en-US" sz="1600" dirty="0">
                <a:latin typeface="Helvetica" pitchFamily="2" charset="0"/>
                <a:cs typeface="Alexandria" panose="020B0604020202020204" charset="-78"/>
              </a:rPr>
              <a:t> Prakash</a:t>
            </a:r>
          </a:p>
          <a:p>
            <a:pPr algn="l"/>
            <a:r>
              <a:rPr lang="en-US" sz="1600" dirty="0" err="1">
                <a:latin typeface="Helvetica" pitchFamily="2" charset="0"/>
                <a:cs typeface="Alexandria" panose="020B0604020202020204" charset="-78"/>
              </a:rPr>
              <a:t>Shirish</a:t>
            </a:r>
            <a:r>
              <a:rPr lang="en-US" sz="1600" dirty="0">
                <a:latin typeface="Helvetica" pitchFamily="2" charset="0"/>
                <a:cs typeface="Alexandria" panose="020B0604020202020204" charset="-78"/>
              </a:rPr>
              <a:t> </a:t>
            </a:r>
            <a:r>
              <a:rPr lang="en-US" sz="1600" dirty="0" err="1">
                <a:latin typeface="Helvetica" pitchFamily="2" charset="0"/>
                <a:cs typeface="Alexandria" panose="020B0604020202020204" charset="-78"/>
              </a:rPr>
              <a:t>Goyal</a:t>
            </a:r>
            <a:endParaRPr lang="en-US" sz="1600" dirty="0">
              <a:latin typeface="Helvetica" pitchFamily="2" charset="0"/>
              <a:cs typeface="Alexandria" panose="020B0604020202020204" charset="-78"/>
            </a:endParaRPr>
          </a:p>
          <a:p>
            <a:pPr algn="l"/>
            <a:r>
              <a:rPr lang="en-US" sz="1600" dirty="0" err="1">
                <a:latin typeface="Helvetica" pitchFamily="2" charset="0"/>
                <a:cs typeface="Alexandria" panose="020B0604020202020204" charset="-78"/>
              </a:rPr>
              <a:t>Yashwant</a:t>
            </a:r>
            <a:r>
              <a:rPr lang="en-US" sz="1600" dirty="0">
                <a:latin typeface="Helvetica" pitchFamily="2" charset="0"/>
                <a:cs typeface="Alexandria" panose="020B0604020202020204" charset="-78"/>
              </a:rPr>
              <a:t> </a:t>
            </a:r>
            <a:r>
              <a:rPr lang="en-US" sz="1600" dirty="0" err="1">
                <a:latin typeface="Helvetica" pitchFamily="2" charset="0"/>
                <a:cs typeface="Alexandria" panose="020B0604020202020204" charset="-78"/>
              </a:rPr>
              <a:t>Kawale</a:t>
            </a:r>
            <a:endParaRPr lang="en-US" sz="1600" dirty="0">
              <a:latin typeface="Helvetica" pitchFamily="2" charset="0"/>
              <a:cs typeface="Alexandria" panose="020B0604020202020204" charset="-78"/>
            </a:endParaRPr>
          </a:p>
          <a:p>
            <a:pPr algn="l"/>
            <a:r>
              <a:rPr lang="en-US" sz="1600" dirty="0" err="1">
                <a:latin typeface="Helvetica" pitchFamily="2" charset="0"/>
                <a:cs typeface="Alexandria" panose="020B0604020202020204" charset="-78"/>
              </a:rPr>
              <a:t>Neekil</a:t>
            </a:r>
            <a:r>
              <a:rPr lang="en-US" sz="1600" dirty="0">
                <a:latin typeface="Helvetica" pitchFamily="2" charset="0"/>
                <a:cs typeface="Alexandria" panose="020B0604020202020204" charset="-78"/>
              </a:rPr>
              <a:t> </a:t>
            </a:r>
            <a:r>
              <a:rPr lang="en-US" sz="1600" dirty="0" err="1">
                <a:latin typeface="Helvetica" pitchFamily="2" charset="0"/>
                <a:cs typeface="Alexandria" panose="020B0604020202020204" charset="-78"/>
              </a:rPr>
              <a:t>Rathod</a:t>
            </a:r>
            <a:endParaRPr lang="en-US" sz="1600" dirty="0">
              <a:latin typeface="Helvetica" pitchFamily="2" charset="0"/>
              <a:cs typeface="Alexandria" panose="020B0604020202020204" charset="-78"/>
            </a:endParaRPr>
          </a:p>
        </p:txBody>
      </p:sp>
      <p:sp>
        <p:nvSpPr>
          <p:cNvPr id="13" name="Google Shape;249;p36">
            <a:extLst>
              <a:ext uri="{FF2B5EF4-FFF2-40B4-BE49-F238E27FC236}">
                <a16:creationId xmlns:a16="http://schemas.microsoft.com/office/drawing/2014/main" id="{1DC77D29-07EC-58C0-4769-F8631882C6E4}"/>
              </a:ext>
            </a:extLst>
          </p:cNvPr>
          <p:cNvSpPr txBox="1">
            <a:spLocks/>
          </p:cNvSpPr>
          <p:nvPr/>
        </p:nvSpPr>
        <p:spPr>
          <a:xfrm>
            <a:off x="4786314" y="3543258"/>
            <a:ext cx="1900238" cy="4724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1600" b="1" dirty="0">
                <a:latin typeface="Helvetica" pitchFamily="2" charset="0"/>
                <a:cs typeface="Alexandria" panose="020B0604020202020204" charset="-78"/>
              </a:rPr>
              <a:t>Guided By -</a:t>
            </a:r>
          </a:p>
        </p:txBody>
      </p:sp>
      <p:sp>
        <p:nvSpPr>
          <p:cNvPr id="14" name="Google Shape;249;p36">
            <a:extLst>
              <a:ext uri="{FF2B5EF4-FFF2-40B4-BE49-F238E27FC236}">
                <a16:creationId xmlns:a16="http://schemas.microsoft.com/office/drawing/2014/main" id="{54C9BBB1-AE97-6DAC-A817-6A665878D8ED}"/>
              </a:ext>
            </a:extLst>
          </p:cNvPr>
          <p:cNvSpPr txBox="1">
            <a:spLocks/>
          </p:cNvSpPr>
          <p:nvPr/>
        </p:nvSpPr>
        <p:spPr>
          <a:xfrm>
            <a:off x="6322219" y="3587063"/>
            <a:ext cx="2464592" cy="407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pPr algn="l"/>
            <a:r>
              <a:rPr lang="en-US" sz="1600" dirty="0">
                <a:latin typeface="Helvetica" pitchFamily="2" charset="0"/>
                <a:cs typeface="Alexandria" panose="020B0604020202020204" charset="-78"/>
              </a:rPr>
              <a:t>Prof. </a:t>
            </a:r>
            <a:r>
              <a:rPr lang="en-US" sz="1600" dirty="0" err="1">
                <a:latin typeface="Helvetica" pitchFamily="2" charset="0"/>
                <a:cs typeface="Alexandria" panose="020B0604020202020204" charset="-78"/>
              </a:rPr>
              <a:t>Sonal</a:t>
            </a:r>
            <a:r>
              <a:rPr lang="en-US" sz="1600" dirty="0">
                <a:latin typeface="Helvetica" pitchFamily="2" charset="0"/>
                <a:cs typeface="Alexandria" panose="020B0604020202020204" charset="-78"/>
              </a:rPr>
              <a:t> </a:t>
            </a:r>
            <a:r>
              <a:rPr lang="en-US" sz="1600" dirty="0" err="1">
                <a:latin typeface="Helvetica" pitchFamily="2" charset="0"/>
                <a:cs typeface="Alexandria" panose="020B0604020202020204" charset="-78"/>
              </a:rPr>
              <a:t>Chanderi</a:t>
            </a:r>
            <a:endParaRPr lang="en-US" sz="1600" dirty="0">
              <a:latin typeface="Helvetica" pitchFamily="2" charset="0"/>
              <a:cs typeface="Alexandria" panose="020B0604020202020204"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subTitle" idx="1"/>
          </p:nvPr>
        </p:nvSpPr>
        <p:spPr>
          <a:xfrm>
            <a:off x="82582" y="826458"/>
            <a:ext cx="8683362" cy="3353655"/>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500" b="1" dirty="0">
                <a:latin typeface="Helvetica" panose="020B0604020202020204" pitchFamily="34" charset="0"/>
                <a:cs typeface="Helvetica" panose="020B0604020202020204" pitchFamily="34" charset="0"/>
              </a:rPr>
              <a:t>Initial Implementation Costs: </a:t>
            </a:r>
            <a:r>
              <a:rPr lang="en-US" sz="1500" dirty="0">
                <a:latin typeface="Helvetica" panose="020B0604020202020204" pitchFamily="34" charset="0"/>
                <a:cs typeface="Helvetica" panose="020B0604020202020204" pitchFamily="34" charset="0"/>
              </a:rPr>
              <a:t>Setting up a Library Management System may require significant investment in software, hardware, and training, posing financial challenges for smaller libraries.</a:t>
            </a:r>
          </a:p>
          <a:p>
            <a:pPr algn="just">
              <a:buFont typeface="Arial" panose="020B0604020202020204" pitchFamily="34" charset="0"/>
              <a:buChar char="•"/>
            </a:pPr>
            <a:endParaRPr lang="en-US" sz="1500" b="0" i="0" dirty="0">
              <a:solidFill>
                <a:schemeClr val="tx1"/>
              </a:solidFill>
              <a:effectLst/>
              <a:latin typeface="Helvetica" panose="020B0604020202020204" pitchFamily="34" charset="0"/>
              <a:cs typeface="Helvetica" panose="020B0604020202020204" pitchFamily="34" charset="0"/>
            </a:endParaRPr>
          </a:p>
          <a:p>
            <a:pPr algn="just">
              <a:buFont typeface="Arial" panose="020B0604020202020204" pitchFamily="34" charset="0"/>
              <a:buChar char="•"/>
            </a:pPr>
            <a:r>
              <a:rPr lang="en-US" sz="1500" b="1" dirty="0">
                <a:latin typeface="Helvetica" panose="020B0604020202020204" pitchFamily="34" charset="0"/>
                <a:cs typeface="Helvetica" panose="020B0604020202020204" pitchFamily="34" charset="0"/>
              </a:rPr>
              <a:t>Technical Complexity:</a:t>
            </a:r>
            <a:r>
              <a:rPr lang="en-US" sz="1500" dirty="0">
                <a:latin typeface="Helvetica" panose="020B0604020202020204" pitchFamily="34" charset="0"/>
                <a:cs typeface="Helvetica" panose="020B0604020202020204" pitchFamily="34" charset="0"/>
              </a:rPr>
              <a:t> Implementing and maintaining the system may require technical expertise, which could be a barrier for libraries with limited IT resources.</a:t>
            </a:r>
          </a:p>
          <a:p>
            <a:pPr algn="just">
              <a:buFont typeface="Arial" panose="020B0604020202020204" pitchFamily="34" charset="0"/>
              <a:buChar char="•"/>
            </a:pPr>
            <a:endParaRPr lang="en-US" sz="1500" b="0" i="0" dirty="0">
              <a:solidFill>
                <a:schemeClr val="tx1"/>
              </a:solidFill>
              <a:effectLst/>
              <a:latin typeface="Helvetica" panose="020B0604020202020204" pitchFamily="34" charset="0"/>
              <a:cs typeface="Helvetica" panose="020B0604020202020204" pitchFamily="34" charset="0"/>
            </a:endParaRPr>
          </a:p>
          <a:p>
            <a:pPr algn="just">
              <a:buFont typeface="Arial" panose="020B0604020202020204" pitchFamily="34" charset="0"/>
              <a:buChar char="•"/>
            </a:pPr>
            <a:r>
              <a:rPr lang="en-US" sz="1500" b="1" dirty="0">
                <a:latin typeface="Helvetica" panose="020B0604020202020204" pitchFamily="34" charset="0"/>
                <a:cs typeface="Helvetica" panose="020B0604020202020204" pitchFamily="34" charset="0"/>
              </a:rPr>
              <a:t>Data Security Risks:</a:t>
            </a:r>
            <a:r>
              <a:rPr lang="en-US" sz="1500" dirty="0">
                <a:latin typeface="Helvetica" panose="020B0604020202020204" pitchFamily="34" charset="0"/>
                <a:cs typeface="Helvetica" panose="020B0604020202020204" pitchFamily="34" charset="0"/>
              </a:rPr>
              <a:t> Storing sensitive library data electronically increases the risk of data breaches, cyberattacks, and unauthorized access, compromising user privacy and confidentiality.</a:t>
            </a:r>
          </a:p>
          <a:p>
            <a:pPr algn="just">
              <a:buFont typeface="Arial" panose="020B0604020202020204" pitchFamily="34" charset="0"/>
              <a:buChar char="•"/>
            </a:pPr>
            <a:endParaRPr lang="en-US" sz="1500" b="0" i="0" dirty="0">
              <a:solidFill>
                <a:schemeClr val="tx1"/>
              </a:solidFill>
              <a:effectLst/>
              <a:latin typeface="Helvetica" panose="020B0604020202020204" pitchFamily="34" charset="0"/>
              <a:cs typeface="Helvetica" panose="020B0604020202020204" pitchFamily="34" charset="0"/>
            </a:endParaRPr>
          </a:p>
          <a:p>
            <a:pPr algn="just">
              <a:buFont typeface="Arial" panose="020B0604020202020204" pitchFamily="34" charset="0"/>
              <a:buChar char="•"/>
            </a:pPr>
            <a:r>
              <a:rPr lang="en-US" sz="1500" b="1" dirty="0">
                <a:latin typeface="Helvetica" panose="020B0604020202020204" pitchFamily="34" charset="0"/>
                <a:cs typeface="Helvetica" panose="020B0604020202020204" pitchFamily="34" charset="0"/>
              </a:rPr>
              <a:t>Limited Accessibility:</a:t>
            </a:r>
            <a:r>
              <a:rPr lang="en-US" sz="1500" dirty="0">
                <a:latin typeface="Helvetica" panose="020B0604020202020204" pitchFamily="34" charset="0"/>
                <a:cs typeface="Helvetica" panose="020B0604020202020204" pitchFamily="34" charset="0"/>
              </a:rPr>
              <a:t> Inadequate internet connectivity or lack of digital literacy among users may restrict access to library resources for certain demographics or communities.</a:t>
            </a:r>
          </a:p>
          <a:p>
            <a:pPr algn="just">
              <a:buFont typeface="Arial" panose="020B0604020202020204" pitchFamily="34" charset="0"/>
              <a:buChar char="•"/>
            </a:pPr>
            <a:endParaRPr lang="en-US" sz="1500" b="0" i="0" dirty="0">
              <a:solidFill>
                <a:schemeClr val="tx1"/>
              </a:solidFill>
              <a:effectLst/>
              <a:latin typeface="Helvetica" panose="020B0604020202020204" pitchFamily="34" charset="0"/>
              <a:cs typeface="Helvetica" panose="020B0604020202020204" pitchFamily="34" charset="0"/>
            </a:endParaRPr>
          </a:p>
          <a:p>
            <a:pPr algn="just">
              <a:buFont typeface="Arial" panose="020B0604020202020204" pitchFamily="34" charset="0"/>
              <a:buChar char="•"/>
            </a:pPr>
            <a:r>
              <a:rPr lang="en-US" sz="1500" b="1" dirty="0">
                <a:latin typeface="Helvetica" panose="020B0604020202020204" pitchFamily="34" charset="0"/>
                <a:cs typeface="Helvetica" panose="020B0604020202020204" pitchFamily="34" charset="0"/>
              </a:rPr>
              <a:t>Maintenance and Upkeep: </a:t>
            </a:r>
            <a:r>
              <a:rPr lang="en-US" sz="1500" dirty="0">
                <a:latin typeface="Helvetica" panose="020B0604020202020204" pitchFamily="34" charset="0"/>
                <a:cs typeface="Helvetica" panose="020B0604020202020204" pitchFamily="34" charset="0"/>
              </a:rPr>
              <a:t>Regular maintenance, updates, and troubleshooting are essential to ensure the smooth functioning of the system, requiring ongoing investments of time and resources.</a:t>
            </a:r>
          </a:p>
        </p:txBody>
      </p:sp>
      <p:sp>
        <p:nvSpPr>
          <p:cNvPr id="294" name="Google Shape;294;p45"/>
          <p:cNvSpPr txBox="1">
            <a:spLocks noGrp="1"/>
          </p:cNvSpPr>
          <p:nvPr>
            <p:ph type="title"/>
          </p:nvPr>
        </p:nvSpPr>
        <p:spPr>
          <a:xfrm>
            <a:off x="82582" y="0"/>
            <a:ext cx="5236120" cy="8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Helvetica" pitchFamily="2" charset="0"/>
              </a:rPr>
              <a:t>Disadvantages</a:t>
            </a:r>
            <a:endParaRPr sz="4000" b="1" dirty="0">
              <a:latin typeface="Helvetica" pitchFamily="2" charset="0"/>
            </a:endParaRPr>
          </a:p>
        </p:txBody>
      </p:sp>
    </p:spTree>
    <p:extLst>
      <p:ext uri="{BB962C8B-B14F-4D97-AF65-F5344CB8AC3E}">
        <p14:creationId xmlns:p14="http://schemas.microsoft.com/office/powerpoint/2010/main" val="42625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59982" y="75598"/>
            <a:ext cx="5925300" cy="786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Helvetica" pitchFamily="2" charset="0"/>
              </a:rPr>
              <a:t>Conclusion</a:t>
            </a:r>
            <a:endParaRPr sz="4000" b="1" dirty="0">
              <a:latin typeface="Helvetica" pitchFamily="2" charset="0"/>
            </a:endParaRPr>
          </a:p>
        </p:txBody>
      </p:sp>
      <p:sp>
        <p:nvSpPr>
          <p:cNvPr id="243" name="Google Shape;243;p40"/>
          <p:cNvSpPr txBox="1">
            <a:spLocks noGrp="1"/>
          </p:cNvSpPr>
          <p:nvPr>
            <p:ph type="subTitle" idx="1"/>
          </p:nvPr>
        </p:nvSpPr>
        <p:spPr>
          <a:xfrm>
            <a:off x="59982" y="861948"/>
            <a:ext cx="7963362" cy="3443532"/>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Improved Efficiency:</a:t>
            </a:r>
            <a:r>
              <a:rPr lang="en-US" sz="1500" dirty="0">
                <a:latin typeface="Helvetica" panose="020B0604020202020204" pitchFamily="34" charset="0"/>
                <a:cs typeface="Helvetica" panose="020B0604020202020204" pitchFamily="34" charset="0"/>
              </a:rPr>
              <a:t> The Library Management System offers librarians and administrators a powerful tool to streamline operations, reduce manual effort, and enhance resource management efficiency.</a:t>
            </a:r>
          </a:p>
          <a:p>
            <a:pPr>
              <a:buFont typeface="Arial" panose="020B0604020202020204" pitchFamily="34" charset="0"/>
              <a:buChar char="•"/>
            </a:pPr>
            <a:endParaRPr lang="en-US" sz="1500" dirty="0">
              <a:latin typeface="Helvetica" panose="020B0604020202020204" pitchFamily="34" charset="0"/>
              <a:cs typeface="Helvetica" panose="020B0604020202020204" pitchFamily="34" charset="0"/>
            </a:endParaRPr>
          </a:p>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Enhanced Decision-making: </a:t>
            </a:r>
            <a:r>
              <a:rPr lang="en-US" sz="1500" dirty="0">
                <a:latin typeface="Helvetica" panose="020B0604020202020204" pitchFamily="34" charset="0"/>
                <a:cs typeface="Helvetica" panose="020B0604020202020204" pitchFamily="34" charset="0"/>
              </a:rPr>
              <a:t>By providing access to comprehensive data and analytics, the system empowers administrators to make informed decisions, optimize library services, and better meet the needs of patrons.</a:t>
            </a:r>
          </a:p>
          <a:p>
            <a:pPr>
              <a:buFont typeface="Arial" panose="020B0604020202020204" pitchFamily="34" charset="0"/>
              <a:buChar char="•"/>
            </a:pPr>
            <a:endParaRPr lang="en-US" sz="1500" dirty="0">
              <a:latin typeface="Helvetica" panose="020B0604020202020204" pitchFamily="34" charset="0"/>
              <a:cs typeface="Helvetica" panose="020B0604020202020204" pitchFamily="34" charset="0"/>
            </a:endParaRPr>
          </a:p>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Better User Experience: </a:t>
            </a:r>
            <a:r>
              <a:rPr lang="en-US" sz="1500" dirty="0">
                <a:latin typeface="Helvetica" panose="020B0604020202020204" pitchFamily="34" charset="0"/>
                <a:cs typeface="Helvetica" panose="020B0604020202020204" pitchFamily="34" charset="0"/>
              </a:rPr>
              <a:t>While primarily designed for administrators, the benefits of the system ultimately trickle down to users through improved service quality, accessibility, and resource availability.</a:t>
            </a:r>
          </a:p>
          <a:p>
            <a:pPr>
              <a:buFont typeface="Arial" panose="020B0604020202020204" pitchFamily="34" charset="0"/>
              <a:buChar char="•"/>
            </a:pPr>
            <a:endParaRPr lang="en-US" sz="1500" dirty="0">
              <a:latin typeface="Helvetica" panose="020B0604020202020204" pitchFamily="34" charset="0"/>
              <a:cs typeface="Helvetica" panose="020B0604020202020204" pitchFamily="34" charset="0"/>
            </a:endParaRPr>
          </a:p>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Future Growth and Innovation: </a:t>
            </a:r>
            <a:r>
              <a:rPr lang="en-US" sz="1500" dirty="0">
                <a:latin typeface="Helvetica" panose="020B0604020202020204" pitchFamily="34" charset="0"/>
                <a:cs typeface="Helvetica" panose="020B0604020202020204" pitchFamily="34" charset="0"/>
              </a:rPr>
              <a:t>As libraries continue to evolve in the digital age, investing in modern library management systems lays the foundation for future growth, innovation, and adaptation to changing needs and technologies.</a:t>
            </a:r>
          </a:p>
          <a:p>
            <a:pPr algn="just">
              <a:buFont typeface="Arial" panose="020B0604020202020204" pitchFamily="34" charset="0"/>
              <a:buChar char="•"/>
            </a:pPr>
            <a:endParaRPr lang="en-US" sz="1500"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9353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9"/>
          <p:cNvSpPr txBox="1">
            <a:spLocks noGrp="1"/>
          </p:cNvSpPr>
          <p:nvPr>
            <p:ph type="ctrTitle" idx="4294967295"/>
          </p:nvPr>
        </p:nvSpPr>
        <p:spPr>
          <a:xfrm>
            <a:off x="2026920" y="2068873"/>
            <a:ext cx="5090160" cy="10057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b="1" spc="-150" dirty="0">
                <a:latin typeface="Helvetica" pitchFamily="2" charset="0"/>
              </a:rPr>
              <a:t>ThankYou</a:t>
            </a:r>
            <a:endParaRPr sz="5400" b="1" spc="-150" dirty="0">
              <a:latin typeface="Helvetic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37"/>
          <p:cNvSpPr txBox="1">
            <a:spLocks noGrp="1"/>
          </p:cNvSpPr>
          <p:nvPr>
            <p:ph type="title" idx="2"/>
          </p:nvPr>
        </p:nvSpPr>
        <p:spPr>
          <a:xfrm>
            <a:off x="715100" y="371231"/>
            <a:ext cx="7713900" cy="8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Helvetica" pitchFamily="2" charset="0"/>
              </a:rPr>
              <a:t>Table of contents</a:t>
            </a:r>
            <a:endParaRPr sz="4000" b="1" dirty="0">
              <a:latin typeface="Helvetica" pitchFamily="2" charset="0"/>
            </a:endParaRPr>
          </a:p>
        </p:txBody>
      </p:sp>
      <p:sp>
        <p:nvSpPr>
          <p:cNvPr id="34" name="Google Shape;243;p40">
            <a:extLst>
              <a:ext uri="{FF2B5EF4-FFF2-40B4-BE49-F238E27FC236}">
                <a16:creationId xmlns:a16="http://schemas.microsoft.com/office/drawing/2014/main" id="{2DEBB4CF-3CE6-11EE-6A3B-252C2F3AF5C8}"/>
              </a:ext>
            </a:extLst>
          </p:cNvPr>
          <p:cNvSpPr txBox="1">
            <a:spLocks noGrp="1"/>
          </p:cNvSpPr>
          <p:nvPr>
            <p:ph type="subTitle" idx="1"/>
          </p:nvPr>
        </p:nvSpPr>
        <p:spPr>
          <a:xfrm>
            <a:off x="715000" y="1207831"/>
            <a:ext cx="5335557" cy="3400669"/>
          </a:xfrm>
          <a:prstGeom prst="rect">
            <a:avLst/>
          </a:prstGeom>
        </p:spPr>
        <p:txBody>
          <a:bodyPr spcFirstLastPara="1" wrap="square" lIns="91425" tIns="91425" rIns="91425" bIns="91425" anchor="t" anchorCtr="0">
            <a:noAutofit/>
          </a:bodyPr>
          <a:lstStyle/>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Introduction</a:t>
            </a:r>
          </a:p>
          <a:p>
            <a:pPr marL="0" lvl="0" indent="0" algn="just" rtl="0">
              <a:lnSpc>
                <a:spcPct val="80000"/>
              </a:lnSpc>
              <a:spcAft>
                <a:spcPts val="0"/>
              </a:spcAft>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Literature Survey</a:t>
            </a:r>
          </a:p>
          <a:p>
            <a:pPr marL="0" lvl="0" indent="-285750" algn="just" rtl="0">
              <a:lnSpc>
                <a:spcPct val="80000"/>
              </a:lnSpc>
              <a:spcAft>
                <a:spcPts val="0"/>
              </a:spcAf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Problem Statement</a:t>
            </a:r>
          </a:p>
          <a:p>
            <a:pPr marL="0" lvl="0" indent="-285750" algn="just" rtl="0">
              <a:lnSpc>
                <a:spcPct val="80000"/>
              </a:lnSpc>
              <a:spcAft>
                <a:spcPts val="0"/>
              </a:spcAf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Scope</a:t>
            </a:r>
          </a:p>
          <a:p>
            <a:pPr marL="0" lvl="0" indent="-285750" algn="just" rtl="0">
              <a:lnSpc>
                <a:spcPct val="80000"/>
              </a:lnSpc>
              <a:spcAft>
                <a:spcPts val="0"/>
              </a:spcAf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System Architecture</a:t>
            </a:r>
          </a:p>
          <a:p>
            <a:pPr marL="0" lvl="0" indent="-285750" algn="just" rtl="0">
              <a:lnSpc>
                <a:spcPct val="80000"/>
              </a:lnSpc>
              <a:spcAft>
                <a:spcPts val="0"/>
              </a:spcAf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Advantages &amp; Disadvantages</a:t>
            </a:r>
          </a:p>
          <a:p>
            <a:pPr marL="0" lvl="0" indent="-285750" algn="just" rtl="0">
              <a:lnSpc>
                <a:spcPct val="80000"/>
              </a:lnSpc>
              <a:spcAft>
                <a:spcPts val="0"/>
              </a:spcAf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Project Time and Budget</a:t>
            </a:r>
          </a:p>
          <a:p>
            <a:pPr marL="0" lvl="0" indent="-285750" algn="just" rtl="0">
              <a:lnSpc>
                <a:spcPct val="80000"/>
              </a:lnSpc>
              <a:spcAft>
                <a:spcPts val="0"/>
              </a:spcAf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r>
              <a:rPr lang="en-US" sz="1500" dirty="0">
                <a:solidFill>
                  <a:schemeClr val="tx1"/>
                </a:solidFill>
                <a:latin typeface="Helvetica" pitchFamily="2" charset="0"/>
                <a:cs typeface="Alexandria" panose="020B0604020202020204" charset="-78"/>
              </a:rPr>
              <a:t>Conclusion</a:t>
            </a:r>
          </a:p>
          <a:p>
            <a:pPr marL="0" lvl="0" indent="-285750" algn="just" rtl="0">
              <a:lnSpc>
                <a:spcPct val="80000"/>
              </a:lnSpc>
              <a:spcAft>
                <a:spcPts val="0"/>
              </a:spcAf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0" lvl="0" indent="-285750" algn="just" rtl="0">
              <a:lnSpc>
                <a:spcPct val="80000"/>
              </a:lnSpc>
              <a:spcAft>
                <a:spcPts val="0"/>
              </a:spcAft>
              <a:buFont typeface="Arial" panose="020B0604020202020204" pitchFamily="34" charset="0"/>
              <a:buChar char="•"/>
            </a:pPr>
            <a:endParaRPr lang="en-IN" sz="1500" dirty="0">
              <a:solidFill>
                <a:schemeClr val="tx1"/>
              </a:solidFill>
              <a:latin typeface="Helvetica" pitchFamily="2" charset="0"/>
              <a:cs typeface="Alexandria" panose="020B0604020202020204"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85548" y="82472"/>
            <a:ext cx="5925300" cy="786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Helvetica" pitchFamily="2" charset="0"/>
              </a:rPr>
              <a:t>Introduction</a:t>
            </a:r>
            <a:endParaRPr sz="4000" b="1" dirty="0">
              <a:latin typeface="Helvetica" pitchFamily="2" charset="0"/>
            </a:endParaRPr>
          </a:p>
        </p:txBody>
      </p:sp>
      <p:sp>
        <p:nvSpPr>
          <p:cNvPr id="243" name="Google Shape;243;p40"/>
          <p:cNvSpPr txBox="1">
            <a:spLocks noGrp="1"/>
          </p:cNvSpPr>
          <p:nvPr>
            <p:ph type="subTitle" idx="1"/>
          </p:nvPr>
        </p:nvSpPr>
        <p:spPr>
          <a:xfrm>
            <a:off x="85548" y="1055344"/>
            <a:ext cx="5925300" cy="3400669"/>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500" dirty="0">
                <a:solidFill>
                  <a:schemeClr val="tx1"/>
                </a:solidFill>
                <a:latin typeface="Helvetica" pitchFamily="2" charset="0"/>
                <a:cs typeface="Alexandria" panose="020B0604020202020204" charset="-78"/>
              </a:rPr>
              <a:t>The Library Management System is a digital platform designed to streamline and automate various library operations.</a:t>
            </a:r>
          </a:p>
          <a:p>
            <a:pPr marL="285750" lvl="0" indent="-285750" algn="jus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285750" lvl="0" indent="-285750" algn="just">
              <a:buFont typeface="Arial" panose="020B0604020202020204" pitchFamily="34" charset="0"/>
              <a:buChar char="•"/>
            </a:pPr>
            <a:r>
              <a:rPr lang="en-US" sz="1500" dirty="0">
                <a:solidFill>
                  <a:schemeClr val="tx1"/>
                </a:solidFill>
                <a:latin typeface="Helvetica" pitchFamily="2" charset="0"/>
              </a:rPr>
              <a:t>It facilitates tasks such as cataloging books, managing memberships, tracking borrowed items, and generating reports.</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dirty="0">
                <a:solidFill>
                  <a:schemeClr val="tx1"/>
                </a:solidFill>
                <a:latin typeface="Helvetica" pitchFamily="2" charset="0"/>
              </a:rPr>
              <a:t>By leveraging web technologies like HTML, CSS, and JavaScript, the system aims to enhance accessibility, efficiency, and user experience within libraries.</a:t>
            </a:r>
          </a:p>
          <a:p>
            <a:pPr marL="285750" lvl="0" indent="-285750" algn="just">
              <a:buFont typeface="Arial" panose="020B0604020202020204" pitchFamily="34" charset="0"/>
              <a:buChar char="•"/>
            </a:pPr>
            <a:endParaRPr lang="en-US" sz="1500" dirty="0">
              <a:solidFill>
                <a:schemeClr val="tx1"/>
              </a:solidFill>
              <a:latin typeface="Helvetica" pitchFamily="2" charset="0"/>
              <a:cs typeface="Alexandria" panose="020B0604020202020204" charset="-78"/>
            </a:endParaRPr>
          </a:p>
          <a:p>
            <a:pPr marL="285750" lvl="0" indent="-285750" algn="just">
              <a:buFont typeface="Arial" panose="020B0604020202020204" pitchFamily="34" charset="0"/>
              <a:buChar char="•"/>
            </a:pPr>
            <a:r>
              <a:rPr lang="en-US" sz="1500" dirty="0">
                <a:latin typeface="Helvetica" panose="020B0604020202020204" pitchFamily="34" charset="0"/>
                <a:cs typeface="Helvetica" panose="020B0604020202020204" pitchFamily="34" charset="0"/>
              </a:rPr>
              <a:t>LMS enables librarians to automate manual processes, track inventory, manage memberships, and provide seamless access to resources for patrons, thereby enhancing overall library efficiency and user satisfaction.</a:t>
            </a:r>
            <a:endParaRPr lang="en-IN" sz="1500" dirty="0">
              <a:solidFill>
                <a:schemeClr val="tx1"/>
              </a:solidFill>
              <a:latin typeface="Helvetica" panose="020B0604020202020204" pitchFamily="34" charset="0"/>
              <a:cs typeface="Helvetica" panose="020B0604020202020204" pitchFamily="34" charset="0"/>
            </a:endParaRPr>
          </a:p>
        </p:txBody>
      </p:sp>
      <p:pic>
        <p:nvPicPr>
          <p:cNvPr id="2050" name="Picture 2" descr="Library Management System - Best Library Software 2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127" y="1055344"/>
            <a:ext cx="2910758" cy="2910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2;p40">
            <a:extLst>
              <a:ext uri="{FF2B5EF4-FFF2-40B4-BE49-F238E27FC236}">
                <a16:creationId xmlns:a16="http://schemas.microsoft.com/office/drawing/2014/main" id="{0065E43F-75C0-42F7-852D-343039664C29}"/>
              </a:ext>
            </a:extLst>
          </p:cNvPr>
          <p:cNvSpPr txBox="1">
            <a:spLocks/>
          </p:cNvSpPr>
          <p:nvPr/>
        </p:nvSpPr>
        <p:spPr>
          <a:xfrm>
            <a:off x="53107" y="0"/>
            <a:ext cx="5925300" cy="7863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Helvetica" pitchFamily="2" charset="0"/>
              </a:rPr>
              <a:t>Literature Survey</a:t>
            </a:r>
          </a:p>
        </p:txBody>
      </p:sp>
      <p:graphicFrame>
        <p:nvGraphicFramePr>
          <p:cNvPr id="6" name="Content Placeholder 3">
            <a:extLst>
              <a:ext uri="{FF2B5EF4-FFF2-40B4-BE49-F238E27FC236}">
                <a16:creationId xmlns:a16="http://schemas.microsoft.com/office/drawing/2014/main" id="{AB601E1C-6E52-5227-625A-589404665E4D}"/>
              </a:ext>
            </a:extLst>
          </p:cNvPr>
          <p:cNvGraphicFramePr>
            <a:graphicFrameLocks/>
          </p:cNvGraphicFramePr>
          <p:nvPr>
            <p:extLst>
              <p:ext uri="{D42A27DB-BD31-4B8C-83A1-F6EECF244321}">
                <p14:modId xmlns:p14="http://schemas.microsoft.com/office/powerpoint/2010/main" val="3548824942"/>
              </p:ext>
            </p:extLst>
          </p:nvPr>
        </p:nvGraphicFramePr>
        <p:xfrm>
          <a:off x="171880" y="928780"/>
          <a:ext cx="8786491" cy="4114800"/>
        </p:xfrm>
        <a:graphic>
          <a:graphicData uri="http://schemas.openxmlformats.org/drawingml/2006/table">
            <a:tbl>
              <a:tblPr firstRow="1" bandRow="1">
                <a:tableStyleId>{21E4AEA4-8DFA-4A89-87EB-49C32662AFE0}</a:tableStyleId>
              </a:tblPr>
              <a:tblGrid>
                <a:gridCol w="1079043">
                  <a:extLst>
                    <a:ext uri="{9D8B030D-6E8A-4147-A177-3AD203B41FA5}">
                      <a16:colId xmlns:a16="http://schemas.microsoft.com/office/drawing/2014/main" val="20000"/>
                    </a:ext>
                  </a:extLst>
                </a:gridCol>
                <a:gridCol w="2206707">
                  <a:extLst>
                    <a:ext uri="{9D8B030D-6E8A-4147-A177-3AD203B41FA5}">
                      <a16:colId xmlns:a16="http://schemas.microsoft.com/office/drawing/2014/main" val="20001"/>
                    </a:ext>
                  </a:extLst>
                </a:gridCol>
                <a:gridCol w="1340370">
                  <a:extLst>
                    <a:ext uri="{9D8B030D-6E8A-4147-A177-3AD203B41FA5}">
                      <a16:colId xmlns:a16="http://schemas.microsoft.com/office/drawing/2014/main" val="20002"/>
                    </a:ext>
                  </a:extLst>
                </a:gridCol>
                <a:gridCol w="1537845">
                  <a:extLst>
                    <a:ext uri="{9D8B030D-6E8A-4147-A177-3AD203B41FA5}">
                      <a16:colId xmlns:a16="http://schemas.microsoft.com/office/drawing/2014/main" val="20003"/>
                    </a:ext>
                  </a:extLst>
                </a:gridCol>
                <a:gridCol w="2622526">
                  <a:extLst>
                    <a:ext uri="{9D8B030D-6E8A-4147-A177-3AD203B41FA5}">
                      <a16:colId xmlns:a16="http://schemas.microsoft.com/office/drawing/2014/main" val="20004"/>
                    </a:ext>
                  </a:extLst>
                </a:gridCol>
              </a:tblGrid>
              <a:tr h="442234">
                <a:tc>
                  <a:txBody>
                    <a:bodyPr/>
                    <a:lstStyle/>
                    <a:p>
                      <a:r>
                        <a:rPr lang="en-US" sz="1200" dirty="0">
                          <a:solidFill>
                            <a:sysClr val="windowText" lastClr="000000"/>
                          </a:solidFill>
                        </a:rPr>
                        <a:t>Sr.No.</a:t>
                      </a:r>
                      <a:endParaRPr lang="en-US" sz="1200" dirty="0"/>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Nam</a:t>
                      </a:r>
                      <a:r>
                        <a:rPr lang="en-US" sz="1200" baseline="0" dirty="0">
                          <a:solidFill>
                            <a:schemeClr val="tx1"/>
                          </a:solidFill>
                        </a:rPr>
                        <a:t>e of Paper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Year of</a:t>
                      </a:r>
                      <a:r>
                        <a:rPr lang="en-US" sz="1200" baseline="0" dirty="0">
                          <a:solidFill>
                            <a:schemeClr val="tx1"/>
                          </a:solidFill>
                        </a:rPr>
                        <a:t> paper Published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Summary</a:t>
                      </a:r>
                    </a:p>
                  </a:txBody>
                  <a:tcP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0488">
                <a:tc>
                  <a:txBody>
                    <a:bodyPr/>
                    <a:lstStyle/>
                    <a:p>
                      <a:pPr algn="l">
                        <a:buFont typeface="Arial" pitchFamily="34" charset="0"/>
                        <a:buNone/>
                      </a:pPr>
                      <a:r>
                        <a:rPr lang="en-US" sz="1200" dirty="0"/>
                        <a:t>1.</a:t>
                      </a: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Designing User Interfaces for Library Management Systems with HTML, CSS, and 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Alice Johnson, Bob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i="0" u="none" strike="noStrike" cap="none" dirty="0">
                          <a:solidFill>
                            <a:schemeClr val="dk1"/>
                          </a:solidFill>
                          <a:effectLst/>
                          <a:latin typeface="+mn-lt"/>
                          <a:ea typeface="+mn-ea"/>
                          <a:cs typeface="+mn-cs"/>
                          <a:sym typeface="Arial"/>
                        </a:rPr>
                        <a:t>This paper explores the design principles and techniques for creating user interfaces for library management systems using HTML, CSS, and JavaScript. It discusses best practices for layout, navigation, and interactivity, with a focus on optimizing the user experience for library patrons and staff. </a:t>
                      </a:r>
                      <a:endParaRPr lang="en-US" sz="1200" dirty="0"/>
                    </a:p>
                  </a:txBody>
                  <a:tcP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857382">
                <a:tc>
                  <a:txBody>
                    <a:bodyPr/>
                    <a:lstStyle/>
                    <a:p>
                      <a:r>
                        <a:rPr lang="en-US" sz="1200" dirty="0"/>
                        <a:t>2.</a:t>
                      </a:r>
                    </a:p>
                  </a:txBody>
                  <a:tcP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Styling Library Catalogs: A Guide to CSS Customization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Sarah Miller, Michael 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i="0" u="none" strike="noStrike" cap="none" dirty="0">
                          <a:solidFill>
                            <a:schemeClr val="dk1"/>
                          </a:solidFill>
                          <a:effectLst/>
                          <a:latin typeface="+mn-lt"/>
                          <a:ea typeface="+mn-ea"/>
                          <a:cs typeface="+mn-cs"/>
                          <a:sym typeface="Arial"/>
                        </a:rPr>
                        <a:t>This guidebook offers practical tips and examples for customizing the visual appearance of library catalogs using CSS. It covers topics such as typography, color schemes, layout customization, and responsive design, enabling libraries to create unique and visually appealing catalog interfaces tailored to their needs.</a:t>
                      </a:r>
                      <a:endParaRPr lang="en-US" sz="1200" dirty="0"/>
                    </a:p>
                  </a:txBody>
                  <a:tcP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419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8" name="Google Shape;242;p40">
            <a:extLst>
              <a:ext uri="{FF2B5EF4-FFF2-40B4-BE49-F238E27FC236}">
                <a16:creationId xmlns:a16="http://schemas.microsoft.com/office/drawing/2014/main" id="{CDA4468D-9657-C91A-E68D-321B8B6BC1A8}"/>
              </a:ext>
            </a:extLst>
          </p:cNvPr>
          <p:cNvSpPr txBox="1">
            <a:spLocks noGrp="1"/>
          </p:cNvSpPr>
          <p:nvPr>
            <p:ph type="title"/>
          </p:nvPr>
        </p:nvSpPr>
        <p:spPr>
          <a:xfrm>
            <a:off x="73733" y="68723"/>
            <a:ext cx="5925300" cy="786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Helvetica" pitchFamily="2" charset="0"/>
              </a:rPr>
              <a:t>Problem Statement</a:t>
            </a:r>
            <a:endParaRPr sz="4000" b="1" dirty="0">
              <a:latin typeface="Helvetica" pitchFamily="2" charset="0"/>
            </a:endParaRPr>
          </a:p>
        </p:txBody>
      </p:sp>
      <p:sp>
        <p:nvSpPr>
          <p:cNvPr id="9" name="Google Shape;243;p40">
            <a:extLst>
              <a:ext uri="{FF2B5EF4-FFF2-40B4-BE49-F238E27FC236}">
                <a16:creationId xmlns:a16="http://schemas.microsoft.com/office/drawing/2014/main" id="{BEE6275E-80C8-AF18-B8A5-3FECF5AF020C}"/>
              </a:ext>
            </a:extLst>
          </p:cNvPr>
          <p:cNvSpPr txBox="1">
            <a:spLocks noGrp="1"/>
          </p:cNvSpPr>
          <p:nvPr>
            <p:ph type="subTitle" idx="1"/>
          </p:nvPr>
        </p:nvSpPr>
        <p:spPr>
          <a:xfrm>
            <a:off x="73733" y="923825"/>
            <a:ext cx="8410251" cy="3400669"/>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500" b="1" dirty="0">
                <a:solidFill>
                  <a:schemeClr val="tx1"/>
                </a:solidFill>
                <a:latin typeface="Helvetica" pitchFamily="2" charset="0"/>
              </a:rPr>
              <a:t>Outdated Systems:</a:t>
            </a:r>
            <a:r>
              <a:rPr lang="en-US" sz="1500" dirty="0">
                <a:solidFill>
                  <a:schemeClr val="tx1"/>
                </a:solidFill>
                <a:latin typeface="Helvetica" pitchFamily="2" charset="0"/>
              </a:rPr>
              <a:t> Many libraries still rely on outdated, manual paper-based systems for cataloging, tracking, and managing library resources.</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b="1" dirty="0">
                <a:solidFill>
                  <a:schemeClr val="tx1"/>
                </a:solidFill>
                <a:latin typeface="Helvetica" pitchFamily="2" charset="0"/>
              </a:rPr>
              <a:t>Inefficient Processes:</a:t>
            </a:r>
            <a:r>
              <a:rPr lang="en-US" sz="1500" dirty="0">
                <a:solidFill>
                  <a:schemeClr val="tx1"/>
                </a:solidFill>
                <a:latin typeface="Helvetica" pitchFamily="2" charset="0"/>
              </a:rPr>
              <a:t> Traditional library management systems often involve time-consuming manual tasks such as book checkout, return, and inventory management, leading to inefficiencies and delays.</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b="1" dirty="0">
                <a:solidFill>
                  <a:schemeClr val="tx1"/>
                </a:solidFill>
                <a:latin typeface="Helvetica" pitchFamily="2" charset="0"/>
              </a:rPr>
              <a:t>Limited Accessibility: </a:t>
            </a:r>
            <a:r>
              <a:rPr lang="en-US" sz="1500" dirty="0">
                <a:solidFill>
                  <a:schemeClr val="tx1"/>
                </a:solidFill>
                <a:latin typeface="Helvetica" pitchFamily="2" charset="0"/>
              </a:rPr>
              <a:t>Accessibility to library resources may be restricted by physical location and operating hours, hindering user convenience and satisfaction.</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b="1" dirty="0">
                <a:solidFill>
                  <a:schemeClr val="tx1"/>
                </a:solidFill>
                <a:latin typeface="Helvetica" pitchFamily="2" charset="0"/>
              </a:rPr>
              <a:t>Data Security Concerns: </a:t>
            </a:r>
            <a:r>
              <a:rPr lang="en-US" sz="1500" dirty="0">
                <a:solidFill>
                  <a:schemeClr val="tx1"/>
                </a:solidFill>
                <a:latin typeface="Helvetica" pitchFamily="2" charset="0"/>
              </a:rPr>
              <a:t>Paper-based systems lack robust security measures, making library records vulnerable to loss, theft, or unauthorized access, posing risks to user privacy and data integrity.</a:t>
            </a:r>
            <a:endParaRPr lang="en-US" sz="1500" b="0" i="0" dirty="0">
              <a:solidFill>
                <a:schemeClr val="tx1"/>
              </a:solidFill>
              <a:effectLst/>
              <a:latin typeface="Helvetica"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2" name="Google Shape;242;p40">
            <a:extLst>
              <a:ext uri="{FF2B5EF4-FFF2-40B4-BE49-F238E27FC236}">
                <a16:creationId xmlns:a16="http://schemas.microsoft.com/office/drawing/2014/main" id="{F174D33B-E4B8-37EA-CC25-9A44C3553AF7}"/>
              </a:ext>
            </a:extLst>
          </p:cNvPr>
          <p:cNvSpPr txBox="1">
            <a:spLocks noGrp="1"/>
          </p:cNvSpPr>
          <p:nvPr>
            <p:ph type="title"/>
          </p:nvPr>
        </p:nvSpPr>
        <p:spPr>
          <a:xfrm>
            <a:off x="59982" y="63680"/>
            <a:ext cx="5925300" cy="786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Helvetica" pitchFamily="2" charset="0"/>
              </a:rPr>
              <a:t>Scope</a:t>
            </a:r>
            <a:endParaRPr sz="4400" b="1" dirty="0">
              <a:latin typeface="Helvetica" pitchFamily="2" charset="0"/>
            </a:endParaRPr>
          </a:p>
        </p:txBody>
      </p:sp>
      <p:sp>
        <p:nvSpPr>
          <p:cNvPr id="13" name="Google Shape;243;p40">
            <a:extLst>
              <a:ext uri="{FF2B5EF4-FFF2-40B4-BE49-F238E27FC236}">
                <a16:creationId xmlns:a16="http://schemas.microsoft.com/office/drawing/2014/main" id="{B30CF628-CF96-0B33-EC75-1D65E0CDF457}"/>
              </a:ext>
            </a:extLst>
          </p:cNvPr>
          <p:cNvSpPr txBox="1">
            <a:spLocks noGrp="1"/>
          </p:cNvSpPr>
          <p:nvPr>
            <p:ph type="subTitle" idx="1"/>
          </p:nvPr>
        </p:nvSpPr>
        <p:spPr>
          <a:xfrm>
            <a:off x="59982" y="850030"/>
            <a:ext cx="8202098" cy="3400669"/>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500" b="1" dirty="0">
                <a:solidFill>
                  <a:schemeClr val="tx1"/>
                </a:solidFill>
                <a:latin typeface="Helvetica" pitchFamily="2" charset="0"/>
              </a:rPr>
              <a:t>Digital Catalog Management:</a:t>
            </a:r>
            <a:r>
              <a:rPr lang="en-US" sz="1500" dirty="0">
                <a:solidFill>
                  <a:schemeClr val="tx1"/>
                </a:solidFill>
                <a:latin typeface="Helvetica" pitchFamily="2" charset="0"/>
              </a:rPr>
              <a:t> Develop a user-friendly interface for browsing and searching library resources, including books, journals, and multimedia materials.</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b="1" dirty="0">
                <a:solidFill>
                  <a:schemeClr val="tx1"/>
                </a:solidFill>
                <a:latin typeface="Helvetica" pitchFamily="2" charset="0"/>
              </a:rPr>
              <a:t>User Authentication and Management:</a:t>
            </a:r>
            <a:r>
              <a:rPr lang="en-US" sz="1500" dirty="0">
                <a:solidFill>
                  <a:schemeClr val="tx1"/>
                </a:solidFill>
                <a:latin typeface="Helvetica" pitchFamily="2" charset="0"/>
              </a:rPr>
              <a:t> Implement secure user authentication mechanisms to manage library memberships, including registration, login, and profile management.</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b="1" dirty="0">
                <a:solidFill>
                  <a:schemeClr val="tx1"/>
                </a:solidFill>
                <a:latin typeface="Helvetica" pitchFamily="2" charset="0"/>
              </a:rPr>
              <a:t>Borrowing and Return System:</a:t>
            </a:r>
            <a:r>
              <a:rPr lang="en-US" sz="1500" dirty="0">
                <a:solidFill>
                  <a:schemeClr val="tx1"/>
                </a:solidFill>
                <a:latin typeface="Helvetica" pitchFamily="2" charset="0"/>
              </a:rPr>
              <a:t> Create a system for users to borrow and return library materials electronically, with features for managing due dates, renewals, and overdue fines.</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b="1" dirty="0">
                <a:solidFill>
                  <a:schemeClr val="tx1"/>
                </a:solidFill>
                <a:latin typeface="Helvetica" pitchFamily="2" charset="0"/>
              </a:rPr>
              <a:t>Reporting and Analytics:</a:t>
            </a:r>
            <a:r>
              <a:rPr lang="en-US" sz="1500" dirty="0">
                <a:solidFill>
                  <a:schemeClr val="tx1"/>
                </a:solidFill>
                <a:latin typeface="Helvetica" pitchFamily="2" charset="0"/>
              </a:rPr>
              <a:t> Incorporate reporting and analytics functionalities to track library usage, circulation statistics, popular resources, and user preferences, enabling data-driven decision-making.</a:t>
            </a:r>
          </a:p>
          <a:p>
            <a:pPr marL="285750" lvl="0" indent="-285750" algn="just">
              <a:buFont typeface="Arial" panose="020B0604020202020204" pitchFamily="34" charset="0"/>
              <a:buChar char="•"/>
            </a:pPr>
            <a:endParaRPr lang="en-US" sz="1500" dirty="0">
              <a:solidFill>
                <a:schemeClr val="tx1"/>
              </a:solidFill>
              <a:latin typeface="Helvetica" pitchFamily="2" charset="0"/>
            </a:endParaRPr>
          </a:p>
          <a:p>
            <a:pPr marL="285750" lvl="0" indent="-285750" algn="just">
              <a:buFont typeface="Arial" panose="020B0604020202020204" pitchFamily="34" charset="0"/>
              <a:buChar char="•"/>
            </a:pPr>
            <a:r>
              <a:rPr lang="en-US" sz="1500" b="1" dirty="0">
                <a:latin typeface="Helvetica" panose="020B0604020202020204" pitchFamily="34" charset="0"/>
                <a:cs typeface="Helvetica" panose="020B0604020202020204" pitchFamily="34" charset="0"/>
              </a:rPr>
              <a:t>Administrative Tools:</a:t>
            </a:r>
            <a:r>
              <a:rPr lang="en-US" sz="1500" dirty="0">
                <a:latin typeface="Helvetica" panose="020B0604020202020204" pitchFamily="34" charset="0"/>
                <a:cs typeface="Helvetica" panose="020B0604020202020204" pitchFamily="34" charset="0"/>
              </a:rPr>
              <a:t> Provide administrative tools for librarians to manage library collections, conduct inventory audits and generate reports.</a:t>
            </a:r>
            <a:endParaRPr lang="en-US" sz="1500" b="0" i="0" dirty="0">
              <a:solidFill>
                <a:schemeClr val="tx1"/>
              </a:solidFill>
              <a:effectLst/>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2;p40">
            <a:extLst>
              <a:ext uri="{FF2B5EF4-FFF2-40B4-BE49-F238E27FC236}">
                <a16:creationId xmlns:a16="http://schemas.microsoft.com/office/drawing/2014/main" id="{57061C13-7471-DD4F-22BA-0D31BAD81CC9}"/>
              </a:ext>
            </a:extLst>
          </p:cNvPr>
          <p:cNvSpPr txBox="1">
            <a:spLocks/>
          </p:cNvSpPr>
          <p:nvPr/>
        </p:nvSpPr>
        <p:spPr>
          <a:xfrm>
            <a:off x="66857" y="82472"/>
            <a:ext cx="5925300" cy="7863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Helvetica" pitchFamily="2" charset="0"/>
              </a:rPr>
              <a:t>System Architecture</a:t>
            </a:r>
          </a:p>
        </p:txBody>
      </p:sp>
      <p:pic>
        <p:nvPicPr>
          <p:cNvPr id="4" name="Picture 3">
            <a:extLst>
              <a:ext uri="{FF2B5EF4-FFF2-40B4-BE49-F238E27FC236}">
                <a16:creationId xmlns:a16="http://schemas.microsoft.com/office/drawing/2014/main" id="{5CB2D205-BDC2-B798-D5EE-D7C27F953D61}"/>
              </a:ext>
            </a:extLst>
          </p:cNvPr>
          <p:cNvPicPr>
            <a:picLocks noChangeAspect="1"/>
          </p:cNvPicPr>
          <p:nvPr/>
        </p:nvPicPr>
        <p:blipFill>
          <a:blip r:embed="rId2"/>
          <a:stretch>
            <a:fillRect/>
          </a:stretch>
        </p:blipFill>
        <p:spPr>
          <a:xfrm>
            <a:off x="1785256" y="868822"/>
            <a:ext cx="5158057" cy="4147163"/>
          </a:xfrm>
          <a:prstGeom prst="rect">
            <a:avLst/>
          </a:prstGeom>
        </p:spPr>
      </p:pic>
    </p:spTree>
    <p:extLst>
      <p:ext uri="{BB962C8B-B14F-4D97-AF65-F5344CB8AC3E}">
        <p14:creationId xmlns:p14="http://schemas.microsoft.com/office/powerpoint/2010/main" val="258893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2;p40">
            <a:extLst>
              <a:ext uri="{FF2B5EF4-FFF2-40B4-BE49-F238E27FC236}">
                <a16:creationId xmlns:a16="http://schemas.microsoft.com/office/drawing/2014/main" id="{57061C13-7471-DD4F-22BA-0D31BAD81CC9}"/>
              </a:ext>
            </a:extLst>
          </p:cNvPr>
          <p:cNvSpPr txBox="1">
            <a:spLocks/>
          </p:cNvSpPr>
          <p:nvPr/>
        </p:nvSpPr>
        <p:spPr>
          <a:xfrm>
            <a:off x="66857" y="82472"/>
            <a:ext cx="5925300" cy="7863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Helvetica" pitchFamily="2" charset="0"/>
              </a:rPr>
              <a:t>System Architecture</a:t>
            </a:r>
          </a:p>
        </p:txBody>
      </p:sp>
      <p:sp>
        <p:nvSpPr>
          <p:cNvPr id="4" name="TextBox 3">
            <a:extLst>
              <a:ext uri="{FF2B5EF4-FFF2-40B4-BE49-F238E27FC236}">
                <a16:creationId xmlns:a16="http://schemas.microsoft.com/office/drawing/2014/main" id="{B50ABEBB-10B7-26D6-C730-9D3876621EE6}"/>
              </a:ext>
            </a:extLst>
          </p:cNvPr>
          <p:cNvSpPr txBox="1"/>
          <p:nvPr/>
        </p:nvSpPr>
        <p:spPr>
          <a:xfrm>
            <a:off x="1449659" y="1836234"/>
            <a:ext cx="4869365" cy="147939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031F7475-8B30-8268-0C51-0AE1B067E86A}"/>
              </a:ext>
            </a:extLst>
          </p:cNvPr>
          <p:cNvSpPr txBox="1"/>
          <p:nvPr/>
        </p:nvSpPr>
        <p:spPr>
          <a:xfrm>
            <a:off x="408878" y="868822"/>
            <a:ext cx="7084742" cy="3323987"/>
          </a:xfrm>
          <a:prstGeom prst="rect">
            <a:avLst/>
          </a:prstGeom>
          <a:noFill/>
        </p:spPr>
        <p:txBody>
          <a:bodyPr wrap="square" rtlCol="0">
            <a:spAutoFit/>
          </a:bodyPr>
          <a:lstStyle/>
          <a:p>
            <a:pPr algn="l"/>
            <a:r>
              <a:rPr lang="en-IN" dirty="0"/>
              <a:t>1.</a:t>
            </a:r>
            <a:r>
              <a:rPr lang="en-US" dirty="0"/>
              <a:t>Frontend: Utilizes HTML, CSS, and JavaScript to create a responsive interface for administrators and users, facilitating tasks like adding students/books and managing records/reports.</a:t>
            </a:r>
          </a:p>
          <a:p>
            <a:pPr algn="l"/>
            <a:r>
              <a:rPr lang="en-US" dirty="0"/>
              <a:t>2.Backend: Powered by PHP and SQL (MySQL) for server-side logic, data management, and database interaction, ensuring robust CRUD operations, authentication, and authorization.</a:t>
            </a:r>
          </a:p>
          <a:p>
            <a:pPr algn="l"/>
            <a:r>
              <a:rPr lang="en-US"/>
              <a:t>3.Database </a:t>
            </a:r>
            <a:r>
              <a:rPr lang="en-US" dirty="0"/>
              <a:t>Management: MySQL manages library data with a schema accommodating books, students, circulation records, and user accounts, focusing on data integrity and preventing duplicates.</a:t>
            </a:r>
          </a:p>
          <a:p>
            <a:pPr algn="l"/>
            <a:r>
              <a:rPr lang="en-US" dirty="0"/>
              <a:t> 4.Integration and Testing: Seamless integration between frontend and backend components ensures smooth communication. Testing involves user input validation, data integrity verification, and end-to-end tests for bug identification and resolution.</a:t>
            </a:r>
          </a:p>
          <a:p>
            <a:pPr algn="l"/>
            <a:r>
              <a:rPr lang="en-US" dirty="0"/>
              <a:t>5.Overall Efficiency: This architecture provides a structured approach, ensuring efficiency, scalability, and reliability in managing library resources and administrative tasks while maintaining data integrity and security.</a:t>
            </a:r>
            <a:endParaRPr lang="en-IN" dirty="0"/>
          </a:p>
        </p:txBody>
      </p:sp>
    </p:spTree>
    <p:extLst>
      <p:ext uri="{BB962C8B-B14F-4D97-AF65-F5344CB8AC3E}">
        <p14:creationId xmlns:p14="http://schemas.microsoft.com/office/powerpoint/2010/main" val="278238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subTitle" idx="1"/>
          </p:nvPr>
        </p:nvSpPr>
        <p:spPr>
          <a:xfrm>
            <a:off x="103209" y="881460"/>
            <a:ext cx="7762007" cy="313342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Efficient Resource Management: </a:t>
            </a:r>
            <a:r>
              <a:rPr lang="en-US" sz="1500" dirty="0">
                <a:latin typeface="Helvetica" panose="020B0604020202020204" pitchFamily="34" charset="0"/>
                <a:cs typeface="Helvetica" panose="020B0604020202020204" pitchFamily="34" charset="0"/>
              </a:rPr>
              <a:t>Facilitates easy cataloging, organization, and management of library resources, optimizing resource utilization.</a:t>
            </a:r>
          </a:p>
          <a:p>
            <a:pPr>
              <a:buFont typeface="Arial" panose="020B0604020202020204" pitchFamily="34" charset="0"/>
              <a:buChar char="•"/>
            </a:pPr>
            <a:endParaRPr lang="en-US" sz="1500" dirty="0">
              <a:latin typeface="Helvetica" panose="020B0604020202020204" pitchFamily="34" charset="0"/>
              <a:cs typeface="Helvetica" panose="020B0604020202020204" pitchFamily="34" charset="0"/>
            </a:endParaRPr>
          </a:p>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Simplified Administrative Tasks:</a:t>
            </a:r>
            <a:r>
              <a:rPr lang="en-US" sz="1500" dirty="0">
                <a:latin typeface="Helvetica" panose="020B0604020202020204" pitchFamily="34" charset="0"/>
                <a:cs typeface="Helvetica" panose="020B0604020202020204" pitchFamily="34" charset="0"/>
              </a:rPr>
              <a:t> Automates administrative tasks such as inventory management, circulation tracking, and reporting, reducing workload and errors.</a:t>
            </a:r>
          </a:p>
          <a:p>
            <a:pPr>
              <a:buFont typeface="Arial" panose="020B0604020202020204" pitchFamily="34" charset="0"/>
              <a:buChar char="•"/>
            </a:pPr>
            <a:endParaRPr lang="en-US" sz="1500" dirty="0">
              <a:latin typeface="Helvetica" panose="020B0604020202020204" pitchFamily="34" charset="0"/>
              <a:cs typeface="Helvetica" panose="020B0604020202020204" pitchFamily="34" charset="0"/>
            </a:endParaRPr>
          </a:p>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Improved Decision-making:</a:t>
            </a:r>
            <a:r>
              <a:rPr lang="en-US" sz="1500" dirty="0">
                <a:latin typeface="Helvetica" panose="020B0604020202020204" pitchFamily="34" charset="0"/>
                <a:cs typeface="Helvetica" panose="020B0604020202020204" pitchFamily="34" charset="0"/>
              </a:rPr>
              <a:t> Provides comprehensive data and analytics tools to track library usage, identify trends, and make informed decisions.</a:t>
            </a:r>
          </a:p>
          <a:p>
            <a:pPr>
              <a:buFont typeface="Arial" panose="020B0604020202020204" pitchFamily="34" charset="0"/>
              <a:buChar char="•"/>
            </a:pPr>
            <a:endParaRPr lang="en-US" sz="1500" dirty="0">
              <a:latin typeface="Helvetica" panose="020B0604020202020204" pitchFamily="34" charset="0"/>
              <a:cs typeface="Helvetica" panose="020B0604020202020204" pitchFamily="34" charset="0"/>
            </a:endParaRPr>
          </a:p>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Enhanced Security Controls: </a:t>
            </a:r>
            <a:r>
              <a:rPr lang="en-US" sz="1500" dirty="0">
                <a:latin typeface="Helvetica" panose="020B0604020202020204" pitchFamily="34" charset="0"/>
                <a:cs typeface="Helvetica" panose="020B0604020202020204" pitchFamily="34" charset="0"/>
              </a:rPr>
              <a:t>Implements robust security measures to protect sensitive library data and ensure compliance with privacy regulations.</a:t>
            </a:r>
          </a:p>
          <a:p>
            <a:pPr>
              <a:buFont typeface="Arial" panose="020B0604020202020204" pitchFamily="34" charset="0"/>
              <a:buChar char="•"/>
            </a:pPr>
            <a:endParaRPr lang="en-US" sz="1500" dirty="0">
              <a:latin typeface="Helvetica" panose="020B0604020202020204" pitchFamily="34" charset="0"/>
              <a:cs typeface="Helvetica" panose="020B0604020202020204" pitchFamily="34" charset="0"/>
            </a:endParaRPr>
          </a:p>
          <a:p>
            <a:pPr>
              <a:buFont typeface="Arial" panose="020B0604020202020204" pitchFamily="34" charset="0"/>
              <a:buChar char="•"/>
            </a:pPr>
            <a:r>
              <a:rPr lang="en-US" sz="1500" b="1" dirty="0">
                <a:latin typeface="Helvetica" panose="020B0604020202020204" pitchFamily="34" charset="0"/>
                <a:cs typeface="Helvetica" panose="020B0604020202020204" pitchFamily="34" charset="0"/>
              </a:rPr>
              <a:t>Remote Access and Control:</a:t>
            </a:r>
            <a:r>
              <a:rPr lang="en-US" sz="1500" dirty="0">
                <a:latin typeface="Helvetica" panose="020B0604020202020204" pitchFamily="34" charset="0"/>
                <a:cs typeface="Helvetica" panose="020B0604020202020204" pitchFamily="34" charset="0"/>
              </a:rPr>
              <a:t> Enables administrators to manage library operations from any location with internet access, enhancing flexibility and convenience.</a:t>
            </a:r>
          </a:p>
        </p:txBody>
      </p:sp>
      <p:sp>
        <p:nvSpPr>
          <p:cNvPr id="294" name="Google Shape;294;p45"/>
          <p:cNvSpPr txBox="1">
            <a:spLocks noGrp="1"/>
          </p:cNvSpPr>
          <p:nvPr>
            <p:ph type="title"/>
          </p:nvPr>
        </p:nvSpPr>
        <p:spPr>
          <a:xfrm>
            <a:off x="103209" y="130514"/>
            <a:ext cx="5236120" cy="8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Helvetica" pitchFamily="2" charset="0"/>
              </a:rPr>
              <a:t>Advantages</a:t>
            </a:r>
            <a:endParaRPr sz="4000" b="1" dirty="0">
              <a:latin typeface="Helvetica" pitchFamily="2" charset="0"/>
            </a:endParaRPr>
          </a:p>
        </p:txBody>
      </p:sp>
    </p:spTree>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1093</Words>
  <Application>Microsoft Office PowerPoint</Application>
  <PresentationFormat>On-screen Show (16:9)</PresentationFormat>
  <Paragraphs>105</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Alexandria Medium</vt:lpstr>
      <vt:lpstr>Albert Sans</vt:lpstr>
      <vt:lpstr>Helvetica</vt:lpstr>
      <vt:lpstr>Arial</vt:lpstr>
      <vt:lpstr>Lead Funnel by Slidesgo</vt:lpstr>
      <vt:lpstr>PowerPoint Presentation</vt:lpstr>
      <vt:lpstr>Table of contents</vt:lpstr>
      <vt:lpstr>Introduction</vt:lpstr>
      <vt:lpstr>PowerPoint Presentation</vt:lpstr>
      <vt:lpstr>Problem Statement</vt:lpstr>
      <vt:lpstr>Scope</vt:lpstr>
      <vt:lpstr>PowerPoint Presentation</vt:lpstr>
      <vt:lpstr>PowerPoint Presentation</vt:lpstr>
      <vt:lpstr>Advantages</vt:lpstr>
      <vt:lpstr>Disadvantages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Omprakash</dc:creator>
  <cp:lastModifiedBy>Shirish Goyal</cp:lastModifiedBy>
  <cp:revision>29</cp:revision>
  <dcterms:modified xsi:type="dcterms:W3CDTF">2024-04-27T07:23:52Z</dcterms:modified>
</cp:coreProperties>
</file>