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68" r:id="rId4"/>
  </p:sldMasterIdLst>
  <p:sldIdLst>
    <p:sldId id="318" r:id="rId5"/>
    <p:sldId id="278" r:id="rId6"/>
    <p:sldId id="280" r:id="rId7"/>
    <p:sldId id="279" r:id="rId8"/>
    <p:sldId id="334" r:id="rId9"/>
    <p:sldId id="353" r:id="rId10"/>
    <p:sldId id="282" r:id="rId11"/>
    <p:sldId id="335" r:id="rId12"/>
    <p:sldId id="301" r:id="rId13"/>
    <p:sldId id="336" r:id="rId14"/>
    <p:sldId id="337" r:id="rId15"/>
    <p:sldId id="284" r:id="rId16"/>
    <p:sldId id="349" r:id="rId17"/>
    <p:sldId id="316" r:id="rId18"/>
    <p:sldId id="35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791" autoAdjust="0"/>
    <p:restoredTop sz="94660"/>
  </p:normalViewPr>
  <p:slideViewPr>
    <p:cSldViewPr snapToGrid="0" showGuides="1">
      <p:cViewPr varScale="1">
        <p:scale>
          <a:sx n="73" d="100"/>
          <a:sy n="73" d="100"/>
        </p:scale>
        <p:origin x="-468" y="-102"/>
      </p:cViewPr>
      <p:guideLst>
        <p:guide orient="horz" pos="242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그림 개체 틀 2"/>
          <p:cNvSpPr>
            <a:spLocks noGrp="1"/>
          </p:cNvSpPr>
          <p:nvPr>
            <p:ph type="pic" sz="quarter" idx="14" hasCustomPrompt="1"/>
          </p:nvPr>
        </p:nvSpPr>
        <p:spPr>
          <a:xfrm>
            <a:off x="905523" y="1523993"/>
            <a:ext cx="2769493" cy="450808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
        <p:nvSpPr>
          <p:cNvPr id="5" name="Text Placeholder 9"/>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grpSp>
        <p:nvGrpSpPr>
          <p:cNvPr id="28" name="Group 27"/>
          <p:cNvGrpSpPr/>
          <p:nvPr userDrawn="1"/>
        </p:nvGrpSpPr>
        <p:grpSpPr>
          <a:xfrm>
            <a:off x="5655129" y="211061"/>
            <a:ext cx="881742" cy="137160"/>
            <a:chOff x="5215346" y="150098"/>
            <a:chExt cx="881742" cy="137160"/>
          </a:xfrm>
        </p:grpSpPr>
        <p:sp>
          <p:nvSpPr>
            <p:cNvPr id="3" name="Rectangle 2"/>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5655129" y="6509779"/>
            <a:ext cx="881742" cy="137160"/>
            <a:chOff x="5215346" y="150098"/>
            <a:chExt cx="881742" cy="137160"/>
          </a:xfrm>
        </p:grpSpPr>
        <p:sp>
          <p:nvSpPr>
            <p:cNvPr id="30" name="Rectangle 29"/>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grpSp>
        <p:nvGrpSpPr>
          <p:cNvPr id="28" name="Group 27"/>
          <p:cNvGrpSpPr/>
          <p:nvPr userDrawn="1"/>
        </p:nvGrpSpPr>
        <p:grpSpPr>
          <a:xfrm>
            <a:off x="8908663" y="1442569"/>
            <a:ext cx="2607090" cy="4865936"/>
            <a:chOff x="3501573" y="3178068"/>
            <a:chExt cx="1340594" cy="2737840"/>
          </a:xfrm>
        </p:grpSpPr>
        <p:sp>
          <p:nvSpPr>
            <p:cNvPr id="29" name="Freeform: Shape 28"/>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0" name="Freeform: Shape 29"/>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1" name="Freeform: Shape 30"/>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32" name="Freeform: Shape 31"/>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33" name="Freeform: Shape 32"/>
            <p:cNvSpPr/>
            <p:nvPr/>
          </p:nvSpPr>
          <p:spPr>
            <a:xfrm>
              <a:off x="3529897" y="3190651"/>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34" name="Freeform: Shape 33"/>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35" name="Group 34"/>
            <p:cNvGrpSpPr/>
            <p:nvPr/>
          </p:nvGrpSpPr>
          <p:grpSpPr>
            <a:xfrm>
              <a:off x="4092761" y="5635852"/>
              <a:ext cx="164520" cy="173080"/>
              <a:chOff x="6772303" y="6038214"/>
              <a:chExt cx="140650" cy="147968"/>
            </a:xfrm>
          </p:grpSpPr>
          <p:sp>
            <p:nvSpPr>
              <p:cNvPr id="39" name="Oval 38"/>
              <p:cNvSpPr/>
              <p:nvPr/>
            </p:nvSpPr>
            <p:spPr>
              <a:xfrm>
                <a:off x="6772303" y="6038214"/>
                <a:ext cx="140650"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6807465" y="6071635"/>
                <a:ext cx="70326"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Freeform: Shape 35"/>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1" fmla="*/ 614149 w 1119116"/>
                <a:gd name="connsiteY0-2" fmla="*/ 0 h 2330356"/>
                <a:gd name="connsiteX1-3" fmla="*/ 1115704 w 1119116"/>
                <a:gd name="connsiteY1-4" fmla="*/ 3412 h 2330356"/>
                <a:gd name="connsiteX2-5" fmla="*/ 1119116 w 1119116"/>
                <a:gd name="connsiteY2-6" fmla="*/ 2330356 h 2330356"/>
                <a:gd name="connsiteX3-7" fmla="*/ 0 w 1119116"/>
                <a:gd name="connsiteY3-8" fmla="*/ 2330356 h 2330356"/>
                <a:gd name="connsiteX4-9" fmla="*/ 614149 w 1119116"/>
                <a:gd name="connsiteY4-10" fmla="*/ 0 h 233035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dirty="0">
                <a:solidFill>
                  <a:schemeClr val="tx1"/>
                </a:solidFill>
              </a:endParaRPr>
            </a:p>
          </p:txBody>
        </p:sp>
        <p:sp>
          <p:nvSpPr>
            <p:cNvPr id="37" name="Rectangle: Rounded Corners 36"/>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 Placeholder 9"/>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grpSp>
        <p:nvGrpSpPr>
          <p:cNvPr id="5" name="Group 4"/>
          <p:cNvGrpSpPr/>
          <p:nvPr userDrawn="1"/>
        </p:nvGrpSpPr>
        <p:grpSpPr>
          <a:xfrm>
            <a:off x="5655129" y="211061"/>
            <a:ext cx="881742" cy="137160"/>
            <a:chOff x="5215346" y="150098"/>
            <a:chExt cx="881742" cy="137160"/>
          </a:xfrm>
        </p:grpSpPr>
        <p:sp>
          <p:nvSpPr>
            <p:cNvPr id="6" name="Rectangle 5"/>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userDrawn="1"/>
        </p:nvGrpSpPr>
        <p:grpSpPr>
          <a:xfrm>
            <a:off x="5655129" y="6509779"/>
            <a:ext cx="881742" cy="137160"/>
            <a:chOff x="5215346" y="150098"/>
            <a:chExt cx="881742" cy="137160"/>
          </a:xfrm>
        </p:grpSpPr>
        <p:sp>
          <p:nvSpPr>
            <p:cNvPr id="11" name="Rectangle 10"/>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그림 개체 틀 2"/>
          <p:cNvSpPr>
            <a:spLocks noGrp="1"/>
          </p:cNvSpPr>
          <p:nvPr>
            <p:ph type="pic" sz="quarter" idx="14" hasCustomPrompt="1"/>
          </p:nvPr>
        </p:nvSpPr>
        <p:spPr>
          <a:xfrm>
            <a:off x="9175736" y="2152874"/>
            <a:ext cx="2168682" cy="3501244"/>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 name="그림 개체 틀 2"/>
          <p:cNvSpPr>
            <a:spLocks noGrp="1"/>
          </p:cNvSpPr>
          <p:nvPr>
            <p:ph type="pic" sz="quarter" idx="14" hasCustomPrompt="1"/>
          </p:nvPr>
        </p:nvSpPr>
        <p:spPr>
          <a:xfrm>
            <a:off x="0" y="0"/>
            <a:ext cx="5754757" cy="6858000"/>
          </a:xfrm>
          <a:prstGeom prst="rect">
            <a:avLst/>
          </a:prstGeom>
          <a:solidFill>
            <a:schemeClr val="bg1">
              <a:lumMod val="95000"/>
            </a:schemeClr>
          </a:solidFill>
          <a:ln w="19050">
            <a:noFill/>
          </a:ln>
        </p:spPr>
        <p:txBody>
          <a:bodyPr anchor="ctr"/>
          <a:lstStyle>
            <a:lvl1pPr marL="0" indent="0" algn="ctr">
              <a:lnSpc>
                <a:spcPct val="100000"/>
              </a:lnSpc>
              <a:buNone/>
              <a:defRPr sz="1600">
                <a:solidFill>
                  <a:schemeClr val="tx1">
                    <a:lumMod val="75000"/>
                    <a:lumOff val="25000"/>
                  </a:schemeClr>
                </a:solidFill>
              </a:defRPr>
            </a:lvl1pPr>
          </a:lstStyle>
          <a:p>
            <a:r>
              <a:rPr lang="en-US" altLang="ko-KR" dirty="0"/>
              <a:t>Place Your Picture Here And Send To Back</a:t>
            </a:r>
            <a:endParaRPr lang="ko-KR"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7" name="Rectangle 26"/>
          <p:cNvSpPr/>
          <p:nvPr userDrawn="1"/>
        </p:nvSpPr>
        <p:spPr>
          <a:xfrm>
            <a:off x="651165" y="618259"/>
            <a:ext cx="10889672" cy="49876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icture Placeholder 25"/>
          <p:cNvSpPr>
            <a:spLocks noGrp="1"/>
          </p:cNvSpPr>
          <p:nvPr>
            <p:ph type="pic" sz="quarter" idx="14" hasCustomPrompt="1"/>
          </p:nvPr>
        </p:nvSpPr>
        <p:spPr>
          <a:xfrm>
            <a:off x="1" y="2"/>
            <a:ext cx="7190531" cy="6857999"/>
          </a:xfrm>
          <a:custGeom>
            <a:avLst/>
            <a:gdLst>
              <a:gd name="connsiteX0" fmla="*/ 0 w 7190531"/>
              <a:gd name="connsiteY0" fmla="*/ 0 h 6857999"/>
              <a:gd name="connsiteX1" fmla="*/ 6164429 w 7190531"/>
              <a:gd name="connsiteY1" fmla="*/ 0 h 6857999"/>
              <a:gd name="connsiteX2" fmla="*/ 6476156 w 7190531"/>
              <a:gd name="connsiteY2" fmla="*/ 311727 h 6857999"/>
              <a:gd name="connsiteX3" fmla="*/ 6227252 w 7190531"/>
              <a:gd name="connsiteY3" fmla="*/ 617122 h 6857999"/>
              <a:gd name="connsiteX4" fmla="*/ 6164430 w 7190531"/>
              <a:gd name="connsiteY4" fmla="*/ 623455 h 6857999"/>
              <a:gd name="connsiteX5" fmla="*/ 6878804 w 7190531"/>
              <a:gd name="connsiteY5" fmla="*/ 623455 h 6857999"/>
              <a:gd name="connsiteX6" fmla="*/ 7190531 w 7190531"/>
              <a:gd name="connsiteY6" fmla="*/ 935182 h 6857999"/>
              <a:gd name="connsiteX7" fmla="*/ 6878804 w 7190531"/>
              <a:gd name="connsiteY7" fmla="*/ 1246909 h 6857999"/>
              <a:gd name="connsiteX8" fmla="*/ 6489146 w 7190531"/>
              <a:gd name="connsiteY8" fmla="*/ 1246909 h 6857999"/>
              <a:gd name="connsiteX9" fmla="*/ 6551968 w 7190531"/>
              <a:gd name="connsiteY9" fmla="*/ 1253242 h 6857999"/>
              <a:gd name="connsiteX10" fmla="*/ 6800872 w 7190531"/>
              <a:gd name="connsiteY10" fmla="*/ 1558637 h 6857999"/>
              <a:gd name="connsiteX11" fmla="*/ 6489145 w 7190531"/>
              <a:gd name="connsiteY11" fmla="*/ 1870364 h 6857999"/>
              <a:gd name="connsiteX12" fmla="*/ 5988154 w 7190531"/>
              <a:gd name="connsiteY12" fmla="*/ 1870364 h 6857999"/>
              <a:gd name="connsiteX13" fmla="*/ 6050977 w 7190531"/>
              <a:gd name="connsiteY13" fmla="*/ 1876697 h 6857999"/>
              <a:gd name="connsiteX14" fmla="*/ 6299881 w 7190531"/>
              <a:gd name="connsiteY14" fmla="*/ 2182091 h 6857999"/>
              <a:gd name="connsiteX15" fmla="*/ 5988153 w 7190531"/>
              <a:gd name="connsiteY15" fmla="*/ 2493818 h 6857999"/>
              <a:gd name="connsiteX16" fmla="*/ 6776748 w 7190531"/>
              <a:gd name="connsiteY16" fmla="*/ 2493818 h 6857999"/>
              <a:gd name="connsiteX17" fmla="*/ 7088475 w 7190531"/>
              <a:gd name="connsiteY17" fmla="*/ 2805545 h 6857999"/>
              <a:gd name="connsiteX18" fmla="*/ 6776748 w 7190531"/>
              <a:gd name="connsiteY18" fmla="*/ 3117272 h 6857999"/>
              <a:gd name="connsiteX19" fmla="*/ 4995449 w 7190531"/>
              <a:gd name="connsiteY19" fmla="*/ 3117272 h 6857999"/>
              <a:gd name="connsiteX20" fmla="*/ 5307176 w 7190531"/>
              <a:gd name="connsiteY20" fmla="*/ 3428999 h 6857999"/>
              <a:gd name="connsiteX21" fmla="*/ 4995449 w 7190531"/>
              <a:gd name="connsiteY21" fmla="*/ 3740726 h 6857999"/>
              <a:gd name="connsiteX22" fmla="*/ 5997428 w 7190531"/>
              <a:gd name="connsiteY22" fmla="*/ 3740726 h 6857999"/>
              <a:gd name="connsiteX23" fmla="*/ 6309155 w 7190531"/>
              <a:gd name="connsiteY23" fmla="*/ 4052454 h 6857999"/>
              <a:gd name="connsiteX24" fmla="*/ 5997428 w 7190531"/>
              <a:gd name="connsiteY24" fmla="*/ 4364181 h 6857999"/>
              <a:gd name="connsiteX25" fmla="*/ 6405641 w 7190531"/>
              <a:gd name="connsiteY25" fmla="*/ 4364181 h 6857999"/>
              <a:gd name="connsiteX26" fmla="*/ 6717369 w 7190531"/>
              <a:gd name="connsiteY26" fmla="*/ 4675908 h 6857999"/>
              <a:gd name="connsiteX27" fmla="*/ 6405641 w 7190531"/>
              <a:gd name="connsiteY27" fmla="*/ 4987636 h 6857999"/>
              <a:gd name="connsiteX28" fmla="*/ 5719098 w 7190531"/>
              <a:gd name="connsiteY28" fmla="*/ 4987636 h 6857999"/>
              <a:gd name="connsiteX29" fmla="*/ 6030826 w 7190531"/>
              <a:gd name="connsiteY29" fmla="*/ 5299363 h 6857999"/>
              <a:gd name="connsiteX30" fmla="*/ 5719098 w 7190531"/>
              <a:gd name="connsiteY30" fmla="*/ 5611090 h 6857999"/>
              <a:gd name="connsiteX31" fmla="*/ 4939779 w 7190531"/>
              <a:gd name="connsiteY31" fmla="*/ 5611090 h 6857999"/>
              <a:gd name="connsiteX32" fmla="*/ 5251506 w 7190531"/>
              <a:gd name="connsiteY32" fmla="*/ 5922817 h 6857999"/>
              <a:gd name="connsiteX33" fmla="*/ 4939779 w 7190531"/>
              <a:gd name="connsiteY33" fmla="*/ 6234545 h 6857999"/>
              <a:gd name="connsiteX34" fmla="*/ 5988147 w 7190531"/>
              <a:gd name="connsiteY34" fmla="*/ 6234545 h 6857999"/>
              <a:gd name="connsiteX35" fmla="*/ 6299874 w 7190531"/>
              <a:gd name="connsiteY35" fmla="*/ 6546272 h 6857999"/>
              <a:gd name="connsiteX36" fmla="*/ 5988147 w 7190531"/>
              <a:gd name="connsiteY36" fmla="*/ 6857999 h 6857999"/>
              <a:gd name="connsiteX37" fmla="*/ 0 w 7190531"/>
              <a:gd name="connsiteY3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190531" h="6857999">
                <a:moveTo>
                  <a:pt x="0" y="0"/>
                </a:moveTo>
                <a:lnTo>
                  <a:pt x="6164429" y="0"/>
                </a:lnTo>
                <a:cubicBezTo>
                  <a:pt x="6336591" y="0"/>
                  <a:pt x="6476156" y="139565"/>
                  <a:pt x="6476156" y="311727"/>
                </a:cubicBezTo>
                <a:cubicBezTo>
                  <a:pt x="6476156" y="462369"/>
                  <a:pt x="6369301" y="588054"/>
                  <a:pt x="6227252" y="617122"/>
                </a:cubicBezTo>
                <a:lnTo>
                  <a:pt x="6164430" y="623455"/>
                </a:lnTo>
                <a:lnTo>
                  <a:pt x="6878804" y="623455"/>
                </a:lnTo>
                <a:cubicBezTo>
                  <a:pt x="7050966" y="623455"/>
                  <a:pt x="7190531" y="763020"/>
                  <a:pt x="7190531" y="935182"/>
                </a:cubicBezTo>
                <a:cubicBezTo>
                  <a:pt x="7190531" y="1107344"/>
                  <a:pt x="7050966" y="1246909"/>
                  <a:pt x="6878804" y="1246909"/>
                </a:cubicBezTo>
                <a:lnTo>
                  <a:pt x="6489146" y="1246909"/>
                </a:lnTo>
                <a:lnTo>
                  <a:pt x="6551968" y="1253242"/>
                </a:lnTo>
                <a:cubicBezTo>
                  <a:pt x="6694017" y="1282309"/>
                  <a:pt x="6800872" y="1407995"/>
                  <a:pt x="6800872" y="1558637"/>
                </a:cubicBezTo>
                <a:cubicBezTo>
                  <a:pt x="6800872" y="1730799"/>
                  <a:pt x="6661307" y="1870364"/>
                  <a:pt x="6489145" y="1870364"/>
                </a:cubicBezTo>
                <a:lnTo>
                  <a:pt x="5988154" y="1870364"/>
                </a:lnTo>
                <a:lnTo>
                  <a:pt x="6050977" y="1876697"/>
                </a:lnTo>
                <a:cubicBezTo>
                  <a:pt x="6193026" y="1905764"/>
                  <a:pt x="6299881" y="2031449"/>
                  <a:pt x="6299881" y="2182091"/>
                </a:cubicBezTo>
                <a:cubicBezTo>
                  <a:pt x="6299881" y="2354253"/>
                  <a:pt x="6160315" y="2493818"/>
                  <a:pt x="5988153" y="2493818"/>
                </a:cubicBezTo>
                <a:lnTo>
                  <a:pt x="6776748" y="2493818"/>
                </a:lnTo>
                <a:cubicBezTo>
                  <a:pt x="6948910" y="2493818"/>
                  <a:pt x="7088475" y="2633383"/>
                  <a:pt x="7088475" y="2805545"/>
                </a:cubicBezTo>
                <a:cubicBezTo>
                  <a:pt x="7088475" y="2977707"/>
                  <a:pt x="6948910" y="3117272"/>
                  <a:pt x="6776748" y="3117272"/>
                </a:cubicBezTo>
                <a:lnTo>
                  <a:pt x="4995449" y="3117272"/>
                </a:lnTo>
                <a:cubicBezTo>
                  <a:pt x="5167611" y="3117272"/>
                  <a:pt x="5307176" y="3256837"/>
                  <a:pt x="5307176" y="3428999"/>
                </a:cubicBezTo>
                <a:cubicBezTo>
                  <a:pt x="5307176" y="3601161"/>
                  <a:pt x="5167611" y="3740726"/>
                  <a:pt x="4995449" y="3740726"/>
                </a:cubicBezTo>
                <a:lnTo>
                  <a:pt x="5997428" y="3740726"/>
                </a:lnTo>
                <a:cubicBezTo>
                  <a:pt x="6169590" y="3740726"/>
                  <a:pt x="6309155" y="3880292"/>
                  <a:pt x="6309155" y="4052454"/>
                </a:cubicBezTo>
                <a:cubicBezTo>
                  <a:pt x="6309155" y="4224616"/>
                  <a:pt x="6169590" y="4364181"/>
                  <a:pt x="5997428" y="4364181"/>
                </a:cubicBezTo>
                <a:lnTo>
                  <a:pt x="6405641" y="4364181"/>
                </a:lnTo>
                <a:cubicBezTo>
                  <a:pt x="6577803" y="4364181"/>
                  <a:pt x="6717369" y="4503746"/>
                  <a:pt x="6717369" y="4675908"/>
                </a:cubicBezTo>
                <a:cubicBezTo>
                  <a:pt x="6717369" y="4848070"/>
                  <a:pt x="6577803" y="4987636"/>
                  <a:pt x="6405641" y="4987636"/>
                </a:cubicBezTo>
                <a:lnTo>
                  <a:pt x="5719098" y="4987636"/>
                </a:lnTo>
                <a:cubicBezTo>
                  <a:pt x="5891260" y="4987636"/>
                  <a:pt x="6030826" y="5127201"/>
                  <a:pt x="6030826" y="5299363"/>
                </a:cubicBezTo>
                <a:cubicBezTo>
                  <a:pt x="6030826" y="5471525"/>
                  <a:pt x="5891260" y="5611090"/>
                  <a:pt x="5719098" y="5611090"/>
                </a:cubicBezTo>
                <a:lnTo>
                  <a:pt x="4939779" y="5611090"/>
                </a:lnTo>
                <a:cubicBezTo>
                  <a:pt x="5111941" y="5611090"/>
                  <a:pt x="5251506" y="5750655"/>
                  <a:pt x="5251506" y="5922817"/>
                </a:cubicBezTo>
                <a:cubicBezTo>
                  <a:pt x="5251506" y="6094979"/>
                  <a:pt x="5111941" y="6234545"/>
                  <a:pt x="4939779" y="6234545"/>
                </a:cubicBezTo>
                <a:lnTo>
                  <a:pt x="5988147" y="6234545"/>
                </a:lnTo>
                <a:cubicBezTo>
                  <a:pt x="6160309" y="6234545"/>
                  <a:pt x="6299874" y="6374110"/>
                  <a:pt x="6299874" y="6546272"/>
                </a:cubicBezTo>
                <a:cubicBezTo>
                  <a:pt x="6299874" y="6718434"/>
                  <a:pt x="6160309" y="6857999"/>
                  <a:pt x="5988147" y="6857999"/>
                </a:cubicBezTo>
                <a:lnTo>
                  <a:pt x="0" y="6857999"/>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그림 개체 틀 2"/>
          <p:cNvSpPr>
            <a:spLocks noGrp="1"/>
          </p:cNvSpPr>
          <p:nvPr>
            <p:ph type="pic" sz="quarter" idx="14" hasCustomPrompt="1"/>
          </p:nvPr>
        </p:nvSpPr>
        <p:spPr>
          <a:xfrm>
            <a:off x="8381999" y="1531249"/>
            <a:ext cx="3200400" cy="45720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4" name="Text Placeholder 9"/>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grpSp>
        <p:nvGrpSpPr>
          <p:cNvPr id="5" name="Group 4"/>
          <p:cNvGrpSpPr/>
          <p:nvPr userDrawn="1"/>
        </p:nvGrpSpPr>
        <p:grpSpPr>
          <a:xfrm>
            <a:off x="5655129" y="211061"/>
            <a:ext cx="881742" cy="137160"/>
            <a:chOff x="5215346" y="150098"/>
            <a:chExt cx="881742" cy="137160"/>
          </a:xfrm>
        </p:grpSpPr>
        <p:sp>
          <p:nvSpPr>
            <p:cNvPr id="6" name="Rectangle 5"/>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userDrawn="1"/>
        </p:nvGrpSpPr>
        <p:grpSpPr>
          <a:xfrm>
            <a:off x="5655129" y="6509779"/>
            <a:ext cx="881742" cy="137160"/>
            <a:chOff x="5215346" y="150098"/>
            <a:chExt cx="881742" cy="137160"/>
          </a:xfrm>
        </p:grpSpPr>
        <p:sp>
          <p:nvSpPr>
            <p:cNvPr id="11" name="Rectangle 10"/>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userDrawn="1"/>
        </p:nvSpPr>
        <p:spPr>
          <a:xfrm>
            <a:off x="4694736" y="1531249"/>
            <a:ext cx="32004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그림 개체 틀 2"/>
          <p:cNvSpPr>
            <a:spLocks noGrp="1"/>
          </p:cNvSpPr>
          <p:nvPr>
            <p:ph type="pic" sz="quarter" idx="14" hasCustomPrompt="1"/>
          </p:nvPr>
        </p:nvSpPr>
        <p:spPr>
          <a:xfrm>
            <a:off x="504825" y="1332216"/>
            <a:ext cx="11182350" cy="357315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
        <p:nvSpPr>
          <p:cNvPr id="4" name="Text Placeholder 9"/>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grpSp>
        <p:nvGrpSpPr>
          <p:cNvPr id="5" name="Group 4"/>
          <p:cNvGrpSpPr/>
          <p:nvPr userDrawn="1"/>
        </p:nvGrpSpPr>
        <p:grpSpPr>
          <a:xfrm>
            <a:off x="5655129" y="211061"/>
            <a:ext cx="881742" cy="137160"/>
            <a:chOff x="5215346" y="150098"/>
            <a:chExt cx="881742" cy="137160"/>
          </a:xfrm>
        </p:grpSpPr>
        <p:sp>
          <p:nvSpPr>
            <p:cNvPr id="6" name="Rectangle 5"/>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userDrawn="1"/>
        </p:nvGrpSpPr>
        <p:grpSpPr>
          <a:xfrm>
            <a:off x="5655129" y="6509779"/>
            <a:ext cx="881742" cy="137160"/>
            <a:chOff x="5215346" y="150098"/>
            <a:chExt cx="881742" cy="137160"/>
          </a:xfrm>
        </p:grpSpPr>
        <p:sp>
          <p:nvSpPr>
            <p:cNvPr id="11" name="Rectangle 10"/>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grpSp>
        <p:nvGrpSpPr>
          <p:cNvPr id="4" name="Group 3"/>
          <p:cNvGrpSpPr/>
          <p:nvPr userDrawn="1"/>
        </p:nvGrpSpPr>
        <p:grpSpPr>
          <a:xfrm>
            <a:off x="5655129" y="211061"/>
            <a:ext cx="881742" cy="137160"/>
            <a:chOff x="5215346" y="150098"/>
            <a:chExt cx="881742" cy="137160"/>
          </a:xfrm>
        </p:grpSpPr>
        <p:sp>
          <p:nvSpPr>
            <p:cNvPr id="5" name="Rectangle 4"/>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userDrawn="1"/>
        </p:nvGrpSpPr>
        <p:grpSpPr>
          <a:xfrm>
            <a:off x="5655129" y="6509779"/>
            <a:ext cx="881742" cy="137160"/>
            <a:chOff x="5215346" y="150098"/>
            <a:chExt cx="881742" cy="137160"/>
          </a:xfrm>
        </p:grpSpPr>
        <p:sp>
          <p:nvSpPr>
            <p:cNvPr id="10" name="Rectangle 9"/>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3" name="Text Placeholder 9"/>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grpSp>
        <p:nvGrpSpPr>
          <p:cNvPr id="4" name="Group 3"/>
          <p:cNvGrpSpPr/>
          <p:nvPr userDrawn="1"/>
        </p:nvGrpSpPr>
        <p:grpSpPr>
          <a:xfrm>
            <a:off x="5655129" y="211061"/>
            <a:ext cx="881742" cy="137160"/>
            <a:chOff x="5215346" y="150098"/>
            <a:chExt cx="881742" cy="137160"/>
          </a:xfrm>
        </p:grpSpPr>
        <p:sp>
          <p:nvSpPr>
            <p:cNvPr id="5" name="Rectangle 4"/>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7" Type="http://schemas.openxmlformats.org/officeDocument/2006/relationships/theme" Target="../theme/theme2.xml"/><Relationship Id="rId16" Type="http://schemas.openxmlformats.org/officeDocument/2006/relationships/slideLayout" Target="../slideLayouts/slideLayout18.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0" y="0"/>
            <a:ext cx="12098655" cy="2089785"/>
          </a:xfrm>
          <a:prstGeom prst="rect">
            <a:avLst/>
          </a:prstGeom>
          <a:noFill/>
        </p:spPr>
        <p:txBody>
          <a:bodyPr wrap="square" rtlCol="0" anchor="ctr">
            <a:noAutofit/>
          </a:bodyPr>
          <a:lstStyle/>
          <a:p>
            <a:r>
              <a:rPr lang="en-US" altLang="ko-KR" sz="5400" dirty="0">
                <a:solidFill>
                  <a:schemeClr val="bg1"/>
                </a:solidFill>
                <a:cs typeface="Arial" panose="020B0604020202020204" pitchFamily="34" charset="0"/>
              </a:rPr>
              <a:t> </a:t>
            </a:r>
            <a:endParaRPr lang="en-US" altLang="ko-KR" sz="5400" dirty="0">
              <a:solidFill>
                <a:schemeClr val="bg1"/>
              </a:solidFill>
              <a:cs typeface="Arial" panose="020B0604020202020204" pitchFamily="34" charset="0"/>
            </a:endParaRPr>
          </a:p>
          <a:p>
            <a:r>
              <a:rPr lang="en-US" altLang="ko-KR" sz="5400" dirty="0">
                <a:solidFill>
                  <a:schemeClr val="bg1"/>
                </a:solidFill>
                <a:cs typeface="Arial" panose="020B0604020202020204" pitchFamily="34" charset="0"/>
                <a:sym typeface="+mn-ea"/>
              </a:rPr>
              <a:t>    </a:t>
            </a:r>
            <a:r>
              <a:rPr lang="en-US" altLang="ko-KR" sz="4800" dirty="0">
                <a:solidFill>
                  <a:schemeClr val="bg1"/>
                </a:solidFill>
                <a:latin typeface="Arial Black" panose="020B0A04020102020204" charset="0"/>
                <a:cs typeface="Arial Black" panose="020B0A04020102020204" charset="0"/>
                <a:sym typeface="+mn-ea"/>
              </a:rPr>
              <a:t>BREAST CANCE PREDICTION                              </a:t>
            </a:r>
            <a:endParaRPr lang="en-US" altLang="ko-KR" sz="4800" dirty="0">
              <a:solidFill>
                <a:schemeClr val="bg1"/>
              </a:solidFill>
              <a:latin typeface="Arial Black" panose="020B0A04020102020204" charset="0"/>
              <a:cs typeface="Arial Black" panose="020B0A04020102020204" charset="0"/>
              <a:sym typeface="+mn-ea"/>
            </a:endParaRPr>
          </a:p>
          <a:p>
            <a:r>
              <a:rPr lang="en-US" altLang="ko-KR" sz="4800" dirty="0">
                <a:solidFill>
                  <a:schemeClr val="bg1"/>
                </a:solidFill>
                <a:latin typeface="Arial Black" panose="020B0A04020102020204" charset="0"/>
                <a:cs typeface="Arial Black" panose="020B0A04020102020204" charset="0"/>
                <a:sym typeface="+mn-ea"/>
              </a:rPr>
              <a:t>                  USING ML</a:t>
            </a:r>
            <a:r>
              <a:rPr lang="en-US" altLang="ko-KR" sz="4800" dirty="0">
                <a:solidFill>
                  <a:schemeClr val="bg1"/>
                </a:solidFill>
                <a:cs typeface="Arial" panose="020B0604020202020204" pitchFamily="34" charset="0"/>
                <a:sym typeface="+mn-ea"/>
              </a:rPr>
              <a:t> </a:t>
            </a:r>
            <a:endParaRPr lang="en-US" altLang="ko-KR" sz="4800" dirty="0">
              <a:solidFill>
                <a:schemeClr val="bg1"/>
              </a:solidFill>
              <a:cs typeface="Arial" panose="020B0604020202020204" pitchFamily="34" charset="0"/>
              <a:sym typeface="+mn-ea"/>
            </a:endParaRPr>
          </a:p>
          <a:p>
            <a:r>
              <a:rPr lang="en-US" altLang="ko-KR" sz="5400" dirty="0">
                <a:solidFill>
                  <a:schemeClr val="bg1"/>
                </a:solidFill>
                <a:cs typeface="Arial" panose="020B0604020202020204" pitchFamily="34" charset="0"/>
                <a:sym typeface="+mn-ea"/>
              </a:rPr>
              <a:t> </a:t>
            </a:r>
            <a:r>
              <a:rPr lang="en-US" altLang="ko-KR" sz="5400" dirty="0">
                <a:solidFill>
                  <a:schemeClr val="bg1"/>
                </a:solidFill>
                <a:cs typeface="Arial" panose="020B0604020202020204" pitchFamily="34" charset="0"/>
              </a:rPr>
              <a:t>                   </a:t>
            </a:r>
            <a:endParaRPr lang="en-US" altLang="ko-KR" sz="5400" dirty="0">
              <a:solidFill>
                <a:schemeClr val="bg1"/>
              </a:solidFill>
              <a:cs typeface="Arial" panose="020B0604020202020204" pitchFamily="34" charset="0"/>
            </a:endParaRPr>
          </a:p>
        </p:txBody>
      </p:sp>
      <p:sp>
        <p:nvSpPr>
          <p:cNvPr id="6" name="Text Box 5"/>
          <p:cNvSpPr txBox="1"/>
          <p:nvPr/>
        </p:nvSpPr>
        <p:spPr>
          <a:xfrm>
            <a:off x="5760720" y="3880485"/>
            <a:ext cx="6245225" cy="2520315"/>
          </a:xfrm>
          <a:prstGeom prst="rect">
            <a:avLst/>
          </a:prstGeom>
          <a:noFill/>
        </p:spPr>
        <p:txBody>
          <a:bodyPr wrap="square" rtlCol="0">
            <a:noAutofit/>
          </a:bodyPr>
          <a:p>
            <a:r>
              <a:rPr lang="en-US" sz="3200">
                <a:solidFill>
                  <a:schemeClr val="bg1"/>
                </a:solidFill>
                <a:sym typeface="+mn-ea"/>
              </a:rPr>
              <a:t>Dhanush-P(732721205012)</a:t>
            </a:r>
            <a:endParaRPr lang="en-US" sz="3200">
              <a:solidFill>
                <a:schemeClr val="bg1"/>
              </a:solidFill>
              <a:sym typeface="+mn-ea"/>
            </a:endParaRPr>
          </a:p>
          <a:p>
            <a:r>
              <a:rPr lang="en-US" sz="3200">
                <a:solidFill>
                  <a:schemeClr val="bg1"/>
                </a:solidFill>
                <a:sym typeface="+mn-ea"/>
              </a:rPr>
              <a:t>Ravichandran-N(732721205043)</a:t>
            </a:r>
            <a:endParaRPr lang="en-US" sz="3200">
              <a:solidFill>
                <a:schemeClr val="bg1"/>
              </a:solidFill>
              <a:sym typeface="+mn-ea"/>
            </a:endParaRPr>
          </a:p>
          <a:p>
            <a:r>
              <a:rPr lang="en-US" sz="3200">
                <a:solidFill>
                  <a:schemeClr val="bg1"/>
                </a:solidFill>
                <a:sym typeface="+mn-ea"/>
              </a:rPr>
              <a:t>Surya-S(732721205052)</a:t>
            </a:r>
            <a:endParaRPr lang="en-US" sz="3200">
              <a:solidFill>
                <a:schemeClr val="bg1"/>
              </a:solidFill>
              <a:sym typeface="+mn-ea"/>
            </a:endParaRPr>
          </a:p>
          <a:p>
            <a:r>
              <a:rPr lang="en-US" sz="3200">
                <a:solidFill>
                  <a:schemeClr val="bg1"/>
                </a:solidFill>
                <a:sym typeface="+mn-ea"/>
              </a:rPr>
              <a:t>Sandip Mondal(732721205047)</a:t>
            </a:r>
            <a:endParaRPr lang="en-US" sz="3200">
              <a:solidFill>
                <a:schemeClr val="bg1"/>
              </a:solidFill>
            </a:endParaRPr>
          </a:p>
          <a:p>
            <a:endParaRPr lang="en-US" sz="3200">
              <a:solidFill>
                <a:schemeClr val="bg1"/>
              </a:solidFill>
            </a:endParaRPr>
          </a:p>
        </p:txBody>
      </p:sp>
      <p:sp>
        <p:nvSpPr>
          <p:cNvPr id="7" name="Text Box 6"/>
          <p:cNvSpPr txBox="1"/>
          <p:nvPr/>
        </p:nvSpPr>
        <p:spPr>
          <a:xfrm>
            <a:off x="297815" y="3989070"/>
            <a:ext cx="4321175" cy="941070"/>
          </a:xfrm>
          <a:prstGeom prst="rect">
            <a:avLst/>
          </a:prstGeom>
          <a:noFill/>
        </p:spPr>
        <p:txBody>
          <a:bodyPr wrap="square" rtlCol="0">
            <a:noAutofit/>
          </a:bodyPr>
          <a:p>
            <a:r>
              <a:rPr lang="en-US" sz="2400">
                <a:solidFill>
                  <a:schemeClr val="bg1"/>
                </a:solidFill>
              </a:rPr>
              <a:t>GUIDED BY:</a:t>
            </a:r>
            <a:endParaRPr lang="en-US" sz="2400">
              <a:solidFill>
                <a:schemeClr val="bg1"/>
              </a:solidFill>
            </a:endParaRPr>
          </a:p>
          <a:p>
            <a:r>
              <a:rPr lang="en-US" sz="2400">
                <a:solidFill>
                  <a:schemeClr val="bg1"/>
                </a:solidFill>
              </a:rPr>
              <a:t>        DR.K.MUTHUKANNAN</a:t>
            </a:r>
            <a:endParaRPr lang="en-US" sz="240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04800" y="548640"/>
            <a:ext cx="4693285" cy="829945"/>
          </a:xfrm>
          <a:prstGeom prst="rect">
            <a:avLst/>
          </a:prstGeom>
          <a:noFill/>
        </p:spPr>
        <p:txBody>
          <a:bodyPr wrap="square" rtlCol="0">
            <a:spAutoFit/>
          </a:bodyPr>
          <a:p>
            <a:r>
              <a:rPr lang="en-US" sz="4800" b="1">
                <a:latin typeface="Arial Black" panose="020B0A04020102020204" charset="0"/>
                <a:cs typeface="Arial Black" panose="020B0A04020102020204" charset="0"/>
              </a:rPr>
              <a:t>visualization</a:t>
            </a:r>
            <a:endParaRPr lang="en-US" sz="4800" b="1">
              <a:latin typeface="Arial Black" panose="020B0A04020102020204" charset="0"/>
              <a:cs typeface="Arial Black" panose="020B0A04020102020204" charset="0"/>
            </a:endParaRPr>
          </a:p>
        </p:txBody>
      </p:sp>
      <p:pic>
        <p:nvPicPr>
          <p:cNvPr id="5" name="Picture 4" descr="imfdghhdx"/>
          <p:cNvPicPr>
            <a:picLocks noChangeAspect="1"/>
          </p:cNvPicPr>
          <p:nvPr/>
        </p:nvPicPr>
        <p:blipFill>
          <a:blip r:embed="rId1"/>
          <a:stretch>
            <a:fillRect/>
          </a:stretch>
        </p:blipFill>
        <p:spPr>
          <a:xfrm>
            <a:off x="518160" y="1561465"/>
            <a:ext cx="5419725" cy="4819650"/>
          </a:xfrm>
          <a:prstGeom prst="rect">
            <a:avLst/>
          </a:prstGeom>
        </p:spPr>
      </p:pic>
      <p:sp>
        <p:nvSpPr>
          <p:cNvPr id="7" name="Text Box 6"/>
          <p:cNvSpPr txBox="1"/>
          <p:nvPr/>
        </p:nvSpPr>
        <p:spPr>
          <a:xfrm>
            <a:off x="6343015" y="1198880"/>
            <a:ext cx="5114925" cy="501650"/>
          </a:xfrm>
          <a:prstGeom prst="rect">
            <a:avLst/>
          </a:prstGeom>
          <a:noFill/>
        </p:spPr>
        <p:txBody>
          <a:bodyPr wrap="square" rtlCol="0">
            <a:noAutofit/>
          </a:bodyPr>
          <a:p>
            <a:r>
              <a:rPr lang="en-US" sz="2800">
                <a:latin typeface="Times New Roman" panose="02020603050405020304" charset="0"/>
                <a:cs typeface="Times New Roman" panose="02020603050405020304" charset="0"/>
              </a:rPr>
              <a:t>Benign     </a:t>
            </a:r>
            <a:r>
              <a:rPr lang="en-US"/>
              <a:t>      </a:t>
            </a:r>
            <a:endParaRPr lang="en-US"/>
          </a:p>
        </p:txBody>
      </p:sp>
      <p:sp>
        <p:nvSpPr>
          <p:cNvPr id="8" name="Text Box 7"/>
          <p:cNvSpPr txBox="1"/>
          <p:nvPr/>
        </p:nvSpPr>
        <p:spPr>
          <a:xfrm>
            <a:off x="6207125" y="1802765"/>
            <a:ext cx="5709920" cy="2016125"/>
          </a:xfrm>
          <a:prstGeom prst="rect">
            <a:avLst/>
          </a:prstGeom>
          <a:noFill/>
        </p:spPr>
        <p:txBody>
          <a:bodyPr wrap="square" rtlCol="0">
            <a:noAutofit/>
          </a:bodyPr>
          <a:p>
            <a:r>
              <a:rPr lang="en-US"/>
              <a:t>           When a tumor is diagnosed as benign, doctors will usually leave it alone rather than remove it. Even though these tumors are not generally aggressive toward surrounding tissue, occasionally they may continue to grow, pressing on other tissue and causing pain or other problems. In these situations, the tumor is removed, allowing pain or complications to subside.</a:t>
            </a:r>
            <a:endParaRPr lang="en-US"/>
          </a:p>
        </p:txBody>
      </p:sp>
      <p:sp>
        <p:nvSpPr>
          <p:cNvPr id="9" name="Text Box 8"/>
          <p:cNvSpPr txBox="1"/>
          <p:nvPr/>
        </p:nvSpPr>
        <p:spPr>
          <a:xfrm>
            <a:off x="6186805" y="3921125"/>
            <a:ext cx="4064000" cy="532765"/>
          </a:xfrm>
          <a:prstGeom prst="rect">
            <a:avLst/>
          </a:prstGeom>
          <a:noFill/>
        </p:spPr>
        <p:txBody>
          <a:bodyPr wrap="square" rtlCol="0">
            <a:noAutofit/>
          </a:bodyPr>
          <a:p>
            <a:r>
              <a:rPr lang="en-US" sz="2800">
                <a:latin typeface="Times New Roman" panose="02020603050405020304" charset="0"/>
                <a:cs typeface="Times New Roman" panose="02020603050405020304" charset="0"/>
              </a:rPr>
              <a:t>  Malignant </a:t>
            </a:r>
            <a:endParaRPr lang="en-US" sz="2800">
              <a:latin typeface="Times New Roman" panose="02020603050405020304" charset="0"/>
              <a:cs typeface="Times New Roman" panose="02020603050405020304" charset="0"/>
            </a:endParaRPr>
          </a:p>
        </p:txBody>
      </p:sp>
      <p:sp>
        <p:nvSpPr>
          <p:cNvPr id="10" name="Text Box 9"/>
          <p:cNvSpPr txBox="1"/>
          <p:nvPr/>
        </p:nvSpPr>
        <p:spPr>
          <a:xfrm>
            <a:off x="6343015" y="4453255"/>
            <a:ext cx="5574665" cy="2555240"/>
          </a:xfrm>
          <a:prstGeom prst="rect">
            <a:avLst/>
          </a:prstGeom>
          <a:noFill/>
        </p:spPr>
        <p:txBody>
          <a:bodyPr wrap="square" rtlCol="0">
            <a:noAutofit/>
          </a:bodyPr>
          <a:p>
            <a:r>
              <a:rPr lang="en-US"/>
              <a:t>            Malignant tumors are cancerous and may be aggressive because they invade and damage surrounding tissue. When a tumor is suspected to be malignant, the doctor will perform a biopsy to determine the severity or aggressiveness of the tumor.</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Screenshot 2023-11-12 130340"/>
          <p:cNvPicPr>
            <a:picLocks noChangeAspect="1"/>
          </p:cNvPicPr>
          <p:nvPr/>
        </p:nvPicPr>
        <p:blipFill>
          <a:blip r:embed="rId1"/>
          <a:stretch>
            <a:fillRect/>
          </a:stretch>
        </p:blipFill>
        <p:spPr>
          <a:xfrm>
            <a:off x="420370" y="739775"/>
            <a:ext cx="5164455" cy="5308600"/>
          </a:xfrm>
          <a:prstGeom prst="rect">
            <a:avLst/>
          </a:prstGeom>
        </p:spPr>
      </p:pic>
      <p:pic>
        <p:nvPicPr>
          <p:cNvPr id="5" name="Picture 1" descr="Screenshot 2023-11-07 074325"/>
          <p:cNvPicPr>
            <a:picLocks noChangeAspect="1"/>
          </p:cNvPicPr>
          <p:nvPr/>
        </p:nvPicPr>
        <p:blipFill>
          <a:blip r:embed="rId2"/>
          <a:stretch>
            <a:fillRect/>
          </a:stretch>
        </p:blipFill>
        <p:spPr>
          <a:xfrm>
            <a:off x="6007735" y="2179955"/>
            <a:ext cx="5114925" cy="3867785"/>
          </a:xfrm>
          <a:prstGeom prst="rect">
            <a:avLst/>
          </a:prstGeom>
        </p:spPr>
      </p:pic>
      <p:sp>
        <p:nvSpPr>
          <p:cNvPr id="6" name="Text Box 5"/>
          <p:cNvSpPr txBox="1"/>
          <p:nvPr/>
        </p:nvSpPr>
        <p:spPr>
          <a:xfrm>
            <a:off x="6007735" y="579120"/>
            <a:ext cx="4375150" cy="478155"/>
          </a:xfrm>
          <a:prstGeom prst="rect">
            <a:avLst/>
          </a:prstGeom>
          <a:noFill/>
        </p:spPr>
        <p:txBody>
          <a:bodyPr wrap="square" rtlCol="0">
            <a:noAutofit/>
          </a:bodyPr>
          <a:p>
            <a:r>
              <a:rPr lang="en-US" sz="3200">
                <a:latin typeface="Arial Black" panose="020B0A04020102020204" charset="0"/>
                <a:cs typeface="Arial Black" panose="020B0A04020102020204" charset="0"/>
              </a:rPr>
              <a:t>MODELING</a:t>
            </a:r>
            <a:endParaRPr lang="en-US" sz="3200">
              <a:latin typeface="Arial Black" panose="020B0A04020102020204" charset="0"/>
              <a:cs typeface="Arial Black" panose="020B0A04020102020204" charset="0"/>
            </a:endParaRPr>
          </a:p>
        </p:txBody>
      </p:sp>
      <p:sp>
        <p:nvSpPr>
          <p:cNvPr id="7" name="Text Box 6"/>
          <p:cNvSpPr txBox="1"/>
          <p:nvPr/>
        </p:nvSpPr>
        <p:spPr>
          <a:xfrm>
            <a:off x="6096635" y="1168400"/>
            <a:ext cx="5210810" cy="645160"/>
          </a:xfrm>
          <a:prstGeom prst="rect">
            <a:avLst/>
          </a:prstGeom>
          <a:noFill/>
        </p:spPr>
        <p:txBody>
          <a:bodyPr wrap="square" rtlCol="0">
            <a:spAutoFit/>
          </a:bodyPr>
          <a:p>
            <a:r>
              <a:rPr lang="en-US"/>
              <a:t>         We created a SVM model to train our model and create a model.</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Screenshot 2023-11-12 131145"/>
          <p:cNvPicPr>
            <a:picLocks noChangeAspect="1"/>
          </p:cNvPicPr>
          <p:nvPr/>
        </p:nvPicPr>
        <p:blipFill>
          <a:blip r:embed="rId1"/>
          <a:stretch>
            <a:fillRect/>
          </a:stretch>
        </p:blipFill>
        <p:spPr>
          <a:xfrm>
            <a:off x="490220" y="2860675"/>
            <a:ext cx="3916680" cy="3314700"/>
          </a:xfrm>
          <a:prstGeom prst="rect">
            <a:avLst/>
          </a:prstGeom>
        </p:spPr>
      </p:pic>
      <p:sp>
        <p:nvSpPr>
          <p:cNvPr id="9" name="Text Box 8"/>
          <p:cNvSpPr txBox="1"/>
          <p:nvPr/>
        </p:nvSpPr>
        <p:spPr>
          <a:xfrm>
            <a:off x="5165725" y="2860675"/>
            <a:ext cx="6096000" cy="3314700"/>
          </a:xfrm>
          <a:prstGeom prst="rect">
            <a:avLst/>
          </a:prstGeom>
          <a:noFill/>
        </p:spPr>
        <p:txBody>
          <a:bodyPr wrap="square" rtlCol="0" anchor="t">
            <a:noAutofit/>
          </a:bodyPr>
          <a:p>
            <a:r>
              <a:rPr lang="en-US" sz="2400"/>
              <a:t>predict1=s_v_m.predict(x_train)</a:t>
            </a:r>
            <a:endParaRPr lang="en-US" sz="2400"/>
          </a:p>
          <a:p>
            <a:endParaRPr lang="en-US" sz="2400"/>
          </a:p>
          <a:p>
            <a:r>
              <a:rPr lang="en-US" sz="2400">
                <a:sym typeface="+mn-ea"/>
              </a:rPr>
              <a:t>acc=accuracy_score(y_train,predict1)</a:t>
            </a:r>
            <a:endParaRPr lang="en-US" sz="2400"/>
          </a:p>
          <a:p>
            <a:r>
              <a:rPr lang="en-US" sz="2400">
                <a:sym typeface="+mn-ea"/>
              </a:rPr>
              <a:t>print(acc)</a:t>
            </a:r>
            <a:endParaRPr lang="en-US" sz="2400"/>
          </a:p>
          <a:p>
            <a:endParaRPr lang="en-US" sz="2400"/>
          </a:p>
          <a:p>
            <a:r>
              <a:rPr lang="en-US" sz="2400">
                <a:sym typeface="+mn-ea"/>
              </a:rPr>
              <a:t>predict2=s_v_m.predict(x_test)</a:t>
            </a:r>
            <a:endParaRPr lang="en-US" sz="2400"/>
          </a:p>
          <a:p>
            <a:r>
              <a:rPr lang="en-US" sz="2400">
                <a:sym typeface="+mn-ea"/>
              </a:rPr>
              <a:t>acc2=accuracy_score(y_test,predict2)</a:t>
            </a:r>
            <a:endParaRPr lang="en-US" sz="2400"/>
          </a:p>
          <a:p>
            <a:r>
              <a:rPr lang="en-US" sz="2400">
                <a:sym typeface="+mn-ea"/>
              </a:rPr>
              <a:t>print(acc2)</a:t>
            </a:r>
            <a:endParaRPr lang="en-US" sz="2400"/>
          </a:p>
          <a:p>
            <a:endParaRPr lang="en-US" sz="2400"/>
          </a:p>
          <a:p>
            <a:endParaRPr lang="en-US" sz="2400"/>
          </a:p>
        </p:txBody>
      </p:sp>
      <p:sp>
        <p:nvSpPr>
          <p:cNvPr id="2" name="Text Box 1"/>
          <p:cNvSpPr txBox="1"/>
          <p:nvPr/>
        </p:nvSpPr>
        <p:spPr>
          <a:xfrm>
            <a:off x="363220" y="1455420"/>
            <a:ext cx="10799445" cy="521970"/>
          </a:xfrm>
          <a:prstGeom prst="rect">
            <a:avLst/>
          </a:prstGeom>
          <a:noFill/>
        </p:spPr>
        <p:txBody>
          <a:bodyPr wrap="square" rtlCol="0">
            <a:spAutoFit/>
          </a:bodyPr>
          <a:p>
            <a:r>
              <a:rPr lang="en-US" sz="2800">
                <a:latin typeface="Arial Black" panose="020B0A04020102020204" charset="0"/>
                <a:cs typeface="Arial Black" panose="020B0A04020102020204" charset="0"/>
              </a:rPr>
              <a:t>SAMPLE CODING </a:t>
            </a:r>
            <a:endParaRPr lang="en-US" sz="2800">
              <a:latin typeface="Arial Black" panose="020B0A04020102020204" charset="0"/>
              <a:cs typeface="Arial Black" panose="020B0A040201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44170" y="965200"/>
            <a:ext cx="4064000" cy="695960"/>
          </a:xfrm>
          <a:prstGeom prst="rect">
            <a:avLst/>
          </a:prstGeom>
          <a:noFill/>
        </p:spPr>
        <p:txBody>
          <a:bodyPr wrap="square" rtlCol="0">
            <a:noAutofit/>
          </a:bodyPr>
          <a:p>
            <a:r>
              <a:rPr lang="en-US" sz="2800">
                <a:latin typeface="Arial Black" panose="020B0A04020102020204" charset="0"/>
                <a:cs typeface="Arial Black" panose="020B0A04020102020204" charset="0"/>
              </a:rPr>
              <a:t>CONCLUSION</a:t>
            </a:r>
            <a:endParaRPr lang="en-US" sz="2800">
              <a:latin typeface="Arial Black" panose="020B0A04020102020204" charset="0"/>
              <a:cs typeface="Arial Black" panose="020B0A04020102020204" charset="0"/>
            </a:endParaRPr>
          </a:p>
        </p:txBody>
      </p:sp>
      <p:sp>
        <p:nvSpPr>
          <p:cNvPr id="4" name="Text Box 3"/>
          <p:cNvSpPr txBox="1"/>
          <p:nvPr/>
        </p:nvSpPr>
        <p:spPr>
          <a:xfrm>
            <a:off x="262890" y="1548130"/>
            <a:ext cx="11440795" cy="3144520"/>
          </a:xfrm>
          <a:prstGeom prst="rect">
            <a:avLst/>
          </a:prstGeom>
          <a:noFill/>
        </p:spPr>
        <p:txBody>
          <a:bodyPr wrap="square" rtlCol="0">
            <a:noAutofit/>
          </a:bodyPr>
          <a:p>
            <a:r>
              <a:rPr lang="en-US"/>
              <a:t>       </a:t>
            </a:r>
            <a:r>
              <a:rPr lang="en-US" sz="2800">
                <a:latin typeface="Times New Roman" panose="02020603050405020304" charset="0"/>
                <a:cs typeface="Times New Roman" panose="02020603050405020304" charset="0"/>
              </a:rPr>
              <a:t>    </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           Breast cancer if found at an early stage will help save lives of thousands of women or even men. These projects help the real world patients and doctors to gather as much information as they can. The research on nine papers has helped us gather the data for the project proposed by us. By using machine learning algorithms we will be able to classify and predict the cancer into being or malignant.</a:t>
            </a:r>
            <a:endParaRPr lang="en-US" sz="28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4584915"/>
            <a:ext cx="12191999" cy="1850554"/>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Box 2"/>
          <p:cNvSpPr txBox="1"/>
          <p:nvPr/>
        </p:nvSpPr>
        <p:spPr>
          <a:xfrm>
            <a:off x="-4762" y="4827935"/>
            <a:ext cx="12192000" cy="1015663"/>
          </a:xfrm>
          <a:prstGeom prst="rect">
            <a:avLst/>
          </a:prstGeom>
          <a:noFill/>
        </p:spPr>
        <p:txBody>
          <a:bodyPr wrap="square" rtlCol="0" anchor="ctr">
            <a:spAutoFit/>
          </a:bodyPr>
          <a:lstStyle/>
          <a:p>
            <a:pPr algn="ctr"/>
            <a:r>
              <a:rPr lang="en-US" altLang="ko-KR" sz="6000" dirty="0">
                <a:solidFill>
                  <a:schemeClr val="bg1"/>
                </a:solidFill>
                <a:cs typeface="Arial" panose="020B0604020202020204" pitchFamily="34" charset="0"/>
              </a:rPr>
              <a:t>THANK YOU</a:t>
            </a:r>
            <a:endParaRPr lang="ko-KR" altLang="en-US" sz="6000" dirty="0">
              <a:solidFill>
                <a:schemeClr val="bg1"/>
              </a:solidFill>
              <a:cs typeface="Arial" panose="020B0604020202020204" pitchFamily="34" charset="0"/>
            </a:endParaRPr>
          </a:p>
        </p:txBody>
      </p:sp>
      <p:grpSp>
        <p:nvGrpSpPr>
          <p:cNvPr id="5" name="Group 4"/>
          <p:cNvGrpSpPr/>
          <p:nvPr/>
        </p:nvGrpSpPr>
        <p:grpSpPr>
          <a:xfrm>
            <a:off x="5652748" y="6509779"/>
            <a:ext cx="881742" cy="137160"/>
            <a:chOff x="5215346" y="150098"/>
            <a:chExt cx="881742" cy="137160"/>
          </a:xfrm>
          <a:solidFill>
            <a:schemeClr val="bg1"/>
          </a:solidFill>
        </p:grpSpPr>
        <p:sp>
          <p:nvSpPr>
            <p:cNvPr id="6" name="Rectangle 5"/>
            <p:cNvSpPr/>
            <p:nvPr/>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Rectangle 6"/>
            <p:cNvSpPr/>
            <p:nvPr/>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7"/>
            <p:cNvSpPr/>
            <p:nvPr/>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Rectangle 8"/>
            <p:cNvSpPr/>
            <p:nvPr/>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10" name="Group 9"/>
          <p:cNvGrpSpPr/>
          <p:nvPr/>
        </p:nvGrpSpPr>
        <p:grpSpPr>
          <a:xfrm>
            <a:off x="5652748" y="4354601"/>
            <a:ext cx="881742" cy="137160"/>
            <a:chOff x="5215346" y="150098"/>
            <a:chExt cx="881742" cy="137160"/>
          </a:xfrm>
          <a:solidFill>
            <a:schemeClr val="bg1"/>
          </a:solidFill>
        </p:grpSpPr>
        <p:sp>
          <p:nvSpPr>
            <p:cNvPr id="11" name="Rectangle 10"/>
            <p:cNvSpPr/>
            <p:nvPr/>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p:cNvSpPr/>
            <p:nvPr/>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p:cNvSpPr/>
            <p:nvPr/>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ectangle 13"/>
            <p:cNvSpPr/>
            <p:nvPr/>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80210" y="3331845"/>
            <a:ext cx="6624955" cy="743585"/>
          </a:xfrm>
          <a:prstGeom prst="rect">
            <a:avLst/>
          </a:prstGeom>
          <a:noFill/>
        </p:spPr>
        <p:txBody>
          <a:bodyPr wrap="square" rtlCol="0">
            <a:noAutofit/>
          </a:bodyPr>
          <a:p>
            <a:r>
              <a:rPr lang="en-US" sz="2800">
                <a:solidFill>
                  <a:schemeClr val="bg1"/>
                </a:solidFill>
                <a:latin typeface="Times New Roman" panose="02020603050405020304" charset="0"/>
                <a:cs typeface="Times New Roman" panose="02020603050405020304" charset="0"/>
              </a:rPr>
              <a:t>                     </a:t>
            </a:r>
            <a:r>
              <a:rPr lang="en-US" sz="4800">
                <a:solidFill>
                  <a:schemeClr val="bg1"/>
                </a:solidFill>
                <a:latin typeface="Times New Roman" panose="02020603050405020304" charset="0"/>
                <a:cs typeface="Times New Roman" panose="02020603050405020304" charset="0"/>
              </a:rPr>
              <a:t> ANY QUERIES</a:t>
            </a:r>
            <a:endParaRPr lang="en-US" sz="48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prstGeom prst="rect">
            <a:avLst/>
          </a:prstGeom>
        </p:spPr>
        <p:txBody>
          <a:bodyPr/>
          <a:lstStyle/>
          <a:p>
            <a:r>
              <a:rPr lang="en-US" sz="4800" dirty="0">
                <a:latin typeface="Arial Black" panose="020B0A04020102020204" charset="0"/>
                <a:cs typeface="Arial Black" panose="020B0A04020102020204" charset="0"/>
              </a:rPr>
              <a:t>ABSTRACT</a:t>
            </a:r>
            <a:endParaRPr lang="en-US" sz="4800" dirty="0">
              <a:latin typeface="Arial Black" panose="020B0A04020102020204" charset="0"/>
              <a:cs typeface="Arial Black" panose="020B0A04020102020204" charset="0"/>
            </a:endParaRPr>
          </a:p>
        </p:txBody>
      </p:sp>
      <p:sp>
        <p:nvSpPr>
          <p:cNvPr id="3" name="Text Box 2"/>
          <p:cNvSpPr txBox="1"/>
          <p:nvPr/>
        </p:nvSpPr>
        <p:spPr>
          <a:xfrm>
            <a:off x="956310" y="1504315"/>
            <a:ext cx="10380980" cy="3974465"/>
          </a:xfrm>
          <a:prstGeom prst="rect">
            <a:avLst/>
          </a:prstGeom>
          <a:noFill/>
        </p:spPr>
        <p:txBody>
          <a:bodyPr wrap="square" rtlCol="0">
            <a:noAutofit/>
          </a:bodyPr>
          <a:p>
            <a:r>
              <a:rPr lang="en-US"/>
              <a:t> </a:t>
            </a:r>
            <a:r>
              <a:rPr lang="en-US" sz="2800">
                <a:latin typeface="Times New Roman" panose="02020603050405020304" charset="0"/>
                <a:cs typeface="Times New Roman" panose="02020603050405020304" charset="0"/>
              </a:rPr>
              <a:t>                                          </a:t>
            </a:r>
            <a:r>
              <a:rPr lang="en-US" sz="2800">
                <a:latin typeface="Times New Roman" panose="02020603050405020304" charset="0"/>
                <a:cs typeface="Times New Roman" panose="02020603050405020304" charset="0"/>
                <a:sym typeface="+mn-ea"/>
              </a:rPr>
              <a:t>Breast cancer is considered a multi-factorial disease and the most common cancer in women worldwide  with approximately 30% of all female cancers  (i.e. 1.5 million women are diagnosed with breast cancer each  year , and 500,000 women die from th</a:t>
            </a:r>
            <a:r>
              <a:rPr lang="en-US" sz="2800">
                <a:latin typeface="Times New Roman" panose="02020603050405020304" charset="0"/>
                <a:cs typeface="Times New Roman" panose="02020603050405020304" charset="0"/>
              </a:rPr>
              <a:t>  Over the past 30 years, this disease has increased, while the death rate has decreased. However, the reduction in mortality due to mammography screening is estimated at 20% and improvement in cancer treatment is estimated at 60%.</a:t>
            </a:r>
            <a:endParaRPr lang="en-US" sz="28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215" y="400685"/>
            <a:ext cx="11574145" cy="642620"/>
          </a:xfrm>
          <a:prstGeom prst="rect">
            <a:avLst/>
          </a:prstGeom>
        </p:spPr>
        <p:txBody>
          <a:bodyPr/>
          <a:lstStyle/>
          <a:p>
            <a:r>
              <a:rPr lang="en-US" sz="4800" dirty="0">
                <a:latin typeface="Arial Black" panose="020B0A04020102020204" charset="0"/>
                <a:cs typeface="Arial Black" panose="020B0A04020102020204" charset="0"/>
              </a:rPr>
              <a:t>INTRODUCTION</a:t>
            </a:r>
            <a:endParaRPr lang="en-US" sz="4800" dirty="0">
              <a:latin typeface="Arial Black" panose="020B0A04020102020204" charset="0"/>
              <a:cs typeface="Arial Black" panose="020B0A04020102020204" charset="0"/>
            </a:endParaRPr>
          </a:p>
        </p:txBody>
      </p:sp>
      <p:sp>
        <p:nvSpPr>
          <p:cNvPr id="3" name="Text Box 2"/>
          <p:cNvSpPr txBox="1"/>
          <p:nvPr/>
        </p:nvSpPr>
        <p:spPr>
          <a:xfrm>
            <a:off x="322580" y="1587500"/>
            <a:ext cx="8895715" cy="573405"/>
          </a:xfrm>
          <a:prstGeom prst="rect">
            <a:avLst/>
          </a:prstGeom>
          <a:noFill/>
        </p:spPr>
        <p:txBody>
          <a:bodyPr wrap="square" rtlCol="0">
            <a:noAutofit/>
          </a:bodyPr>
          <a:p>
            <a:r>
              <a:rPr lang="en-US" sz="2800">
                <a:latin typeface="Times New Roman" panose="02020603050405020304" charset="0"/>
                <a:cs typeface="Times New Roman" panose="02020603050405020304" charset="0"/>
              </a:rPr>
              <a:t>SUPPORT VECTOR MACHINE(SVM)</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 </a:t>
            </a:r>
            <a:endParaRPr lang="en-US" sz="2800">
              <a:latin typeface="Times New Roman" panose="02020603050405020304" charset="0"/>
              <a:cs typeface="Times New Roman" panose="02020603050405020304" charset="0"/>
            </a:endParaRPr>
          </a:p>
        </p:txBody>
      </p:sp>
      <p:sp>
        <p:nvSpPr>
          <p:cNvPr id="5" name="Text Box 4"/>
          <p:cNvSpPr txBox="1"/>
          <p:nvPr/>
        </p:nvSpPr>
        <p:spPr>
          <a:xfrm>
            <a:off x="741045" y="2618740"/>
            <a:ext cx="11156315" cy="2816225"/>
          </a:xfrm>
          <a:prstGeom prst="rect">
            <a:avLst/>
          </a:prstGeom>
          <a:noFill/>
        </p:spPr>
        <p:txBody>
          <a:bodyPr wrap="square" rtlCol="0">
            <a:noAutofit/>
          </a:bodyPr>
          <a:p>
            <a:r>
              <a:rPr lang="en-US"/>
              <a:t>           </a:t>
            </a:r>
            <a:r>
              <a:rPr lang="en-US" sz="2800">
                <a:latin typeface="Times New Roman" panose="02020603050405020304" charset="0"/>
                <a:cs typeface="Times New Roman" panose="02020603050405020304" charset="0"/>
              </a:rPr>
              <a:t>            Support Vector Machine (SVM) is a powerful machine learning algorithm used for linear or nonlinear classification , regression , and even outlier detection tasks. SVMs can be used for a variety of tasks, such as text classification , image classification, spam detection, handwriting identification, gene expression analysis, face detection, and anomaly detection.</a:t>
            </a:r>
            <a:endParaRPr lang="en-US" sz="28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215" y="379095"/>
            <a:ext cx="11573510" cy="661035"/>
          </a:xfrm>
          <a:prstGeom prst="rect">
            <a:avLst/>
          </a:prstGeom>
        </p:spPr>
        <p:txBody>
          <a:bodyPr/>
          <a:lstStyle/>
          <a:p>
            <a:r>
              <a:rPr lang="en-US" sz="4800" dirty="0">
                <a:latin typeface="Arial Black" panose="020B0A04020102020204" charset="0"/>
                <a:cs typeface="Arial Black" panose="020B0A04020102020204" charset="0"/>
              </a:rPr>
              <a:t>LITERATURE REVIEW</a:t>
            </a:r>
            <a:endParaRPr lang="en-US" sz="4800" dirty="0">
              <a:latin typeface="Arial Black" panose="020B0A04020102020204" charset="0"/>
              <a:cs typeface="Arial Black" panose="020B0A04020102020204" charset="0"/>
            </a:endParaRPr>
          </a:p>
        </p:txBody>
      </p:sp>
      <p:sp>
        <p:nvSpPr>
          <p:cNvPr id="4" name="Text Box 3"/>
          <p:cNvSpPr txBox="1"/>
          <p:nvPr/>
        </p:nvSpPr>
        <p:spPr>
          <a:xfrm>
            <a:off x="853440" y="1338580"/>
            <a:ext cx="11043285" cy="4918075"/>
          </a:xfrm>
          <a:prstGeom prst="rect">
            <a:avLst/>
          </a:prstGeom>
          <a:noFill/>
        </p:spPr>
        <p:txBody>
          <a:bodyPr wrap="square" rtlCol="0">
            <a:noAutofit/>
          </a:bodyPr>
          <a:p>
            <a:r>
              <a:rPr lang="en-US"/>
              <a:t>          </a:t>
            </a:r>
            <a:r>
              <a:rPr lang="en-US" sz="2800">
                <a:latin typeface="Times New Roman" panose="02020603050405020304" charset="0"/>
                <a:cs typeface="Times New Roman" panose="02020603050405020304" charset="0"/>
              </a:rPr>
              <a:t> Cancer Prediction by the Priyanka Gandhi and Prof. ShaliniL of VIT university, vellore. In this paper, ML techniques are explored in order to boost the accuracy of diagnosis.Methods such as CART, Random Forest, K-NearestNeighbours are compared. The dataset used is acquiredfrom UC Irvine Machine Learning Repository. It is foundthat KNN algorithm has much better performance than the other techniques used in comparison. The most accurate model was K-Nearest Neighbour. The classification modelsuch as Random Forest and Boosted Trees showed the similar accuracy. Therefore, the most accurate classier canbe used to detect the tumour so that the cure can be foundin early stage.     </a:t>
            </a:r>
            <a:endParaRPr lang="en-US" sz="28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89000" y="721995"/>
            <a:ext cx="4023995" cy="459105"/>
          </a:xfrm>
          <a:prstGeom prst="rect">
            <a:avLst/>
          </a:prstGeom>
          <a:noFill/>
        </p:spPr>
        <p:txBody>
          <a:bodyPr wrap="square" rtlCol="0">
            <a:noAutofit/>
          </a:bodyPr>
          <a:p>
            <a:endParaRPr lang="en-US"/>
          </a:p>
        </p:txBody>
      </p:sp>
      <p:sp>
        <p:nvSpPr>
          <p:cNvPr id="4" name="Text Box 3"/>
          <p:cNvSpPr txBox="1"/>
          <p:nvPr/>
        </p:nvSpPr>
        <p:spPr>
          <a:xfrm>
            <a:off x="592455" y="631825"/>
            <a:ext cx="11217910" cy="5715635"/>
          </a:xfrm>
          <a:prstGeom prst="rect">
            <a:avLst/>
          </a:prstGeom>
          <a:noFill/>
        </p:spPr>
        <p:txBody>
          <a:bodyPr wrap="square" rtlCol="0">
            <a:noAutofit/>
          </a:bodyPr>
          <a:p>
            <a:r>
              <a:rPr lang="en-US"/>
              <a:t>                                </a:t>
            </a:r>
            <a:r>
              <a:rPr lang="en-US" sz="2800">
                <a:latin typeface="Times New Roman" panose="02020603050405020304" charset="0"/>
                <a:cs typeface="Times New Roman" panose="02020603050405020304" charset="0"/>
              </a:rPr>
              <a:t>Breast Cancer Prediction Using Genetic Algorithm Based</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Ensemble Approach written by Pragya Chauhan and Amit Swami proposed a system where they found that Breastcancer prediction is an open area of research. In this paper dierent machine learning algorithms are used for detection of Breast Cancer Prediction. Decision tree, random forest,support vector machine, neural network, linear model,adabost, naive bayes methods are used for prediction. </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                       S.Sidhu As investigated the performance of Support Vector Machine, Artificial Neural Network and Naïve Bayes using the Wisconsin Diagnostic Breast Cancer (WDBC) Dataset by integrating these machine leaning techniques with feature selection/feature extraction methods to obtain the most suitable one. The simulation results showed that SVM-LDA was chosen over all the other methods due to their longer computational time.</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55930" y="831850"/>
            <a:ext cx="4064000" cy="521970"/>
          </a:xfrm>
          <a:prstGeom prst="rect">
            <a:avLst/>
          </a:prstGeom>
          <a:noFill/>
        </p:spPr>
        <p:txBody>
          <a:bodyPr wrap="square" rtlCol="0">
            <a:spAutoFit/>
          </a:bodyPr>
          <a:p>
            <a:r>
              <a:rPr lang="en-US" sz="2800">
                <a:latin typeface="Arial Black" panose="020B0A04020102020204" charset="0"/>
                <a:cs typeface="Arial Black" panose="020B0A04020102020204" charset="0"/>
              </a:rPr>
              <a:t>FEATURES</a:t>
            </a:r>
            <a:endParaRPr lang="en-US" sz="2800">
              <a:latin typeface="Arial Black" panose="020B0A04020102020204" charset="0"/>
              <a:cs typeface="Arial Black" panose="020B0A04020102020204" charset="0"/>
            </a:endParaRPr>
          </a:p>
        </p:txBody>
      </p:sp>
      <p:sp>
        <p:nvSpPr>
          <p:cNvPr id="6" name="Text Box 5"/>
          <p:cNvSpPr txBox="1"/>
          <p:nvPr/>
        </p:nvSpPr>
        <p:spPr>
          <a:xfrm>
            <a:off x="1004570" y="1492885"/>
            <a:ext cx="10504805" cy="3364230"/>
          </a:xfrm>
          <a:prstGeom prst="rect">
            <a:avLst/>
          </a:prstGeom>
          <a:noFill/>
        </p:spPr>
        <p:txBody>
          <a:bodyPr wrap="square" rtlCol="0">
            <a:noAutofit/>
          </a:bodyPr>
          <a:p>
            <a:r>
              <a:rPr lang="en-US" sz="2800">
                <a:latin typeface="Times New Roman" panose="02020603050405020304" charset="0"/>
                <a:cs typeface="Times New Roman" panose="02020603050405020304" charset="0"/>
              </a:rPr>
              <a:t>1.Radius (mean of distances from center to points on the perimeter)</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2.Texture (standard deviation of gray-scale values)</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3.Perimeter</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4.Area</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5.Smoothness (local variation in radius lengths)</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6.Compactness (perimeter² / area — 1.0)</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7.Concavity (severity of concave portions of the contour)</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8.Concave points (number of concave portions of the contour)</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9.Symmetry</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10.Fractal dimension (“coastline approximation” — 1)</a:t>
            </a:r>
            <a:endParaRPr lang="en-US" sz="28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357927"/>
            <a:ext cx="11573197" cy="724247"/>
          </a:xfrm>
          <a:prstGeom prst="rect">
            <a:avLst/>
          </a:prstGeom>
        </p:spPr>
        <p:txBody>
          <a:bodyPr/>
          <a:lstStyle/>
          <a:p>
            <a:r>
              <a:rPr lang="en-US" sz="4800" dirty="0">
                <a:latin typeface="Arial Black" panose="020B0A04020102020204" charset="0"/>
                <a:cs typeface="Arial Black" panose="020B0A04020102020204" charset="0"/>
              </a:rPr>
              <a:t>Understanding For Algorithm</a:t>
            </a:r>
            <a:endParaRPr lang="en-US" sz="4800" dirty="0">
              <a:latin typeface="Arial Black" panose="020B0A04020102020204" charset="0"/>
              <a:cs typeface="Arial Black" panose="020B0A04020102020204" charset="0"/>
            </a:endParaRPr>
          </a:p>
        </p:txBody>
      </p:sp>
      <p:sp>
        <p:nvSpPr>
          <p:cNvPr id="25" name="Text Box 24"/>
          <p:cNvSpPr txBox="1"/>
          <p:nvPr/>
        </p:nvSpPr>
        <p:spPr>
          <a:xfrm>
            <a:off x="323850" y="2435225"/>
            <a:ext cx="11572875" cy="2976245"/>
          </a:xfrm>
          <a:prstGeom prst="rect">
            <a:avLst/>
          </a:prstGeom>
          <a:noFill/>
        </p:spPr>
        <p:txBody>
          <a:bodyPr wrap="square" rtlCol="0">
            <a:noAutofit/>
          </a:bodyPr>
          <a:p>
            <a:r>
              <a:rPr lang="en-US" sz="2800">
                <a:latin typeface="Times New Roman" panose="02020603050405020304" charset="0"/>
                <a:cs typeface="Times New Roman" panose="02020603050405020304" charset="0"/>
              </a:rPr>
              <a:t>                         The objective of the support vector machine algorithm is to find a hyperplane in an N-dimensional space (N — the number of features) that distinctly classifies the data points. To separate the two classes of data points, there are many possible hyperplanes that could be chosen. The objective is to find aplane that has the maximum margin,i.e the maximum distance between data points of both classes.   </a:t>
            </a:r>
            <a:endParaRPr lang="en-US" sz="2800">
              <a:latin typeface="Times New Roman" panose="02020603050405020304" charset="0"/>
              <a:cs typeface="Times New Roman" panose="02020603050405020304" charset="0"/>
            </a:endParaRPr>
          </a:p>
          <a:p>
            <a:endParaRPr lang="en-US" sz="2800"/>
          </a:p>
          <a:p>
            <a:endParaRPr lang="en-US" sz="2800"/>
          </a:p>
        </p:txBody>
      </p:sp>
      <p:sp>
        <p:nvSpPr>
          <p:cNvPr id="30" name="Text Box 29"/>
          <p:cNvSpPr txBox="1"/>
          <p:nvPr/>
        </p:nvSpPr>
        <p:spPr>
          <a:xfrm>
            <a:off x="404495" y="1727200"/>
            <a:ext cx="4988560" cy="614045"/>
          </a:xfrm>
          <a:prstGeom prst="rect">
            <a:avLst/>
          </a:prstGeom>
          <a:noFill/>
        </p:spPr>
        <p:txBody>
          <a:bodyPr wrap="square" rtlCol="0">
            <a:noAutofit/>
          </a:bodyPr>
          <a:p>
            <a:r>
              <a:rPr lang="en-US" sz="2800">
                <a:latin typeface="Times New Roman" panose="02020603050405020304" charset="0"/>
                <a:cs typeface="Times New Roman" panose="02020603050405020304" charset="0"/>
                <a:sym typeface="+mn-ea"/>
              </a:rPr>
              <a:t>Support Vector Machine (SVM)</a:t>
            </a:r>
            <a:endParaRPr lang="en-US">
              <a:latin typeface="Times New Roman" panose="02020603050405020304" charset="0"/>
              <a:cs typeface="Times New Roman" panose="02020603050405020304" charset="0"/>
            </a:endParaRP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21640" y="845820"/>
            <a:ext cx="11553190" cy="5645785"/>
          </a:xfrm>
          <a:prstGeom prst="rect">
            <a:avLst/>
          </a:prstGeom>
          <a:noFill/>
        </p:spPr>
        <p:txBody>
          <a:bodyPr wrap="square" rtlCol="0">
            <a:noAutofit/>
          </a:bodyPr>
          <a:p>
            <a:r>
              <a:rPr lang="en-US" sz="2800">
                <a:latin typeface="Times New Roman" panose="02020603050405020304" charset="0"/>
                <a:cs typeface="Times New Roman" panose="02020603050405020304" charset="0"/>
              </a:rPr>
              <a:t>                Hyperplanes are decision boundaries that help classify the data points. Data points falling on either side of the hyperplane can be attributed to different classes. Also, the dimension of the hyperplane depends upon the number of features.</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                Support vectors are data points that are closer to the hyperplane and influence the position and orientation ofthe hyperplane. Using these support vectors, we maximize the margin of the classifier. Deleting the support vectors will change the position of the hyperplane</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                 SVM clearly is the most effective classifier of all as it worksreally well with clear margin of separation and high dimensional data, but is not suitable for large data sets because the required training time is higher and also,</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underperforms when the data set has more noise.</a:t>
            </a:r>
            <a:endParaRPr lang="en-US" sz="28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56"/>
          <p:cNvSpPr txBox="1"/>
          <p:nvPr/>
        </p:nvSpPr>
        <p:spPr>
          <a:xfrm>
            <a:off x="586105" y="507365"/>
            <a:ext cx="11306810" cy="716915"/>
          </a:xfrm>
          <a:prstGeom prst="rect">
            <a:avLst/>
          </a:prstGeom>
          <a:noFill/>
        </p:spPr>
        <p:txBody>
          <a:bodyPr wrap="square" rtlCol="0">
            <a:noAutofit/>
          </a:bodyPr>
          <a:p>
            <a:r>
              <a:rPr lang="en-US" sz="4800">
                <a:latin typeface="Arial Black" panose="020B0A04020102020204" charset="0"/>
                <a:cs typeface="Arial Black" panose="020B0A04020102020204" charset="0"/>
              </a:rPr>
              <a:t>DATASET</a:t>
            </a:r>
            <a:endParaRPr lang="en-US" sz="4800">
              <a:latin typeface="Arial Black" panose="020B0A04020102020204" charset="0"/>
              <a:cs typeface="Arial Black" panose="020B0A04020102020204" charset="0"/>
            </a:endParaRPr>
          </a:p>
        </p:txBody>
      </p:sp>
      <p:sp>
        <p:nvSpPr>
          <p:cNvPr id="58" name="Text Box 57"/>
          <p:cNvSpPr txBox="1"/>
          <p:nvPr/>
        </p:nvSpPr>
        <p:spPr>
          <a:xfrm>
            <a:off x="586740" y="4015105"/>
            <a:ext cx="11305540" cy="2767965"/>
          </a:xfrm>
          <a:prstGeom prst="rect">
            <a:avLst/>
          </a:prstGeom>
          <a:noFill/>
        </p:spPr>
        <p:txBody>
          <a:bodyPr wrap="square" rtlCol="0">
            <a:noAutofit/>
          </a:bodyPr>
          <a:p>
            <a:r>
              <a:rPr lang="en-US"/>
              <a:t>   </a:t>
            </a:r>
            <a:r>
              <a:rPr lang="en-US" sz="2800">
                <a:latin typeface="Times New Roman" panose="02020603050405020304" charset="0"/>
                <a:cs typeface="Times New Roman" panose="02020603050405020304" charset="0"/>
              </a:rPr>
              <a:t>                  The data used for the experiments was acquired from Kaggle. This dataset is Break Hist_Dataset consisting of four directories representing the magnification of the images respectively i.e. 100X, 200X, 400X and 40X.The dataset consists of 7,858 instances in total which are divided into the four magnification directories. Each magnification directory consists of two directories representing the tumours i.e. Benign and Malignant.</a:t>
            </a:r>
            <a:endParaRPr lang="en-US" sz="2800">
              <a:latin typeface="Times New Roman" panose="02020603050405020304" charset="0"/>
              <a:cs typeface="Times New Roman" panose="02020603050405020304" charset="0"/>
            </a:endParaRPr>
          </a:p>
        </p:txBody>
      </p:sp>
      <p:pic>
        <p:nvPicPr>
          <p:cNvPr id="60" name="Picture 59" descr="asdfg"/>
          <p:cNvPicPr>
            <a:picLocks noChangeAspect="1"/>
          </p:cNvPicPr>
          <p:nvPr/>
        </p:nvPicPr>
        <p:blipFill>
          <a:blip r:embed="rId1"/>
          <a:stretch>
            <a:fillRect/>
          </a:stretch>
        </p:blipFill>
        <p:spPr>
          <a:xfrm>
            <a:off x="586740" y="1522730"/>
            <a:ext cx="10974070" cy="2401570"/>
          </a:xfrm>
          <a:prstGeom prst="rect">
            <a:avLst/>
          </a:prstGeom>
        </p:spPr>
      </p:pic>
    </p:spTree>
  </p:cSld>
  <p:clrMapOvr>
    <a:masterClrMapping/>
  </p:clrMapOvr>
</p:sld>
</file>

<file path=ppt/theme/theme1.xml><?xml version="1.0" encoding="utf-8"?>
<a:theme xmlns:a="http://schemas.openxmlformats.org/drawingml/2006/main" name="Cover and End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6387</Words>
  <Application>WPS Presentation</Application>
  <PresentationFormat>Custom</PresentationFormat>
  <Paragraphs>102</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15</vt:i4>
      </vt:variant>
    </vt:vector>
  </HeadingPairs>
  <TitlesOfParts>
    <vt:vector size="26" baseType="lpstr">
      <vt:lpstr>Arial</vt:lpstr>
      <vt:lpstr>SimSun</vt:lpstr>
      <vt:lpstr>Wingdings</vt:lpstr>
      <vt:lpstr>Arial Black</vt:lpstr>
      <vt:lpstr>Times New Roman</vt:lpstr>
      <vt:lpstr>Microsoft YaHei</vt:lpstr>
      <vt:lpstr>Arial Unicode MS</vt:lpstr>
      <vt:lpstr>Calibri</vt:lpstr>
      <vt:lpstr>Cover and End Slide Master</vt:lpstr>
      <vt:lpstr>Contents Slide Master</vt:lpstr>
      <vt:lpstr>Section Break Slide Master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iviewsense</cp:lastModifiedBy>
  <cp:revision>151</cp:revision>
  <dcterms:created xsi:type="dcterms:W3CDTF">2019-01-14T06:35:00Z</dcterms:created>
  <dcterms:modified xsi:type="dcterms:W3CDTF">2023-11-19T18:45:32Z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E20C22F069944305A9CFD1513AFEDCD2_12</vt:lpwstr>
  </property>
  <property fmtid="{D5CDD505-2E9C-101B-9397-08002B2CF9AE}" pid="3" name="KSOProductBuildVer">
    <vt:lpwstr>1033-12.2.0.13306</vt:lpwstr>
  </property>
</Properties>
</file>