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71" r:id="rId8"/>
    <p:sldId id="272" r:id="rId9"/>
    <p:sldId id="273" r:id="rId10"/>
    <p:sldId id="265" r:id="rId11"/>
    <p:sldId id="263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0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Cyrl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978962-7B10-4823-83BC-04F7B37384A4}" type="datetimeFigureOut">
              <a:rPr lang="sr-Latn-CS"/>
              <a:pPr>
                <a:defRPr/>
              </a:pPr>
              <a:t>23.12.2011</a:t>
            </a:fld>
            <a:endParaRPr lang="sr-Cyrl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Cyrl-B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r-Cyrl-B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Cyrl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CAB239-F9D4-4018-AE61-D9558551CA4F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Cyrl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CAB239-F9D4-4018-AE61-D9558551CA4F}" type="slidenum">
              <a:rPr lang="sr-Cyrl-BA" smtClean="0"/>
              <a:pPr>
                <a:defRPr/>
              </a:pPr>
              <a:t>1</a:t>
            </a:fld>
            <a:endParaRPr lang="sr-Cyrl-B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Cyrl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CAB239-F9D4-4018-AE61-D9558551CA4F}" type="slidenum">
              <a:rPr lang="sr-Cyrl-BA" smtClean="0"/>
              <a:pPr>
                <a:defRPr/>
              </a:pPr>
              <a:t>3</a:t>
            </a:fld>
            <a:endParaRPr lang="sr-Cyrl-B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AA292D-664F-4E0D-A2CA-D8A2FB21D217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332EE8-A054-4789-AE28-039E7B649A0B}" type="slidenum">
              <a:rPr lang="sr-Cyrl-BA" smtClean="0"/>
              <a:pPr>
                <a:defRPr/>
              </a:pPr>
              <a:t>‹#›</a:t>
            </a:fld>
            <a:r>
              <a:rPr lang="en-US" dirty="0" smtClean="0"/>
              <a:t>/16</a:t>
            </a:r>
            <a:endParaRPr lang="sr-Cyrl-B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29560-AF32-4B64-B298-6C7CA70AB724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AED1-BA06-47D0-8D80-D4990816DDE0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6F99B-2D5B-40D1-B700-88088D596CD6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9AF26-5D4D-4C78-8200-C31F55924063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296C-2F47-4CE1-A71A-781D55C0B75E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01090" y="6305550"/>
            <a:ext cx="56988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84A5-45F3-456B-A970-E1F8428EEFFE}" type="slidenum">
              <a:rPr lang="sr-Cyrl-BA" smtClean="0"/>
              <a:pPr>
                <a:defRPr/>
              </a:pPr>
              <a:t>‹#›</a:t>
            </a:fld>
            <a:r>
              <a:rPr lang="en-US" dirty="0" smtClean="0"/>
              <a:t>/16</a:t>
            </a:r>
            <a:endParaRPr lang="sr-Cyrl-B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1C72E9-A74A-42FF-9B75-4352801D47E9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DAB136-5BCC-4596-9059-54E08A6EC0D1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5514-01EB-4055-B4A8-387E62BBECBE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70A7D-589A-40BA-8FA0-B776363F1F76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1C79F-185D-4921-9B51-A456B0E3EFFD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882410-BDF2-4611-B928-2DA99DA9389F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A2C15-E2EA-40EC-9D87-25078F8A159E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9247-7CC7-4F8A-B968-2E445FC6DC36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9D696C-1B58-4C3F-938C-D0527E2FA3F0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C0644E-A0FF-48A2-9B29-7816B3A2FF2A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BF69C-BFE3-41E0-B193-93ACF29E83AA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BD885F-9211-4110-B89C-CAF956B674B7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5254F1-B888-4917-A51E-AE4C5A17432D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E603D9-2EED-4E2C-8CDA-B51A09BDA4EC}" type="slidenum">
              <a:rPr lang="sr-Cyrl-BA"/>
              <a:pPr>
                <a:defRPr/>
              </a:pPr>
              <a:t>‹#›</a:t>
            </a:fld>
            <a:endParaRPr lang="sr-Cyrl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2B31DFF-1C77-4764-8721-39594775A8C7}" type="datetime1">
              <a:rPr lang="sr-Latn-CS" smtClean="0"/>
              <a:t>23.12.2011</a:t>
            </a:fld>
            <a:endParaRPr lang="sr-Cyrl-B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29652" y="6305550"/>
            <a:ext cx="641323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E05C77A-7C07-43DC-A663-D832F11008B0}" type="slidenum">
              <a:rPr lang="sr-Cyrl-BA" smtClean="0"/>
              <a:pPr>
                <a:defRPr/>
              </a:pPr>
              <a:t>‹#›</a:t>
            </a:fld>
            <a:r>
              <a:rPr lang="en-US" dirty="0" smtClean="0"/>
              <a:t>/16</a:t>
            </a:r>
            <a:endParaRPr lang="sr-Cyrl-BA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86776" y="6488668"/>
            <a:ext cx="8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1FDBA21-DE5C-4527-AE3D-01F7AFB74459}" type="slidenum">
              <a:rPr lang="en-US" smtClean="0"/>
              <a:t>‹#›</a:t>
            </a:fld>
            <a:r>
              <a:rPr lang="en-US" dirty="0" smtClean="0"/>
              <a:t>/16</a:t>
            </a:r>
            <a:endParaRPr lang="sr-Cyrl-B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30686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PREFIXSPAN 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ALGORITHM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3714750"/>
            <a:ext cx="7407275" cy="25717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Mining Sequential Patterns Efficiently by Prefix-Projected Pattern Growth</a:t>
            </a:r>
            <a:endParaRPr lang="sr-Cyrl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PrefixSpan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– Algorithm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Input of the </a:t>
            </a:r>
            <a:r>
              <a:rPr lang="en-US" sz="2000" dirty="0" smtClean="0"/>
              <a:t>algorithm :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A sequence database 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 smtClean="0"/>
              <a:t>the minimum support threshold </a:t>
            </a:r>
            <a:r>
              <a:rPr lang="en-US" sz="2000" dirty="0" err="1" smtClean="0"/>
              <a:t>min_support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</a:t>
            </a:r>
            <a:r>
              <a:rPr lang="en-US" sz="2000" dirty="0" smtClean="0"/>
              <a:t>Output of the algorithm</a:t>
            </a:r>
            <a:r>
              <a:rPr lang="en-US" sz="2000" dirty="0" smtClean="0"/>
              <a:t>: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 The complete set of sequential patterns.</a:t>
            </a:r>
          </a:p>
          <a:p>
            <a:r>
              <a:rPr lang="en-US" sz="2000" dirty="0" smtClean="0"/>
              <a:t>Subroutine: </a:t>
            </a:r>
            <a:r>
              <a:rPr lang="en-US" sz="2000" dirty="0" err="1" smtClean="0"/>
              <a:t>PrefixSpan</a:t>
            </a:r>
            <a:r>
              <a:rPr lang="en-US" sz="2000" dirty="0" smtClean="0"/>
              <a:t>(</a:t>
            </a:r>
            <a:r>
              <a:rPr lang="el-GR" sz="2000" dirty="0" smtClean="0"/>
              <a:t>α, </a:t>
            </a:r>
            <a:r>
              <a:rPr lang="en-US" sz="2000" dirty="0" smtClean="0"/>
              <a:t>L, S|</a:t>
            </a:r>
            <a:r>
              <a:rPr lang="el-GR" sz="2000" dirty="0" smtClean="0"/>
              <a:t>α)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Parameters: </a:t>
            </a:r>
          </a:p>
          <a:p>
            <a:pPr lvl="1"/>
            <a:r>
              <a:rPr lang="el-GR" sz="1800" dirty="0" smtClean="0"/>
              <a:t>α: </a:t>
            </a:r>
            <a:r>
              <a:rPr lang="en-US" sz="1800" dirty="0" smtClean="0"/>
              <a:t>sequential pattern, </a:t>
            </a:r>
          </a:p>
          <a:p>
            <a:pPr lvl="1"/>
            <a:r>
              <a:rPr lang="en-US" sz="1800" dirty="0" smtClean="0"/>
              <a:t>L: the length of </a:t>
            </a:r>
            <a:r>
              <a:rPr lang="el-GR" sz="1800" dirty="0" smtClean="0"/>
              <a:t>α; </a:t>
            </a:r>
          </a:p>
          <a:p>
            <a:pPr lvl="1"/>
            <a:r>
              <a:rPr lang="el-GR" sz="1800" dirty="0" smtClean="0"/>
              <a:t> </a:t>
            </a:r>
            <a:r>
              <a:rPr lang="en-US" sz="1800" dirty="0" smtClean="0"/>
              <a:t>S|</a:t>
            </a:r>
            <a:r>
              <a:rPr lang="el-GR" sz="1800" dirty="0" smtClean="0"/>
              <a:t>α: </a:t>
            </a:r>
            <a:r>
              <a:rPr lang="en-US" sz="1800" dirty="0" smtClean="0"/>
              <a:t>: the α-projected database, </a:t>
            </a:r>
            <a:r>
              <a:rPr lang="en-US" sz="1800" dirty="0" smtClean="0"/>
              <a:t>if </a:t>
            </a:r>
            <a:r>
              <a:rPr lang="en-US" sz="1800" dirty="0" smtClean="0"/>
              <a:t>α ≠&lt;&gt;;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otherwise</a:t>
            </a:r>
            <a:r>
              <a:rPr lang="en-US" sz="1800" dirty="0" smtClean="0"/>
              <a:t>; </a:t>
            </a:r>
            <a:r>
              <a:rPr lang="en-US" sz="1800" dirty="0" smtClean="0"/>
              <a:t> </a:t>
            </a:r>
            <a:r>
              <a:rPr lang="en-US" sz="1800" dirty="0" smtClean="0"/>
              <a:t>the sequence database S.</a:t>
            </a:r>
            <a:endParaRPr lang="en-US" sz="2000" dirty="0" smtClean="0"/>
          </a:p>
          <a:p>
            <a:r>
              <a:rPr lang="en-US" sz="2000" dirty="0" smtClean="0"/>
              <a:t>Call </a:t>
            </a:r>
            <a:r>
              <a:rPr lang="en-US" sz="2000" dirty="0" err="1" smtClean="0"/>
              <a:t>PrefixSpan</a:t>
            </a:r>
            <a:r>
              <a:rPr lang="en-US" sz="2000" dirty="0" smtClean="0"/>
              <a:t>(&lt;&gt;,0,S).</a:t>
            </a:r>
          </a:p>
          <a:p>
            <a:endParaRPr lang="el-GR" sz="2000" dirty="0" smtClean="0"/>
          </a:p>
          <a:p>
            <a:pPr lvl="1"/>
            <a:endParaRPr lang="sr-Cyrl-BA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12" y="3143248"/>
          <a:ext cx="2500330" cy="157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7"/>
                <a:gridCol w="2092113"/>
              </a:tblGrid>
              <a:tr h="320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Sequence</a:t>
                      </a:r>
                    </a:p>
                  </a:txBody>
                  <a:tcPr marL="9525" marR="9525" marT="9525" marB="0" anchor="b"/>
                </a:tc>
              </a:tr>
              <a:tr h="313905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&lt;a(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983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&lt;(ad)c(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983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983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PrefixSpan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– Algorithm (2)</a:t>
            </a:r>
            <a:endParaRPr lang="sr-Latn-C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u="sng" dirty="0" smtClean="0"/>
              <a:t>Method: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1. Scan </a:t>
            </a:r>
            <a:r>
              <a:rPr lang="en-US" dirty="0" err="1" smtClean="0"/>
              <a:t>S</a:t>
            </a:r>
            <a:r>
              <a:rPr lang="en-US" sz="2600" dirty="0" err="1" smtClean="0"/>
              <a:t>|α</a:t>
            </a:r>
            <a:r>
              <a:rPr lang="en-US" dirty="0" smtClean="0"/>
              <a:t> once,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</a:t>
            </a:r>
            <a:r>
              <a:rPr lang="en-US" dirty="0" smtClean="0"/>
              <a:t>the set of frequent items b </a:t>
            </a:r>
            <a:r>
              <a:rPr lang="en-US" dirty="0" smtClean="0"/>
              <a:t>such </a:t>
            </a:r>
            <a:r>
              <a:rPr lang="en-US" dirty="0" smtClean="0"/>
              <a:t>that: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 b can be assembled to the last element of α to form a    sequential pattern; or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 &lt;b&gt; can be appended to α to form a sequential pattern.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2. For </a:t>
            </a:r>
            <a:r>
              <a:rPr lang="en-US" dirty="0" smtClean="0"/>
              <a:t>each frequent item </a:t>
            </a:r>
            <a:r>
              <a:rPr lang="en-US" dirty="0" smtClean="0"/>
              <a:t>b: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append </a:t>
            </a:r>
            <a:r>
              <a:rPr lang="en-US" dirty="0" smtClean="0"/>
              <a:t>it to α to form a sequential pattern α’ and </a:t>
            </a:r>
            <a:br>
              <a:rPr lang="en-US" dirty="0" smtClean="0"/>
            </a:br>
            <a:r>
              <a:rPr lang="en-US" dirty="0" smtClean="0"/>
              <a:t>output α</a:t>
            </a:r>
            <a:r>
              <a:rPr lang="en-US" dirty="0" smtClean="0"/>
              <a:t>’;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output </a:t>
            </a:r>
            <a:r>
              <a:rPr lang="en-US" dirty="0" smtClean="0"/>
              <a:t>α</a:t>
            </a:r>
            <a:r>
              <a:rPr lang="en-US" dirty="0" smtClean="0"/>
              <a:t>’;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3. For </a:t>
            </a:r>
            <a:r>
              <a:rPr lang="en-US" dirty="0" smtClean="0"/>
              <a:t>each α</a:t>
            </a:r>
            <a:r>
              <a:rPr lang="en-US" dirty="0" smtClean="0"/>
              <a:t>’: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construct α’-projected database </a:t>
            </a:r>
            <a:r>
              <a:rPr lang="en-US" dirty="0" err="1" smtClean="0"/>
              <a:t>S</a:t>
            </a:r>
            <a:r>
              <a:rPr lang="en-US" sz="2400" dirty="0" err="1" smtClean="0"/>
              <a:t>|α</a:t>
            </a:r>
            <a:r>
              <a:rPr lang="en-US" sz="2400" dirty="0" smtClean="0"/>
              <a:t>’ </a:t>
            </a:r>
            <a:r>
              <a:rPr lang="en-US" dirty="0" smtClean="0"/>
              <a:t>and </a:t>
            </a:r>
            <a:endParaRPr lang="en-US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call </a:t>
            </a:r>
            <a:r>
              <a:rPr lang="en-US" dirty="0" err="1" smtClean="0"/>
              <a:t>PrefixSpan</a:t>
            </a:r>
            <a:r>
              <a:rPr lang="en-US" dirty="0" smtClean="0"/>
              <a:t>(α’, L+1, </a:t>
            </a:r>
            <a:r>
              <a:rPr lang="en-US" dirty="0" err="1" smtClean="0"/>
              <a:t>S</a:t>
            </a:r>
            <a:r>
              <a:rPr lang="en-US" sz="2400" dirty="0" err="1" smtClean="0"/>
              <a:t>|α</a:t>
            </a:r>
            <a:r>
              <a:rPr lang="en-US" sz="2400" dirty="0" smtClean="0"/>
              <a:t>’</a:t>
            </a:r>
            <a:r>
              <a:rPr lang="en-US" dirty="0" smtClean="0"/>
              <a:t>).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C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285875"/>
            <a:ext cx="7499350" cy="4962525"/>
          </a:xfrm>
        </p:spPr>
        <p:txBody>
          <a:bodyPr/>
          <a:lstStyle/>
          <a:p>
            <a:r>
              <a:rPr lang="en-US" dirty="0" smtClean="0"/>
              <a:t>1. Find </a:t>
            </a:r>
            <a:r>
              <a:rPr lang="en-US" dirty="0" smtClean="0"/>
              <a:t>length1sequential patterns: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Divide </a:t>
            </a:r>
            <a:r>
              <a:rPr lang="en-US" dirty="0" smtClean="0"/>
              <a:t>search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sr-Cyrl-BA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00375" y="4000500"/>
          <a:ext cx="4429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sr-Cyrl-B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4786313"/>
          <a:ext cx="1285884" cy="101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19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&lt;a&gt;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&lt;(_d)c(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&lt;(_b)(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sr-Latn-C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sr-Latn-C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6063" y="4786313"/>
          <a:ext cx="1143008" cy="98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13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&lt;(_c)(ac)d(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58063" y="4786313"/>
          <a:ext cx="1428760" cy="65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&lt;f&gt;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207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72188" y="4786313"/>
          <a:ext cx="1214446" cy="666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69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&lt;e&gt;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206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29188" y="4786313"/>
          <a:ext cx="1071570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4786313"/>
          <a:ext cx="857256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</a:tblGrid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&lt;(ac)d(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10800000" flipV="1">
            <a:off x="2071688" y="4286250"/>
            <a:ext cx="10715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6156" y="4179094"/>
            <a:ext cx="642938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50532" y="4393406"/>
            <a:ext cx="6429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108575" y="446563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893594" y="4250531"/>
            <a:ext cx="642938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5125" y="4143375"/>
            <a:ext cx="1143000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57750" y="1928813"/>
          <a:ext cx="36433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77"/>
                <a:gridCol w="520477"/>
                <a:gridCol w="520477"/>
                <a:gridCol w="520477"/>
                <a:gridCol w="520477"/>
                <a:gridCol w="520477"/>
                <a:gridCol w="520477"/>
              </a:tblGrid>
              <a:tr h="250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&lt;a&gt;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&lt;c&gt;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&lt;d&gt;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&lt;e&gt;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&lt;f&gt;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&lt;g&gt;</a:t>
                      </a:r>
                      <a:endParaRPr lang="sr-Cyrl-BA" sz="12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sr-Cyrl-B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43063" y="1928813"/>
          <a:ext cx="2857520" cy="111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4"/>
                <a:gridCol w="2390986"/>
              </a:tblGrid>
              <a:tr h="2000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Sequence</a:t>
                      </a:r>
                    </a:p>
                  </a:txBody>
                  <a:tcPr marL="9525" marR="9525" marT="9525" marB="0" anchor="b"/>
                </a:tc>
              </a:tr>
              <a:tr h="200026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&lt;a(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6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&lt;(ad)c(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6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sr-Latn-C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6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sr-Latn-C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PrefixSpan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- Example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57750" y="4572000"/>
            <a:ext cx="1214438" cy="1214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r-Cyrl-BA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7988300" y="1987551"/>
            <a:ext cx="542925" cy="482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643563" y="257175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ill Sans MT" pitchFamily="34" charset="0"/>
              </a:rPr>
              <a:t>&lt;a&gt;&lt;b&gt;&lt;c&gt;&lt;d&gt;&lt;e&gt;&lt;f&gt;</a:t>
            </a:r>
            <a:endParaRPr lang="sr-Cyrl-BA">
              <a:latin typeface="Corbel" pitchFamily="34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PrefixSpan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– Example (2)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subsets of sequential patterns:</a:t>
            </a:r>
            <a:endParaRPr lang="sr-Cyrl-BA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813" y="2143125"/>
          <a:ext cx="1071570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86125" y="4071938"/>
          <a:ext cx="1071570" cy="57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500" y="4071938"/>
          <a:ext cx="107157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&lt;db&gt;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6125" y="5214938"/>
          <a:ext cx="107157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125" y="2143125"/>
          <a:ext cx="507209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5"/>
                <a:gridCol w="724585"/>
                <a:gridCol w="724585"/>
                <a:gridCol w="724585"/>
                <a:gridCol w="724585"/>
                <a:gridCol w="724585"/>
                <a:gridCol w="724585"/>
              </a:tblGrid>
              <a:tr h="250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&lt;a&gt;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&lt;c&gt;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&lt;d&gt;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&lt;e&gt;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&lt;f&gt;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&lt;_f&gt;</a:t>
                      </a:r>
                      <a:endParaRPr lang="sr-Cyrl-BA" sz="12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sr-Cyrl-B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sr-Cyrl-BA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35756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506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0688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0875" y="2214563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4381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14500" y="4071938"/>
            <a:ext cx="1071563" cy="3571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6125" y="5214938"/>
            <a:ext cx="1071563" cy="3571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00688" y="4071938"/>
          <a:ext cx="25717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94"/>
                <a:gridCol w="657894"/>
                <a:gridCol w="613038"/>
                <a:gridCol w="642942"/>
              </a:tblGrid>
              <a:tr h="2500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&lt;b&gt; 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&lt;a&gt;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&lt;e&gt;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&lt;c&gt; </a:t>
                      </a:r>
                      <a:endParaRPr lang="sr-Cyrl-BA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sr-Cyrl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sr-Cyrl-BA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5400000">
            <a:off x="1714501" y="3429000"/>
            <a:ext cx="114300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71750" y="2928938"/>
            <a:ext cx="1285875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71082" y="4929981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29500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286625" y="485775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&lt;dcb&gt;</a:t>
            </a:r>
            <a:endParaRPr lang="sr-Cyrl-BA">
              <a:latin typeface="Corbe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43750" y="2928938"/>
            <a:ext cx="1238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&lt;db&gt; &lt;dc&gt;</a:t>
            </a:r>
            <a:endParaRPr lang="sr-Cyrl-BA">
              <a:latin typeface="Corbe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0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43625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PrefixSpan</a:t>
            </a:r>
            <a:endParaRPr lang="en-US" sz="2000" dirty="0" smtClean="0"/>
          </a:p>
          <a:p>
            <a:pPr lvl="1"/>
            <a:r>
              <a:rPr lang="en-US" sz="2000" dirty="0" smtClean="0"/>
              <a:t> Efficient pattern growth </a:t>
            </a:r>
            <a:r>
              <a:rPr lang="en-US" sz="2000" dirty="0" smtClean="0"/>
              <a:t>method.</a:t>
            </a:r>
            <a:endParaRPr lang="en-US" sz="2000" dirty="0" smtClean="0"/>
          </a:p>
          <a:p>
            <a:pPr lvl="1"/>
            <a:r>
              <a:rPr lang="en-US" sz="2000" dirty="0" smtClean="0"/>
              <a:t> Outperforms both GSP and </a:t>
            </a:r>
            <a:r>
              <a:rPr lang="en-US" sz="2000" dirty="0" err="1" smtClean="0"/>
              <a:t>FreeSpan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 Explores prefix-projection in sequential pattern </a:t>
            </a:r>
            <a:r>
              <a:rPr lang="en-US" sz="2000" dirty="0" smtClean="0"/>
              <a:t>mining.</a:t>
            </a:r>
            <a:endParaRPr lang="en-US" sz="2000" dirty="0" smtClean="0"/>
          </a:p>
          <a:p>
            <a:pPr lvl="1"/>
            <a:r>
              <a:rPr lang="en-US" sz="2000" dirty="0" smtClean="0"/>
              <a:t> Mines the complete set of </a:t>
            </a:r>
            <a:r>
              <a:rPr lang="en-US" sz="2000" dirty="0" smtClean="0"/>
              <a:t>patterns,</a:t>
            </a:r>
            <a:br>
              <a:rPr lang="en-US" sz="2000" dirty="0" smtClean="0"/>
            </a:br>
            <a:r>
              <a:rPr lang="en-US" sz="2000" dirty="0" smtClean="0"/>
              <a:t>but </a:t>
            </a:r>
            <a:r>
              <a:rPr lang="en-US" sz="2000" dirty="0" smtClean="0"/>
              <a:t>reduces the effort of candidate subsequence </a:t>
            </a:r>
            <a:r>
              <a:rPr lang="en-US" sz="2000" dirty="0" smtClean="0"/>
              <a:t>generation.</a:t>
            </a:r>
            <a:endParaRPr lang="en-US" sz="2000" dirty="0" smtClean="0"/>
          </a:p>
          <a:p>
            <a:pPr lvl="1"/>
            <a:r>
              <a:rPr lang="en-US" sz="2000" dirty="0" smtClean="0"/>
              <a:t> Prefix-projection reduces the size of projected database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leads </a:t>
            </a:r>
            <a:r>
              <a:rPr lang="en-US" sz="2000" dirty="0" smtClean="0"/>
              <a:t>to efficient </a:t>
            </a:r>
            <a:r>
              <a:rPr lang="en-US" sz="2000" dirty="0" smtClean="0"/>
              <a:t>processing.</a:t>
            </a:r>
            <a:endParaRPr lang="en-US" sz="2000" dirty="0" smtClean="0"/>
          </a:p>
          <a:p>
            <a:pPr lvl="1"/>
            <a:r>
              <a:rPr lang="en-US" sz="2000" dirty="0" smtClean="0"/>
              <a:t> Bi-level projection </a:t>
            </a:r>
            <a:r>
              <a:rPr lang="en-US" sz="2000" dirty="0" smtClean="0"/>
              <a:t>and </a:t>
            </a:r>
            <a:r>
              <a:rPr lang="en-US" sz="2000" dirty="0" smtClean="0"/>
              <a:t>pseudo-projection may improve mining </a:t>
            </a:r>
            <a:r>
              <a:rPr lang="en-US" sz="2000" dirty="0" smtClean="0"/>
              <a:t>efficiency.</a:t>
            </a:r>
            <a:endParaRPr lang="sr-Cyrl-BA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References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Pei J., Han J., </a:t>
            </a:r>
            <a:r>
              <a:rPr lang="en-US" sz="2000" dirty="0" err="1" smtClean="0"/>
              <a:t>Mortazavi-Asl</a:t>
            </a:r>
            <a:r>
              <a:rPr lang="en-US" sz="2000" dirty="0" smtClean="0"/>
              <a:t> J., Pinto H., Chen Q., </a:t>
            </a:r>
            <a:r>
              <a:rPr lang="en-US" sz="2000" dirty="0" err="1" smtClean="0"/>
              <a:t>Dayal</a:t>
            </a:r>
            <a:r>
              <a:rPr lang="en-US" sz="2000" dirty="0" smtClean="0"/>
              <a:t> U., Hsu M., “</a:t>
            </a:r>
            <a:r>
              <a:rPr lang="en-US" sz="2000" dirty="0" err="1" smtClean="0"/>
              <a:t>PrefixSpan</a:t>
            </a:r>
            <a:r>
              <a:rPr lang="en-US" sz="2000" dirty="0" smtClean="0"/>
              <a:t>: Mining Sequential Patterns Efficiently by Prefix-Projected Pattern Growth”, 17th International Conference on Data Engineering (ICDE), April 2001.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Agrawal</a:t>
            </a:r>
            <a:r>
              <a:rPr lang="en-US" sz="2000" dirty="0" smtClean="0"/>
              <a:t> R., </a:t>
            </a:r>
            <a:r>
              <a:rPr lang="en-US" sz="2000" dirty="0" err="1" smtClean="0"/>
              <a:t>Srikant</a:t>
            </a:r>
            <a:r>
              <a:rPr lang="en-US" sz="2000" dirty="0" smtClean="0"/>
              <a:t> R., “Mining sequential patterns”, Proceedings 1995 Int. Conf. Very Large Data Bases (VLDB’94), pp. 487-499, 1999.</a:t>
            </a:r>
          </a:p>
          <a:p>
            <a:r>
              <a:rPr lang="en-US" sz="2000" dirty="0" smtClean="0"/>
              <a:t>Han J., Dong G., </a:t>
            </a:r>
            <a:r>
              <a:rPr lang="en-US" sz="2000" dirty="0" err="1" smtClean="0"/>
              <a:t>Mortazavi-Asl</a:t>
            </a:r>
            <a:r>
              <a:rPr lang="en-US" sz="2000" dirty="0" smtClean="0"/>
              <a:t> B., Chen Q., </a:t>
            </a:r>
            <a:r>
              <a:rPr lang="en-US" sz="2000" dirty="0" err="1" smtClean="0"/>
              <a:t>Dayal</a:t>
            </a:r>
            <a:r>
              <a:rPr lang="en-US" sz="2000" dirty="0" smtClean="0"/>
              <a:t> U., Hsu M.-C., ”</a:t>
            </a:r>
            <a:r>
              <a:rPr lang="en-US" sz="2000" dirty="0" err="1" smtClean="0"/>
              <a:t>Freespan</a:t>
            </a:r>
            <a:r>
              <a:rPr lang="en-US" sz="2000" dirty="0" smtClean="0"/>
              <a:t>: Frequent pattern-projected sequential pattern mining”, Proceedings 2000 Int. Conf. Knowledge Discovery and Data Mining (KDD’00), pp. 355-359, 2000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Wojciech</a:t>
            </a:r>
            <a:r>
              <a:rPr lang="en-US" sz="2000" dirty="0" smtClean="0"/>
              <a:t> </a:t>
            </a:r>
            <a:r>
              <a:rPr lang="en-US" sz="2000" dirty="0" err="1" smtClean="0"/>
              <a:t>Stach</a:t>
            </a:r>
            <a:r>
              <a:rPr lang="en-US" sz="2000" dirty="0" smtClean="0"/>
              <a:t>, “http://webdocs.cs.ualberta.ca/~zaiane/courses/cmput695-04/slides/PrefixSpan-Wojciech.pdf”.</a:t>
            </a:r>
            <a:endParaRPr lang="sr-Cyrl-BA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14500"/>
            <a:ext cx="7497763" cy="428625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r-Latn-RS" sz="4400" dirty="0" smtClean="0">
                <a:solidFill>
                  <a:schemeClr val="tx2">
                    <a:satMod val="130000"/>
                  </a:schemeClr>
                </a:solidFill>
              </a:rPr>
              <a:t>Thank </a:t>
            </a: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you for attention. </a:t>
            </a:r>
            <a:b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Questions?</a:t>
            </a: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Lazar </a:t>
            </a:r>
            <a:r>
              <a:rPr lang="en-US" sz="2700" dirty="0" err="1" smtClean="0">
                <a:solidFill>
                  <a:schemeClr val="tx2">
                    <a:satMod val="130000"/>
                  </a:schemeClr>
                </a:solidFill>
              </a:rPr>
              <a:t>Arsi</a:t>
            </a:r>
            <a:r>
              <a:rPr lang="sr-Latn-RS" sz="2700" dirty="0" smtClean="0">
                <a:solidFill>
                  <a:schemeClr val="tx2">
                    <a:satMod val="130000"/>
                  </a:schemeClr>
                </a:solidFill>
              </a:rPr>
              <a:t>ć</a:t>
            </a:r>
            <a:br>
              <a:rPr lang="sr-Latn-RS" sz="27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sr-Latn-RS" sz="2700" dirty="0" smtClean="0">
                <a:solidFill>
                  <a:schemeClr val="tx2">
                    <a:satMod val="130000"/>
                  </a:schemeClr>
                </a:solidFill>
              </a:rPr>
              <a:t>2011/3301</a:t>
            </a:r>
            <a:br>
              <a:rPr lang="sr-Latn-RS" sz="27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AL113301m@student.etf.rs</a:t>
            </a:r>
            <a:r>
              <a:rPr lang="sr-Cyrl-BA" sz="40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sr-Cyrl-BA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sr-Latn-RS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sr-Latn-RS" sz="44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al113301m@student.etf.rs</a:t>
            </a:r>
            <a:endParaRPr lang="sr-Cyrl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5"/>
          <p:cNvSpPr txBox="1">
            <a:spLocks noChangeArrowheads="1"/>
          </p:cNvSpPr>
          <p:nvPr/>
        </p:nvSpPr>
        <p:spPr bwMode="auto">
          <a:xfrm>
            <a:off x="1571625" y="2262188"/>
            <a:ext cx="3352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ill Sans MT" pitchFamily="34" charset="0"/>
              </a:rPr>
              <a:t>2</a:t>
            </a:r>
            <a:r>
              <a:rPr lang="en-US" sz="2800" dirty="0" smtClean="0">
                <a:latin typeface="Gill Sans MT" pitchFamily="34" charset="0"/>
              </a:rPr>
              <a:t>. Problem </a:t>
            </a:r>
            <a:r>
              <a:rPr lang="en-US" sz="2800" dirty="0">
                <a:latin typeface="Gill Sans MT" pitchFamily="34" charset="0"/>
              </a:rPr>
              <a:t>statement</a:t>
            </a:r>
            <a:r>
              <a:rPr lang="sr-Latn-CS" sz="2800" dirty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19" name="Text Box 29"/>
          <p:cNvSpPr txBox="1">
            <a:spLocks noChangeArrowheads="1"/>
          </p:cNvSpPr>
          <p:nvPr/>
        </p:nvSpPr>
        <p:spPr bwMode="auto">
          <a:xfrm>
            <a:off x="1571625" y="4548188"/>
            <a:ext cx="20344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Gill Sans MT" pitchFamily="34" charset="0"/>
              </a:rPr>
              <a:t>5. 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sr-Latn-CS" sz="2800" dirty="0" smtClean="0">
                <a:latin typeface="Gill Sans MT" pitchFamily="34" charset="0"/>
              </a:rPr>
              <a:t>A</a:t>
            </a:r>
            <a:r>
              <a:rPr lang="en-US" sz="2800" dirty="0" err="1">
                <a:latin typeface="Gill Sans MT" pitchFamily="34" charset="0"/>
              </a:rPr>
              <a:t>lgorithm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1571625" y="1500188"/>
            <a:ext cx="23968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Gill Sans MT" pitchFamily="34" charset="0"/>
              </a:rPr>
              <a:t>1. Introduction</a:t>
            </a:r>
            <a:r>
              <a:rPr lang="sr-Latn-CS" sz="2800" dirty="0" smtClean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21" name="Text Box 15"/>
          <p:cNvSpPr txBox="1">
            <a:spLocks noChangeArrowheads="1"/>
          </p:cNvSpPr>
          <p:nvPr/>
        </p:nvSpPr>
        <p:spPr bwMode="auto">
          <a:xfrm>
            <a:off x="1571625" y="3024188"/>
            <a:ext cx="31222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ill Sans MT" pitchFamily="34" charset="0"/>
              </a:rPr>
              <a:t>3</a:t>
            </a:r>
            <a:r>
              <a:rPr lang="en-US" sz="2800" dirty="0" smtClean="0">
                <a:latin typeface="Gill Sans MT" pitchFamily="34" charset="0"/>
              </a:rPr>
              <a:t>. Existing </a:t>
            </a:r>
            <a:r>
              <a:rPr lang="en-US" sz="2800" dirty="0">
                <a:latin typeface="Gill Sans MT" pitchFamily="34" charset="0"/>
              </a:rPr>
              <a:t>Solutions</a:t>
            </a:r>
            <a:r>
              <a:rPr lang="sr-Latn-CS" sz="2800" dirty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1571625" y="3786188"/>
            <a:ext cx="32624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ill Sans MT" pitchFamily="34" charset="0"/>
              </a:rPr>
              <a:t>4</a:t>
            </a:r>
            <a:r>
              <a:rPr lang="en-US" sz="2800" dirty="0" smtClean="0">
                <a:latin typeface="Gill Sans MT" pitchFamily="34" charset="0"/>
              </a:rPr>
              <a:t>. Proposed </a:t>
            </a:r>
            <a:r>
              <a:rPr lang="en-US" sz="2800" dirty="0">
                <a:latin typeface="Gill Sans MT" pitchFamily="34" charset="0"/>
              </a:rPr>
              <a:t>Solution</a:t>
            </a:r>
            <a:r>
              <a:rPr lang="sr-Latn-CS" sz="2800" dirty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23" name="Text Box 15"/>
          <p:cNvSpPr txBox="1">
            <a:spLocks noChangeArrowheads="1"/>
          </p:cNvSpPr>
          <p:nvPr/>
        </p:nvSpPr>
        <p:spPr bwMode="auto">
          <a:xfrm>
            <a:off x="1571625" y="5310188"/>
            <a:ext cx="22213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ill Sans MT" pitchFamily="34" charset="0"/>
              </a:rPr>
              <a:t>6</a:t>
            </a:r>
            <a:r>
              <a:rPr lang="en-US" sz="2800" dirty="0" smtClean="0">
                <a:latin typeface="Gill Sans MT" pitchFamily="34" charset="0"/>
              </a:rPr>
              <a:t>. Conclusion</a:t>
            </a:r>
            <a:r>
              <a:rPr lang="sr-Latn-CS" sz="2800" dirty="0" smtClean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1571625" y="6072188"/>
            <a:ext cx="21770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ill Sans MT" pitchFamily="34" charset="0"/>
              </a:rPr>
              <a:t>7</a:t>
            </a:r>
            <a:r>
              <a:rPr lang="en-US" sz="2800" dirty="0" smtClean="0">
                <a:latin typeface="Gill Sans MT" pitchFamily="34" charset="0"/>
              </a:rPr>
              <a:t>. References</a:t>
            </a:r>
            <a:r>
              <a:rPr lang="sr-Latn-CS" sz="2800" dirty="0" smtClean="0">
                <a:latin typeface="Corbel" pitchFamily="34" charset="0"/>
              </a:rPr>
              <a:t> 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57313" y="274638"/>
            <a:ext cx="7577137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Contet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00125" y="1447800"/>
            <a:ext cx="7934325" cy="4800600"/>
          </a:xfrm>
        </p:spPr>
        <p:txBody>
          <a:bodyPr/>
          <a:lstStyle/>
          <a:p>
            <a:r>
              <a:rPr lang="en-US" sz="2000" dirty="0" smtClean="0"/>
              <a:t>Given a set of sequences, </a:t>
            </a:r>
            <a:r>
              <a:rPr lang="en-US" sz="2000" dirty="0" smtClean="0"/>
              <a:t>where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each </a:t>
            </a:r>
            <a:r>
              <a:rPr lang="en-US" sz="2000" dirty="0" smtClean="0"/>
              <a:t>sequence consists of a list of elements and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each </a:t>
            </a:r>
            <a:r>
              <a:rPr lang="en-US" sz="2000" dirty="0" smtClean="0"/>
              <a:t>element consists of set of items.</a:t>
            </a:r>
          </a:p>
          <a:p>
            <a:pPr lvl="1"/>
            <a:r>
              <a:rPr lang="en-US" sz="1800" dirty="0" smtClean="0"/>
              <a:t>&lt;a(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 - 5 elements, 9 items</a:t>
            </a:r>
          </a:p>
          <a:p>
            <a:pPr lvl="1"/>
            <a:r>
              <a:rPr lang="en-US" sz="1800" dirty="0" smtClean="0"/>
              <a:t>&lt;a(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- 9-sequence</a:t>
            </a:r>
          </a:p>
          <a:p>
            <a:pPr lvl="1"/>
            <a:r>
              <a:rPr lang="en-US" sz="1800" dirty="0" smtClean="0"/>
              <a:t>&lt;a(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≠ &lt;a(ac)(</a:t>
            </a:r>
            <a:r>
              <a:rPr lang="en-US" sz="1800" dirty="0" err="1" smtClean="0"/>
              <a:t>abc</a:t>
            </a:r>
            <a:r>
              <a:rPr lang="en-US" sz="1800" dirty="0" smtClean="0"/>
              <a:t>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50" y="3786188"/>
          <a:ext cx="3714776" cy="192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94"/>
                <a:gridCol w="3108282"/>
              </a:tblGrid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Sequence</a:t>
                      </a:r>
                    </a:p>
                  </a:txBody>
                  <a:tcPr marL="9525" marR="9525" marT="9525" marB="0" anchor="b"/>
                </a:tc>
              </a:tr>
              <a:tr h="395000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&lt;a(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&lt;(ad)c(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5000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Subsequence vs. super sequence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Given two sequences α=&lt;a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&gt; and β=&lt;b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&gt;.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α is called a subsequence of β,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denoted </a:t>
            </a:r>
            <a:r>
              <a:rPr lang="en-US" sz="2000" dirty="0" smtClean="0"/>
              <a:t>as α⊆ β,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 smtClean="0"/>
              <a:t>there exist integers 1≤j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&lt;j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&lt;…&lt;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n</a:t>
            </a:r>
            <a:r>
              <a:rPr lang="en-US" sz="2000" dirty="0" err="1" smtClean="0"/>
              <a:t>≤m</a:t>
            </a:r>
            <a:r>
              <a:rPr lang="en-US" sz="2000" dirty="0" smtClean="0"/>
              <a:t> </a:t>
            </a:r>
            <a:r>
              <a:rPr lang="en-US" sz="2000" dirty="0" smtClean="0"/>
              <a:t>such </a:t>
            </a:r>
            <a:r>
              <a:rPr lang="en-US" sz="2000" dirty="0" smtClean="0"/>
              <a:t>that 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⊆b</a:t>
            </a:r>
            <a:r>
              <a:rPr lang="en-US" sz="2000" baseline="-25000" dirty="0" smtClean="0"/>
              <a:t>j1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⊆b</a:t>
            </a:r>
            <a:r>
              <a:rPr lang="en-US" sz="2000" baseline="-25000" dirty="0" smtClean="0"/>
              <a:t>j2</a:t>
            </a:r>
            <a:r>
              <a:rPr lang="en-US" sz="2000" dirty="0" smtClean="0"/>
              <a:t>,…,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n</a:t>
            </a:r>
            <a:r>
              <a:rPr lang="en-US" sz="2000" dirty="0" err="1" smtClean="0"/>
              <a:t>⊆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jn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.</a:t>
            </a:r>
            <a:endParaRPr lang="en-US" sz="2000" baseline="-250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β is a super sequence of </a:t>
            </a:r>
            <a:r>
              <a:rPr lang="en-US" sz="2000" dirty="0" smtClean="0"/>
              <a:t>α.</a:t>
            </a:r>
            <a:endParaRPr lang="en-US" sz="20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Example: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 	</a:t>
            </a:r>
            <a:r>
              <a:rPr lang="el-GR" sz="1800" dirty="0" smtClean="0"/>
              <a:t>β =</a:t>
            </a:r>
            <a:r>
              <a:rPr lang="en-US" sz="1800" dirty="0" smtClean="0"/>
              <a:t>&lt;a(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	Correct : 	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1</a:t>
            </a:r>
            <a:r>
              <a:rPr lang="el-GR" sz="1800" dirty="0" smtClean="0"/>
              <a:t>=</a:t>
            </a:r>
            <a:r>
              <a:rPr lang="en-US" sz="1800" dirty="0" smtClean="0"/>
              <a:t>&lt;</a:t>
            </a:r>
            <a:r>
              <a:rPr lang="en-US" sz="1800" dirty="0" err="1" smtClean="0"/>
              <a:t>aa</a:t>
            </a:r>
            <a:r>
              <a:rPr lang="en-US" sz="1800" dirty="0" smtClean="0"/>
              <a:t>(ac)d(c)&gt;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			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2</a:t>
            </a:r>
            <a:r>
              <a:rPr lang="el-GR" sz="1800" dirty="0" smtClean="0"/>
              <a:t>=</a:t>
            </a:r>
            <a:r>
              <a:rPr lang="en-US" sz="1800" dirty="0" smtClean="0"/>
              <a:t>&lt;</a:t>
            </a:r>
            <a:r>
              <a:rPr lang="el-GR" sz="1800" dirty="0" smtClean="0"/>
              <a:t>(</a:t>
            </a:r>
            <a:r>
              <a:rPr lang="en-US" sz="1800" dirty="0" smtClean="0"/>
              <a:t>ac)(ac)d(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			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3</a:t>
            </a:r>
            <a:r>
              <a:rPr lang="el-GR" sz="1800" dirty="0" smtClean="0"/>
              <a:t>=</a:t>
            </a:r>
            <a:r>
              <a:rPr lang="en-US" sz="1800" dirty="0" smtClean="0"/>
              <a:t>&lt;ac&gt;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    Not correct:     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4</a:t>
            </a:r>
            <a:r>
              <a:rPr lang="el-GR" sz="1800" dirty="0" smtClean="0"/>
              <a:t>=&lt;</a:t>
            </a:r>
            <a:r>
              <a:rPr lang="en-US" sz="1800" dirty="0" err="1" smtClean="0"/>
              <a:t>df</a:t>
            </a:r>
            <a:r>
              <a:rPr lang="en-US" sz="1800" dirty="0" smtClean="0"/>
              <a:t>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			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5</a:t>
            </a:r>
            <a:r>
              <a:rPr lang="el-GR" sz="1800" dirty="0" smtClean="0"/>
              <a:t>=&lt;(</a:t>
            </a:r>
            <a:r>
              <a:rPr lang="en-US" sz="1800" dirty="0" err="1" smtClean="0"/>
              <a:t>cf</a:t>
            </a:r>
            <a:r>
              <a:rPr lang="en-US" sz="1800" dirty="0" smtClean="0"/>
              <a:t>)d&gt;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			</a:t>
            </a:r>
            <a:r>
              <a:rPr lang="el-GR" sz="1800" dirty="0" smtClean="0"/>
              <a:t>α</a:t>
            </a:r>
            <a:r>
              <a:rPr lang="el-GR" sz="1800" baseline="-25000" dirty="0" smtClean="0"/>
              <a:t>6</a:t>
            </a:r>
            <a:r>
              <a:rPr lang="el-GR" sz="1800" dirty="0" smtClean="0"/>
              <a:t>=&lt;(</a:t>
            </a:r>
            <a:r>
              <a:rPr lang="en-US" sz="1800" dirty="0" err="1" smtClean="0"/>
              <a:t>abc</a:t>
            </a:r>
            <a:r>
              <a:rPr lang="en-US" sz="1800" dirty="0" smtClean="0"/>
              <a:t>)</a:t>
            </a:r>
            <a:r>
              <a:rPr lang="en-US" sz="1800" dirty="0" err="1" smtClean="0"/>
              <a:t>dcf</a:t>
            </a:r>
            <a:endParaRPr lang="en-US" sz="1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sr-Cyrl-B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Sequential Pattern Mining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all the frequent subsequences,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i.e</a:t>
            </a:r>
            <a:r>
              <a:rPr lang="en-US" sz="2000" dirty="0" smtClean="0"/>
              <a:t>. the subsequences </a:t>
            </a:r>
            <a:r>
              <a:rPr lang="en-US" sz="2000" dirty="0" smtClean="0"/>
              <a:t>whose </a:t>
            </a:r>
            <a:r>
              <a:rPr lang="en-US" sz="2000" dirty="0" smtClean="0"/>
              <a:t>occurrence frequency in the set of sequences </a:t>
            </a:r>
            <a:r>
              <a:rPr lang="en-US" sz="2000" dirty="0" smtClean="0"/>
              <a:t>is </a:t>
            </a:r>
            <a:r>
              <a:rPr lang="en-US" sz="2000" dirty="0" smtClean="0"/>
              <a:t>no less than </a:t>
            </a:r>
            <a:r>
              <a:rPr lang="en-US" sz="2000" dirty="0" err="1" smtClean="0"/>
              <a:t>min_support</a:t>
            </a:r>
            <a:r>
              <a:rPr lang="en-US" sz="2000" dirty="0" smtClean="0"/>
              <a:t> (user-specified).</a:t>
            </a:r>
          </a:p>
          <a:p>
            <a:pPr>
              <a:buFont typeface="Wingdings 2" pitchFamily="18" charset="2"/>
              <a:buNone/>
            </a:pPr>
            <a:endParaRPr lang="sr-Cyrl-BA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2852738"/>
          <a:ext cx="345638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08"/>
                <a:gridCol w="2892076"/>
              </a:tblGrid>
              <a:tr h="570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Sequence</a:t>
                      </a:r>
                    </a:p>
                  </a:txBody>
                  <a:tcPr marL="9525" marR="9525" marT="9525" marB="0" anchor="b"/>
                </a:tc>
              </a:tr>
              <a:tr h="558725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&lt;a(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948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&lt;(ad)c(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948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9487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sr-Latn-C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312" name="Rectangle 4"/>
          <p:cNvSpPr>
            <a:spLocks noChangeArrowheads="1"/>
          </p:cNvSpPr>
          <p:nvPr/>
        </p:nvSpPr>
        <p:spPr bwMode="auto">
          <a:xfrm>
            <a:off x="5000625" y="2500313"/>
            <a:ext cx="4000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latin typeface="Gill Sans MT" pitchFamily="34" charset="0"/>
              </a:rPr>
              <a:t>Solution – 53 frequent subsequences:</a:t>
            </a:r>
          </a:p>
          <a:p>
            <a:r>
              <a:rPr lang="en-US">
                <a:latin typeface="Gill Sans MT" pitchFamily="34" charset="0"/>
              </a:rPr>
              <a:t>&lt;a&gt;&lt;aa&gt; &lt;ab&gt; &lt;a(bc)&gt; &lt;a(bc)a&gt; &lt;aba&gt; &lt;abc&gt; </a:t>
            </a:r>
          </a:p>
          <a:p>
            <a:r>
              <a:rPr lang="en-US">
                <a:latin typeface="Gill Sans MT" pitchFamily="34" charset="0"/>
              </a:rPr>
              <a:t>&lt;(ab)&gt; &lt;(ab)c&gt; &lt;(ab)d&gt; &lt;(ab)f&gt; &lt;(ab)dc&gt; &lt;ac&gt; </a:t>
            </a:r>
          </a:p>
          <a:p>
            <a:r>
              <a:rPr lang="en-US">
                <a:latin typeface="Gill Sans MT" pitchFamily="34" charset="0"/>
              </a:rPr>
              <a:t>&lt;aca&gt; &lt;acb&gt; &lt;acc&gt; &lt;ad&gt; &lt;adc&gt; &lt;af&gt;</a:t>
            </a:r>
          </a:p>
          <a:p>
            <a:r>
              <a:rPr lang="en-US">
                <a:latin typeface="Gill Sans MT" pitchFamily="34" charset="0"/>
              </a:rPr>
              <a:t>&lt;b&gt; &lt;ba&gt; &lt;bc&gt; &lt;(bc)&gt; &lt;(bc)a&gt; &lt;bd&gt; &lt;bdc&gt; &lt;bf&gt;</a:t>
            </a:r>
          </a:p>
          <a:p>
            <a:r>
              <a:rPr lang="en-US">
                <a:latin typeface="Gill Sans MT" pitchFamily="34" charset="0"/>
              </a:rPr>
              <a:t>&lt;c&gt; &lt;ca&gt; &lt;cb&gt; &lt;cc&gt;</a:t>
            </a:r>
          </a:p>
          <a:p>
            <a:r>
              <a:rPr lang="en-US">
                <a:latin typeface="Gill Sans MT" pitchFamily="34" charset="0"/>
              </a:rPr>
              <a:t>&lt;d&gt; &lt;db&gt; &lt;dc&gt; &lt;dcb&gt;</a:t>
            </a:r>
          </a:p>
          <a:p>
            <a:r>
              <a:rPr lang="en-US">
                <a:latin typeface="Gill Sans MT" pitchFamily="34" charset="0"/>
              </a:rPr>
              <a:t>&lt;e&gt; &lt;ea&gt; &lt;eab&gt; &lt;eac&gt; &lt;eacb&gt; &lt;eb&gt; &lt;ebc&gt; &lt;ec&gt; </a:t>
            </a:r>
          </a:p>
          <a:p>
            <a:r>
              <a:rPr lang="en-US">
                <a:latin typeface="Gill Sans MT" pitchFamily="34" charset="0"/>
              </a:rPr>
              <a:t>&lt;ecb&gt; &lt;ef&gt; &lt;efb&gt; &lt;efc&gt; &lt;efcb&gt;</a:t>
            </a:r>
          </a:p>
          <a:p>
            <a:r>
              <a:rPr lang="en-US">
                <a:latin typeface="Gill Sans MT" pitchFamily="34" charset="0"/>
              </a:rPr>
              <a:t>&lt;f&gt; &lt;fb&gt; &lt;fbc&gt; &lt;fc&gt; &lt;fcb&gt;</a:t>
            </a:r>
            <a:endParaRPr lang="sr-Cyrl-BA">
              <a:latin typeface="Corbel" pitchFamily="34" charset="0"/>
            </a:endParaRPr>
          </a:p>
        </p:txBody>
      </p:sp>
      <p:sp>
        <p:nvSpPr>
          <p:cNvPr id="12313" name="Rectangle 5"/>
          <p:cNvSpPr>
            <a:spLocks noChangeArrowheads="1"/>
          </p:cNvSpPr>
          <p:nvPr/>
        </p:nvSpPr>
        <p:spPr bwMode="auto">
          <a:xfrm>
            <a:off x="1357313" y="5357813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Gill Sans MT" pitchFamily="34" charset="0"/>
              </a:rPr>
              <a:t>min_support = 2 </a:t>
            </a:r>
            <a:endParaRPr lang="sr-Cyrl-BA">
              <a:latin typeface="Corbe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Existing Solutions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 txBox="1">
            <a:spLocks/>
          </p:cNvSpPr>
          <p:nvPr/>
        </p:nvSpPr>
        <p:spPr bwMode="auto">
          <a:xfrm>
            <a:off x="1403350" y="1484313"/>
            <a:ext cx="7497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000" dirty="0" err="1">
                <a:latin typeface="Gill Sans MT" pitchFamily="34" charset="0"/>
              </a:rPr>
              <a:t>Apriori</a:t>
            </a:r>
            <a:r>
              <a:rPr lang="en-US" sz="2000" dirty="0">
                <a:latin typeface="Gill Sans MT" pitchFamily="34" charset="0"/>
              </a:rPr>
              <a:t>-like </a:t>
            </a:r>
            <a:r>
              <a:rPr lang="en-US" sz="2000" dirty="0" err="1">
                <a:latin typeface="Gill Sans MT" pitchFamily="34" charset="0"/>
              </a:rPr>
              <a:t>approache</a:t>
            </a:r>
            <a:r>
              <a:rPr lang="sr-Latn-CS" sz="2000" dirty="0">
                <a:latin typeface="Gill Sans MT" pitchFamily="34" charset="0"/>
              </a:rPr>
              <a:t>s </a:t>
            </a:r>
            <a:r>
              <a:rPr lang="en-US" sz="2000" dirty="0" smtClean="0">
                <a:latin typeface="Gill Sans MT" pitchFamily="34" charset="0"/>
              </a:rPr>
              <a:t/>
            </a:r>
            <a:br>
              <a:rPr lang="en-US" sz="2000" dirty="0" smtClean="0">
                <a:latin typeface="Gill Sans MT" pitchFamily="34" charset="0"/>
              </a:rPr>
            </a:br>
            <a:r>
              <a:rPr lang="sr-Latn-CS" sz="2000" dirty="0" smtClean="0">
                <a:latin typeface="Gill Sans MT" pitchFamily="34" charset="0"/>
              </a:rPr>
              <a:t>(</a:t>
            </a:r>
            <a:r>
              <a:rPr lang="sr-Latn-CS" sz="2000" dirty="0">
                <a:latin typeface="Gill Sans MT" pitchFamily="34" charset="0"/>
              </a:rPr>
              <a:t>AprioriSome (1995.),  AprioriAll (1995.),  DynamicSome (1995.), GSP (1996</a:t>
            </a:r>
            <a:r>
              <a:rPr lang="sr-Latn-CS" sz="2000" dirty="0" smtClean="0">
                <a:latin typeface="Gill Sans MT" pitchFamily="34" charset="0"/>
              </a:rPr>
              <a:t>.)):</a:t>
            </a:r>
            <a:endParaRPr lang="en-US" sz="2000" dirty="0">
              <a:latin typeface="Gill Sans MT" pitchFamily="34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1600" dirty="0">
                <a:latin typeface="Gill Sans MT" pitchFamily="34" charset="0"/>
              </a:rPr>
              <a:t> Potentially huge set of candidate </a:t>
            </a:r>
            <a:r>
              <a:rPr lang="en-US" sz="1600" dirty="0" smtClean="0">
                <a:latin typeface="Gill Sans MT" pitchFamily="34" charset="0"/>
              </a:rPr>
              <a:t>sequences,</a:t>
            </a:r>
            <a:endParaRPr lang="en-US" sz="1600" dirty="0">
              <a:latin typeface="Gill Sans MT" pitchFamily="34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1600" dirty="0">
                <a:latin typeface="Gill Sans MT" pitchFamily="34" charset="0"/>
              </a:rPr>
              <a:t> Multiple scans of </a:t>
            </a:r>
            <a:r>
              <a:rPr lang="en-US" sz="1600" dirty="0" smtClean="0">
                <a:latin typeface="Gill Sans MT" pitchFamily="34" charset="0"/>
              </a:rPr>
              <a:t>databases,</a:t>
            </a:r>
            <a:endParaRPr lang="en-US" sz="1600" dirty="0">
              <a:latin typeface="Gill Sans MT" pitchFamily="34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1600" dirty="0">
                <a:latin typeface="Gill Sans MT" pitchFamily="34" charset="0"/>
              </a:rPr>
              <a:t> Difficulties at mining long sequential </a:t>
            </a:r>
            <a:r>
              <a:rPr lang="en-US" sz="1600" dirty="0" smtClean="0">
                <a:latin typeface="Gill Sans MT" pitchFamily="34" charset="0"/>
              </a:rPr>
              <a:t>patterns.</a:t>
            </a:r>
            <a:endParaRPr lang="sr-Latn-CS" sz="16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sr-Latn-CS" sz="2000" dirty="0">
                <a:latin typeface="Gill Sans MT" pitchFamily="34" charset="0"/>
              </a:rPr>
              <a:t>FreeSpan (2000</a:t>
            </a:r>
            <a:r>
              <a:rPr lang="sr-Latn-CS" sz="2000" dirty="0" smtClean="0">
                <a:latin typeface="Gill Sans MT" pitchFamily="34" charset="0"/>
              </a:rPr>
              <a:t>.)</a:t>
            </a:r>
            <a:r>
              <a:rPr lang="en-US" sz="2000" dirty="0" smtClean="0">
                <a:latin typeface="Gill Sans MT" pitchFamily="34" charset="0"/>
              </a:rPr>
              <a:t> - </a:t>
            </a:r>
            <a:r>
              <a:rPr lang="sr-Latn-CS" sz="2000" dirty="0" smtClean="0">
                <a:latin typeface="Gill Sans MT" pitchFamily="34" charset="0"/>
              </a:rPr>
              <a:t>pattern groth method </a:t>
            </a:r>
            <a:r>
              <a:rPr lang="en-US" sz="2000" dirty="0" smtClean="0">
                <a:latin typeface="Gill Sans MT" pitchFamily="34" charset="0"/>
              </a:rPr>
              <a:t/>
            </a:r>
            <a:br>
              <a:rPr lang="en-US" sz="2000" dirty="0" smtClean="0">
                <a:latin typeface="Gill Sans MT" pitchFamily="34" charset="0"/>
              </a:rPr>
            </a:br>
            <a:r>
              <a:rPr lang="sr-Latn-CS" sz="2000" dirty="0" smtClean="0">
                <a:latin typeface="Gill Sans MT" pitchFamily="34" charset="0"/>
              </a:rPr>
              <a:t>(</a:t>
            </a:r>
            <a:r>
              <a:rPr lang="en-US" sz="2000" dirty="0">
                <a:latin typeface="Gill Sans MT" pitchFamily="34" charset="0"/>
              </a:rPr>
              <a:t>Frequent pattern-projected Sequential pattern</a:t>
            </a:r>
            <a:r>
              <a:rPr lang="sr-Latn-CS" sz="2000" dirty="0">
                <a:latin typeface="Gill Sans MT" pitchFamily="34" charset="0"/>
              </a:rPr>
              <a:t> mining</a:t>
            </a:r>
            <a:r>
              <a:rPr lang="sr-Latn-CS" sz="2000" dirty="0" smtClean="0">
                <a:latin typeface="Gill Sans MT" pitchFamily="34" charset="0"/>
              </a:rPr>
              <a:t>)</a:t>
            </a:r>
            <a:r>
              <a:rPr lang="en-US" sz="2000" dirty="0" smtClean="0">
                <a:latin typeface="Gill Sans MT" pitchFamily="34" charset="0"/>
              </a:rPr>
              <a:t/>
            </a:r>
            <a:br>
              <a:rPr lang="en-US" sz="2000" dirty="0" smtClean="0">
                <a:latin typeface="Gill Sans MT" pitchFamily="34" charset="0"/>
              </a:rPr>
            </a:br>
            <a:r>
              <a:rPr lang="en-US" sz="1600" dirty="0" smtClean="0">
                <a:latin typeface="Gill Sans MT" pitchFamily="34" charset="0"/>
              </a:rPr>
              <a:t>General </a:t>
            </a:r>
            <a:r>
              <a:rPr lang="en-US" sz="1600" dirty="0">
                <a:latin typeface="Gill Sans MT" pitchFamily="34" charset="0"/>
              </a:rPr>
              <a:t>idea is to use frequent items to recursively project sequence databases </a:t>
            </a:r>
            <a:r>
              <a:rPr lang="en-US" sz="1600" dirty="0" smtClean="0">
                <a:latin typeface="Gill Sans MT" pitchFamily="34" charset="0"/>
              </a:rPr>
              <a:t/>
            </a:r>
            <a:br>
              <a:rPr lang="en-US" sz="1600" dirty="0" smtClean="0">
                <a:latin typeface="Gill Sans MT" pitchFamily="34" charset="0"/>
              </a:rPr>
            </a:br>
            <a:r>
              <a:rPr lang="en-US" sz="1600" dirty="0" smtClean="0">
                <a:latin typeface="Gill Sans MT" pitchFamily="34" charset="0"/>
              </a:rPr>
              <a:t>into </a:t>
            </a:r>
            <a:r>
              <a:rPr lang="en-US" sz="1600" dirty="0">
                <a:latin typeface="Gill Sans MT" pitchFamily="34" charset="0"/>
              </a:rPr>
              <a:t>a smaller projected databases </a:t>
            </a:r>
            <a:r>
              <a:rPr lang="en-US" sz="1600" dirty="0" smtClean="0">
                <a:latin typeface="Gill Sans MT" pitchFamily="34" charset="0"/>
              </a:rPr>
              <a:t>,</a:t>
            </a:r>
            <a:br>
              <a:rPr lang="en-US" sz="1600" dirty="0" smtClean="0">
                <a:latin typeface="Gill Sans MT" pitchFamily="34" charset="0"/>
              </a:rPr>
            </a:br>
            <a:r>
              <a:rPr lang="en-US" sz="1600" dirty="0" smtClean="0">
                <a:latin typeface="Gill Sans MT" pitchFamily="34" charset="0"/>
              </a:rPr>
              <a:t>and </a:t>
            </a:r>
            <a:r>
              <a:rPr lang="en-US" sz="1600" dirty="0">
                <a:latin typeface="Gill Sans MT" pitchFamily="34" charset="0"/>
              </a:rPr>
              <a:t>grow subsequence fragments in each projected </a:t>
            </a:r>
            <a:r>
              <a:rPr lang="en-US" sz="1600" dirty="0" smtClean="0">
                <a:latin typeface="Gill Sans MT" pitchFamily="34" charset="0"/>
              </a:rPr>
              <a:t>database.</a:t>
            </a:r>
            <a:endParaRPr lang="sr-Latn-CS" sz="16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000" dirty="0">
                <a:latin typeface="Gill Sans MT" pitchFamily="34" charset="0"/>
              </a:rPr>
              <a:t> </a:t>
            </a:r>
            <a:r>
              <a:rPr lang="en-US" sz="2000" dirty="0" err="1">
                <a:latin typeface="Gill Sans MT" pitchFamily="34" charset="0"/>
              </a:rPr>
              <a:t>PrefixSpan</a:t>
            </a:r>
            <a:r>
              <a:rPr lang="en-US" sz="2000" dirty="0">
                <a:latin typeface="Gill Sans MT" pitchFamily="34" charset="0"/>
              </a:rPr>
              <a:t> (Prefix-projected Sequential pattern mining) 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1600" dirty="0">
                <a:latin typeface="Gill Sans MT" pitchFamily="34" charset="0"/>
              </a:rPr>
              <a:t> Less projections and quickly shrinking </a:t>
            </a:r>
            <a:r>
              <a:rPr lang="en-US" sz="1600" dirty="0" smtClean="0">
                <a:latin typeface="Gill Sans MT" pitchFamily="34" charset="0"/>
              </a:rPr>
              <a:t>sequence.</a:t>
            </a:r>
            <a:endParaRPr lang="sr-Latn-CS" sz="1600" dirty="0">
              <a:latin typeface="Gill Sans MT" pitchFamily="34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None/>
            </a:pPr>
            <a:endParaRPr lang="sr-Latn-CS" sz="2000" dirty="0">
              <a:latin typeface="Gill Sans MT" pitchFamily="34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None/>
            </a:pPr>
            <a:endParaRPr lang="sr-Latn-CS" sz="20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r-Latn-CS" dirty="0" smtClean="0">
                <a:solidFill>
                  <a:schemeClr val="tx2">
                    <a:satMod val="130000"/>
                  </a:schemeClr>
                </a:solidFill>
              </a:rPr>
              <a:t>Prefix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Given two sequences α=&lt;a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&gt; and  β=&lt;b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&gt;, </a:t>
            </a:r>
            <a:r>
              <a:rPr lang="en-US" sz="2000" dirty="0" smtClean="0"/>
              <a:t> </a:t>
            </a:r>
            <a:r>
              <a:rPr lang="en-US" sz="2000" dirty="0" err="1" smtClean="0"/>
              <a:t>m</a:t>
            </a:r>
            <a:r>
              <a:rPr lang="en-US" sz="2000" dirty="0" err="1" smtClean="0"/>
              <a:t>≤n</a:t>
            </a:r>
            <a:r>
              <a:rPr lang="en-US" sz="2000" dirty="0" smtClean="0"/>
              <a:t>.  </a:t>
            </a:r>
          </a:p>
          <a:p>
            <a:r>
              <a:rPr lang="en-US" sz="2000" dirty="0" smtClean="0"/>
              <a:t>Sequence β is called a </a:t>
            </a:r>
            <a:r>
              <a:rPr lang="en-US" sz="2000" u="sng" dirty="0" smtClean="0"/>
              <a:t>prefix</a:t>
            </a:r>
            <a:r>
              <a:rPr lang="en-US" sz="2000" dirty="0" smtClean="0"/>
              <a:t> of α if and only if:</a:t>
            </a:r>
          </a:p>
          <a:p>
            <a:pPr lvl="1"/>
            <a:r>
              <a:rPr lang="it-IT" sz="1800" dirty="0" smtClean="0"/>
              <a:t>b</a:t>
            </a:r>
            <a:r>
              <a:rPr lang="it-IT" sz="1800" baseline="-25000" dirty="0" smtClean="0"/>
              <a:t>i</a:t>
            </a:r>
            <a:r>
              <a:rPr lang="it-IT" sz="1800" dirty="0" smtClean="0"/>
              <a:t>= a</a:t>
            </a:r>
            <a:r>
              <a:rPr lang="it-IT" sz="1800" baseline="-25000" dirty="0" smtClean="0"/>
              <a:t>i</a:t>
            </a:r>
            <a:r>
              <a:rPr lang="it-IT" sz="1800" dirty="0" smtClean="0"/>
              <a:t> for i ≤ m-1;</a:t>
            </a:r>
          </a:p>
          <a:p>
            <a:pPr lvl="1"/>
            <a:r>
              <a:rPr lang="en-US" sz="1800" dirty="0" err="1" smtClean="0"/>
              <a:t>b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 ⊆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;</a:t>
            </a:r>
            <a:endParaRPr lang="sr-Latn-CS" sz="1800" baseline="-25000" dirty="0" smtClean="0"/>
          </a:p>
          <a:p>
            <a:r>
              <a:rPr lang="en-US" sz="2000" dirty="0" smtClean="0"/>
              <a:t>Example </a:t>
            </a:r>
            <a:r>
              <a:rPr lang="sr-Latn-CS" sz="2000" dirty="0" smtClean="0"/>
              <a:t>:</a:t>
            </a:r>
          </a:p>
          <a:p>
            <a:pPr lvl="1"/>
            <a:r>
              <a:rPr lang="el-GR" sz="1600" dirty="0" smtClean="0"/>
              <a:t>α =&lt;</a:t>
            </a:r>
            <a:r>
              <a:rPr lang="en-US" sz="1600" dirty="0" smtClean="0"/>
              <a:t>a(</a:t>
            </a:r>
            <a:r>
              <a:rPr lang="en-US" sz="1600" dirty="0" err="1" smtClean="0"/>
              <a:t>abc</a:t>
            </a:r>
            <a:r>
              <a:rPr lang="en-US" sz="1600" dirty="0" smtClean="0"/>
              <a:t>)(ac)d(</a:t>
            </a:r>
            <a:r>
              <a:rPr lang="en-US" sz="1600" dirty="0" err="1" smtClean="0"/>
              <a:t>cf</a:t>
            </a:r>
            <a:r>
              <a:rPr lang="en-US" sz="1600" dirty="0" smtClean="0"/>
              <a:t>)&gt; </a:t>
            </a:r>
            <a:endParaRPr lang="sr-Latn-CS" sz="1600" dirty="0" smtClean="0"/>
          </a:p>
          <a:p>
            <a:pPr lvl="1"/>
            <a:r>
              <a:rPr lang="el-GR" sz="1600" dirty="0" smtClean="0"/>
              <a:t>β =&lt;</a:t>
            </a:r>
            <a:r>
              <a:rPr lang="en-US" sz="1600" dirty="0" smtClean="0"/>
              <a:t>a(</a:t>
            </a:r>
            <a:r>
              <a:rPr lang="en-US" sz="1600" dirty="0" err="1" smtClean="0"/>
              <a:t>abc</a:t>
            </a:r>
            <a:r>
              <a:rPr lang="en-US" sz="1600" dirty="0" smtClean="0"/>
              <a:t>)a&gt;</a:t>
            </a:r>
            <a:endParaRPr lang="sr-Latn-CS" sz="1800" baseline="-25000" dirty="0" smtClean="0"/>
          </a:p>
          <a:p>
            <a:pPr lvl="1">
              <a:buFont typeface="Verdana" pitchFamily="34" charset="0"/>
              <a:buNone/>
            </a:pPr>
            <a:endParaRPr lang="sr-Latn-CS" sz="1800" baseline="-25000" dirty="0" smtClean="0"/>
          </a:p>
          <a:p>
            <a:pPr lvl="1">
              <a:buFont typeface="Verdana" pitchFamily="34" charset="0"/>
              <a:buNone/>
            </a:pPr>
            <a:endParaRPr lang="sr-Latn-CS" sz="1800" baseline="-25000" dirty="0" smtClean="0"/>
          </a:p>
          <a:p>
            <a:endParaRPr lang="sr-Cyrl-B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Projection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Given sequences α and β, such that β is a subsequence of α.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 subsequence α’ of sequence α is called a projection of α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β prefix if and only if: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l-GR" sz="1800" dirty="0" smtClean="0"/>
              <a:t>α’ </a:t>
            </a:r>
            <a:r>
              <a:rPr lang="en-US" sz="1800" dirty="0" smtClean="0"/>
              <a:t>has prefix </a:t>
            </a:r>
            <a:r>
              <a:rPr lang="el-GR" sz="1800" dirty="0" smtClean="0"/>
              <a:t>β;</a:t>
            </a:r>
            <a:endParaRPr lang="en-US" sz="1800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There exist no proper super-sequence α’’ of α’ </a:t>
            </a:r>
            <a:r>
              <a:rPr lang="en-US" sz="1800" dirty="0" smtClean="0"/>
              <a:t>such that:</a:t>
            </a:r>
            <a:br>
              <a:rPr lang="en-US" sz="1800" dirty="0" smtClean="0"/>
            </a:br>
            <a:r>
              <a:rPr lang="en-US" sz="1800" dirty="0" smtClean="0"/>
              <a:t>α</a:t>
            </a:r>
            <a:r>
              <a:rPr lang="en-US" sz="1800" dirty="0" smtClean="0"/>
              <a:t>’’ is a subsequence of α </a:t>
            </a:r>
            <a:r>
              <a:rPr lang="en-US" sz="1800" dirty="0" smtClean="0"/>
              <a:t>and</a:t>
            </a:r>
            <a:br>
              <a:rPr lang="en-US" sz="1800" dirty="0" smtClean="0"/>
            </a:br>
            <a:r>
              <a:rPr lang="en-US" sz="1800" dirty="0" smtClean="0"/>
              <a:t>also </a:t>
            </a:r>
            <a:r>
              <a:rPr lang="en-US" sz="1800" dirty="0" smtClean="0"/>
              <a:t>has prefix </a:t>
            </a:r>
            <a:r>
              <a:rPr lang="en-US" sz="1800" dirty="0" smtClean="0"/>
              <a:t>β.</a:t>
            </a:r>
            <a:endParaRPr lang="en-US" sz="1800" dirty="0" smtClean="0"/>
          </a:p>
          <a:p>
            <a:pPr marL="365760" lvl="1" indent="-283464" fontAlgn="auto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Example: </a:t>
            </a:r>
            <a:endParaRPr lang="sr-Latn-RS" sz="2000" dirty="0" smtClean="0"/>
          </a:p>
          <a:p>
            <a:pPr marL="612648" lvl="2" indent="-283464" fontAlgn="auto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sz="1800" dirty="0" smtClean="0"/>
              <a:t> </a:t>
            </a:r>
            <a:r>
              <a:rPr lang="el-GR" sz="1800" dirty="0" smtClean="0"/>
              <a:t>α =&lt;</a:t>
            </a:r>
            <a:r>
              <a:rPr lang="en-US" sz="1800" dirty="0" smtClean="0"/>
              <a:t>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 </a:t>
            </a:r>
            <a:endParaRPr lang="sr-Latn-RS" sz="1800" dirty="0" smtClean="0"/>
          </a:p>
          <a:p>
            <a:pPr marL="612648" lvl="2" indent="-283464" fontAlgn="auto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l-GR" sz="1800" dirty="0" smtClean="0"/>
              <a:t>β =&lt;(</a:t>
            </a:r>
            <a:r>
              <a:rPr lang="en-US" sz="1800" dirty="0" err="1" smtClean="0"/>
              <a:t>bc</a:t>
            </a:r>
            <a:r>
              <a:rPr lang="en-US" sz="1800" dirty="0" smtClean="0"/>
              <a:t>)a&gt;</a:t>
            </a:r>
            <a:endParaRPr lang="sr-Latn-RS" sz="1800" dirty="0" smtClean="0"/>
          </a:p>
          <a:p>
            <a:pPr marL="612648" lvl="2" indent="-283464" fontAlgn="auto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l-GR" sz="1800" dirty="0" smtClean="0"/>
              <a:t>α’ =&lt;(</a:t>
            </a:r>
            <a:r>
              <a:rPr lang="en-US" sz="1800" dirty="0" err="1" smtClean="0"/>
              <a:t>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sr-Cyrl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Postfix</a:t>
            </a:r>
            <a:endParaRPr lang="sr-Cyrl-B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Let </a:t>
            </a:r>
            <a:r>
              <a:rPr lang="el-GR" sz="2000" dirty="0" smtClean="0"/>
              <a:t>α’ =&lt;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&gt; be the projection of </a:t>
            </a:r>
            <a:r>
              <a:rPr lang="el-GR" sz="2000" dirty="0" smtClean="0"/>
              <a:t>α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prefix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β=&lt;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m-1</a:t>
            </a:r>
            <a:r>
              <a:rPr lang="en-US" sz="2000" dirty="0" smtClean="0"/>
              <a:t>a’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&gt; (m </a:t>
            </a:r>
            <a:r>
              <a:rPr lang="en-US" sz="2000" dirty="0" smtClean="0"/>
              <a:t>≤n) .</a:t>
            </a:r>
            <a:endParaRPr lang="sr-Latn-CS" sz="2000" dirty="0" smtClean="0"/>
          </a:p>
          <a:p>
            <a:r>
              <a:rPr lang="en-US" sz="2000" dirty="0" smtClean="0"/>
              <a:t>Sequence </a:t>
            </a:r>
            <a:r>
              <a:rPr lang="el-GR" sz="2000" dirty="0" smtClean="0"/>
              <a:t>γ=&lt;</a:t>
            </a:r>
            <a:r>
              <a:rPr lang="en-US" sz="2000" dirty="0" smtClean="0"/>
              <a:t>a’’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m+1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&gt; </a:t>
            </a:r>
            <a:r>
              <a:rPr lang="en-US" sz="2000" dirty="0" smtClean="0"/>
              <a:t>is </a:t>
            </a:r>
            <a:r>
              <a:rPr lang="en-US" sz="2000" dirty="0" smtClean="0"/>
              <a:t>called the postfix of </a:t>
            </a:r>
            <a:r>
              <a:rPr lang="el-GR" sz="2000" dirty="0" smtClean="0"/>
              <a:t>α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prefix </a:t>
            </a:r>
            <a:r>
              <a:rPr lang="el-GR" sz="2000" dirty="0" smtClean="0"/>
              <a:t>β, </a:t>
            </a:r>
            <a:r>
              <a:rPr lang="en-US" sz="2000" dirty="0" smtClean="0"/>
              <a:t>denoted as </a:t>
            </a:r>
            <a:r>
              <a:rPr lang="el-GR" sz="2000" dirty="0" smtClean="0"/>
              <a:t>γ= α/ β,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a’’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=(a</a:t>
            </a:r>
            <a:r>
              <a:rPr lang="en-US" sz="2000" baseline="-25000" dirty="0" smtClean="0"/>
              <a:t>m </a:t>
            </a:r>
            <a:r>
              <a:rPr lang="en-US" sz="2000" dirty="0" smtClean="0"/>
              <a:t>- </a:t>
            </a:r>
            <a:r>
              <a:rPr lang="en-US" sz="2000" dirty="0" err="1" smtClean="0"/>
              <a:t>a’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). </a:t>
            </a:r>
            <a:endParaRPr lang="sr-Latn-CS" sz="2000" dirty="0" smtClean="0"/>
          </a:p>
          <a:p>
            <a:r>
              <a:rPr lang="en-US" sz="2000" dirty="0" smtClean="0"/>
              <a:t>We also denote </a:t>
            </a:r>
            <a:r>
              <a:rPr lang="el-GR" sz="2000" dirty="0" smtClean="0"/>
              <a:t>α =β</a:t>
            </a:r>
            <a:r>
              <a:rPr lang="en-US" sz="2000" dirty="0" smtClean="0"/>
              <a:t> </a:t>
            </a:r>
            <a:r>
              <a:rPr lang="el-GR" sz="2000" dirty="0" smtClean="0"/>
              <a:t>⋅ γ</a:t>
            </a:r>
            <a:r>
              <a:rPr lang="en-US" sz="2000" dirty="0" smtClean="0"/>
              <a:t>.</a:t>
            </a:r>
            <a:endParaRPr lang="sr-Latn-CS" sz="2000" dirty="0" smtClean="0"/>
          </a:p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sz="2000" dirty="0" smtClean="0"/>
              <a:t>Example:  </a:t>
            </a:r>
            <a:endParaRPr lang="sr-Latn-CS" sz="2000" dirty="0" smtClean="0"/>
          </a:p>
          <a:p>
            <a:pPr marL="611188" lvl="2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l-GR" sz="1800" dirty="0" smtClean="0"/>
              <a:t>α’ =&lt;</a:t>
            </a:r>
            <a:r>
              <a:rPr lang="en-US" sz="1800" dirty="0" smtClean="0"/>
              <a:t>a(</a:t>
            </a:r>
            <a:r>
              <a:rPr lang="en-US" sz="1800" dirty="0" err="1" smtClean="0"/>
              <a:t>abc</a:t>
            </a:r>
            <a:r>
              <a:rPr lang="en-US" sz="1800" dirty="0" smtClean="0"/>
              <a:t>)(ac)d(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)&gt;,</a:t>
            </a:r>
            <a:endParaRPr lang="sr-Latn-CS" sz="1800" dirty="0" smtClean="0"/>
          </a:p>
          <a:p>
            <a:pPr marL="611188" lvl="2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l-GR" sz="1800" dirty="0" smtClean="0"/>
              <a:t> β =&lt;</a:t>
            </a:r>
            <a:r>
              <a:rPr lang="en-US" sz="1800" dirty="0" smtClean="0"/>
              <a:t>a(</a:t>
            </a:r>
            <a:r>
              <a:rPr lang="en-US" sz="1800" dirty="0" err="1" smtClean="0"/>
              <a:t>abc</a:t>
            </a:r>
            <a:r>
              <a:rPr lang="en-US" sz="1800" dirty="0" smtClean="0"/>
              <a:t>)a&gt;, </a:t>
            </a:r>
            <a:endParaRPr lang="sr-Latn-CS" sz="1800" dirty="0" smtClean="0"/>
          </a:p>
          <a:p>
            <a:pPr marL="611188" lvl="2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l-GR" sz="1800" dirty="0" smtClean="0"/>
              <a:t>γ=&lt;(_</a:t>
            </a:r>
            <a:r>
              <a:rPr lang="en-US" sz="1800" dirty="0" smtClean="0"/>
              <a:t>c)d(</a:t>
            </a:r>
            <a:r>
              <a:rPr lang="en-US" sz="1800" dirty="0" err="1" smtClean="0"/>
              <a:t>cf</a:t>
            </a:r>
            <a:r>
              <a:rPr lang="en-US" sz="1800" dirty="0" smtClean="0"/>
              <a:t>)&gt;</a:t>
            </a:r>
            <a:r>
              <a:rPr lang="sr-Latn-CS" sz="1800" dirty="0" smtClean="0"/>
              <a:t>.</a:t>
            </a:r>
            <a:endParaRPr lang="en-US" sz="1800" dirty="0" smtClean="0"/>
          </a:p>
          <a:p>
            <a:endParaRPr lang="sr-Cyrl-B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al113301m@student.etf.rs</a:t>
            </a:r>
            <a:endParaRPr lang="sr-Cyrl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1596</TotalTime>
  <Words>987</Words>
  <Application>Microsoft Office PowerPoint</Application>
  <PresentationFormat>On-screen Show (4:3)</PresentationFormat>
  <Paragraphs>258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Gill Sans MT</vt:lpstr>
      <vt:lpstr>Arial</vt:lpstr>
      <vt:lpstr>Wingdings 2</vt:lpstr>
      <vt:lpstr>Verdana</vt:lpstr>
      <vt:lpstr>Calibri</vt:lpstr>
      <vt:lpstr>Corbel</vt:lpstr>
      <vt:lpstr>Solstice</vt:lpstr>
      <vt:lpstr>PREFIXSPAN  ALGORITHM</vt:lpstr>
      <vt:lpstr>Contet</vt:lpstr>
      <vt:lpstr>Introduction</vt:lpstr>
      <vt:lpstr>Subsequence vs. super sequence</vt:lpstr>
      <vt:lpstr>Sequential Pattern Mining</vt:lpstr>
      <vt:lpstr>Existing Solutions</vt:lpstr>
      <vt:lpstr>Prefix</vt:lpstr>
      <vt:lpstr>Projection</vt:lpstr>
      <vt:lpstr>Postfix</vt:lpstr>
      <vt:lpstr>PrefixSpan – Algorithm</vt:lpstr>
      <vt:lpstr>PrefixSpan – Algorithm (2)</vt:lpstr>
      <vt:lpstr>PrefixSpan - Example</vt:lpstr>
      <vt:lpstr>PrefixSpan – Example (2)</vt:lpstr>
      <vt:lpstr>Conclusions</vt:lpstr>
      <vt:lpstr>References</vt:lpstr>
      <vt:lpstr>Thank you for attention.   Questions?  Lazar Arsić 2011/3301 AL113301m@student.etf.rs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PREFIXSPAN</dc:title>
  <dc:creator>Arsic</dc:creator>
  <cp:lastModifiedBy>Arsic</cp:lastModifiedBy>
  <cp:revision>196</cp:revision>
  <dcterms:created xsi:type="dcterms:W3CDTF">2011-12-20T11:07:17Z</dcterms:created>
  <dcterms:modified xsi:type="dcterms:W3CDTF">2011-12-23T21:08:29Z</dcterms:modified>
</cp:coreProperties>
</file>