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7" r:id="rId5"/>
    <p:sldId id="278" r:id="rId6"/>
    <p:sldId id="320" r:id="rId7"/>
    <p:sldId id="308" r:id="rId8"/>
    <p:sldId id="315" r:id="rId9"/>
    <p:sldId id="312" r:id="rId10"/>
    <p:sldId id="313" r:id="rId11"/>
    <p:sldId id="316" r:id="rId12"/>
    <p:sldId id="310" r:id="rId13"/>
    <p:sldId id="286" r:id="rId14"/>
    <p:sldId id="318" r:id="rId15"/>
    <p:sldId id="319" r:id="rId16"/>
    <p:sldId id="287" r:id="rId17"/>
    <p:sldId id="290" r:id="rId18"/>
    <p:sldId id="297" r:id="rId19"/>
    <p:sldId id="291" r:id="rId20"/>
    <p:sldId id="298" r:id="rId21"/>
    <p:sldId id="301" r:id="rId22"/>
    <p:sldId id="302" r:id="rId23"/>
    <p:sldId id="294" r:id="rId24"/>
    <p:sldId id="304" r:id="rId25"/>
    <p:sldId id="305" r:id="rId26"/>
    <p:sldId id="303" r:id="rId27"/>
    <p:sldId id="295" r:id="rId28"/>
    <p:sldId id="306" r:id="rId29"/>
    <p:sldId id="296" r:id="rId30"/>
    <p:sldId id="307" r:id="rId31"/>
    <p:sldId id="317"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8035" autoAdjust="0"/>
  </p:normalViewPr>
  <p:slideViewPr>
    <p:cSldViewPr snapToGrid="0">
      <p:cViewPr varScale="1">
        <p:scale>
          <a:sx n="62" d="100"/>
          <a:sy n="62" d="100"/>
        </p:scale>
        <p:origin x="990" y="6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8/6/2015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8/6/2015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Just to summarize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976077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Just to summarize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211653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these</a:t>
            </a:r>
            <a:r>
              <a:rPr lang="en-US" baseline="0"/>
              <a:t> are essentially taken from CRISP-DM.</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3544048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CRISP-DM for the 77 page</a:t>
            </a:r>
            <a:r>
              <a:rPr lang="en-US" baseline="0" dirty="0" smtClean="0"/>
              <a:t> description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814975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*read* Thes</a:t>
            </a:r>
            <a:r>
              <a:rPr lang="en-US" baseline="0" smtClean="0"/>
              <a:t>e </a:t>
            </a:r>
            <a:r>
              <a:rPr lang="en-US" baseline="0" dirty="0" smtClean="0"/>
              <a:t>goals are concrete – we can form concrete assessments of how well we did with these tasks.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177451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Cables</a:t>
            </a:r>
            <a:r>
              <a:rPr lang="en-US" baseline="0" dirty="0" smtClean="0"/>
              <a:t> were not matched to manholes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4163732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Cables</a:t>
            </a:r>
            <a:r>
              <a:rPr lang="en-US" baseline="0" dirty="0" smtClean="0"/>
              <a:t> were not matched to manholes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416373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don’t. Over</a:t>
            </a:r>
            <a:r>
              <a:rPr lang="en-US" baseline="0" dirty="0" smtClean="0"/>
              <a:t> half of our information was useless. We didn’t know which half. This ties into the evaluation – if you don’t know which data to trust, how are you going to evaluate the quality of the results? Those are the kinds of problems we were stuck on. It wasn’t the ML that was the hard part here. Most of the time the ML isn’t the hard part. If you’re taking this class, probably ML is maybe a little intimidating, but that’s not the part you should be intimidated by. Hopefully this class will help you in that respect.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63732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this</a:t>
            </a:r>
            <a:r>
              <a:rPr lang="en-US" baseline="0" dirty="0" smtClean="0"/>
              <a:t> step you might have a giant pile of garbage.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150103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like to think of the knowledge discovery process sort of like alchemy. Alchemy is where you try to turn lead into gold. Except that alchemy doesn’t work, but data often does! </a:t>
            </a:r>
          </a:p>
          <a:p>
            <a:r>
              <a:rPr lang="en-US" baseline="0" dirty="0" smtClean="0"/>
              <a:t>Business understanding is like – am I really going to get gold out of this? What constitutes gold here</a:t>
            </a:r>
          </a:p>
          <a:p>
            <a:r>
              <a:rPr lang="en-US" baseline="0" dirty="0" smtClean="0"/>
              <a:t>Data understanding is like – what are my raw materials that I’m going to collect</a:t>
            </a:r>
          </a:p>
          <a:p>
            <a:r>
              <a:rPr lang="en-US" baseline="0" dirty="0" smtClean="0"/>
              <a:t>Data prep is an important step – that’s where you purify all the raw ingredients and get rid of all the junk and contaminants.</a:t>
            </a:r>
          </a:p>
          <a:p>
            <a:r>
              <a:rPr lang="en-US" baseline="0" dirty="0" smtClean="0"/>
              <a:t>Modeling is where you actually do the transformation of the raw ingredients into gold – that’s why people are obsessed with it, and why other people think it’s magic, but really, as long as you did the processing right, this step is generally pretty easy. And it does work like magic. But you’ll see it’s definitely not magic!</a:t>
            </a:r>
          </a:p>
          <a:p>
            <a:r>
              <a:rPr lang="en-US" baseline="0" dirty="0" smtClean="0"/>
              <a:t>Evaluation is where the appraiser comes and tells you how much the gold is worth, and of course deployment is where the whole village comes to buy your gold. Back to the modeling step.</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108385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Predictive doesn’t necessarily</a:t>
            </a:r>
            <a:r>
              <a:rPr lang="en-US" baseline="0" dirty="0" smtClean="0"/>
              <a:t> mean in the future time-wise. It could mean prediction of a new circumstance you haven’t seen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3432699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how they</a:t>
            </a:r>
            <a:r>
              <a:rPr lang="en-US" baseline="0" dirty="0" smtClean="0"/>
              <a:t> knew they could trust us.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506231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like “Hey I</a:t>
            </a:r>
            <a:r>
              <a:rPr lang="en-US" baseline="0" dirty="0" smtClean="0"/>
              <a:t> turned lead into gold” and the reaction is “well, that’s nice”</a:t>
            </a:r>
          </a:p>
          <a:p>
            <a:r>
              <a:rPr lang="en-US" baseline="0" dirty="0" smtClean="0"/>
              <a:t>Goals might change, data itself might change, data might change as a reaction to the new policy, you observe something that you didn’t expect and need to put it in,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99829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start</a:t>
            </a:r>
            <a:r>
              <a:rPr lang="en-GB" baseline="0" dirty="0" smtClean="0"/>
              <a:t> with historical notes. *Read* So it’s actually kind of an old term that got a bit hyped up a few years ago after the CCC whitepapers on Big Data came out. I’m showing you the CCC big data pipeline from the whitepaper in 2012. It’s nice, it’s an effort to formalize the scientific process that goes into discovering knowledge from data. It’s not just data mining, there’s a lot more to it. In fact, data mining is the 4</a:t>
            </a:r>
            <a:r>
              <a:rPr lang="en-GB" baseline="30000" dirty="0" smtClean="0"/>
              <a:t>th</a:t>
            </a:r>
            <a:r>
              <a:rPr lang="en-GB" baseline="0" dirty="0" smtClean="0"/>
              <a:t> step out of 5. </a:t>
            </a:r>
            <a:r>
              <a:rPr lang="en-GB" dirty="0" smtClean="0"/>
              <a:t>Major steps in analysis of big data are</a:t>
            </a:r>
            <a:r>
              <a:rPr lang="en-GB" baseline="0" dirty="0" smtClean="0"/>
              <a:t> shown in the flow at the top. Below it are big data needs that make these tasks challenging. Let me go through the 5 steps. </a:t>
            </a:r>
          </a:p>
          <a:p>
            <a:r>
              <a:rPr lang="en-GB" baseline="0" dirty="0" smtClean="0"/>
              <a:t>First you have to go through a process of actually obtaining the data. Perhaps that involves recording how users behave on different websites, so you have to write a script to collect the data properly. </a:t>
            </a:r>
          </a:p>
          <a:p>
            <a:r>
              <a:rPr lang="en-GB" baseline="0" dirty="0" smtClean="0"/>
              <a:t>The second step is extraction/cleaning/annotation, where you try to reduce the noise a bit and get rid of the data you don’t directly need. Or if you’re working with free text that’s easy to annotate, you might be able to turn it into a structured table. Basically at this step, you’re turning the data from what is potentially a pile of rubbish into something you might actually be able to work with. </a:t>
            </a:r>
          </a:p>
          <a:p>
            <a:r>
              <a:rPr lang="en-GB" baseline="0" dirty="0" smtClean="0"/>
              <a:t>At the third step you are going to set up the data in a way that is directly conducive to data mining. All the text documents are linke properly to the other structured tables, and you have one central database where the information is stored neatly. </a:t>
            </a:r>
          </a:p>
          <a:p>
            <a:r>
              <a:rPr lang="en-GB" baseline="0" dirty="0" smtClean="0"/>
              <a:t>:</a:t>
            </a:r>
          </a:p>
          <a:p>
            <a:r>
              <a:rPr lang="en-GB" baseline="0" dirty="0" smtClean="0"/>
              <a:t>Ok so that’s the big data pipeline. Now I’m going to show you another, separate big data pipeline, constructed by a separate group of people, at another time. So this is a second group of people trying to formalize the discovery of knowledge from data. Ready?</a:t>
            </a:r>
          </a:p>
          <a:p>
            <a:endParaRPr lang="en-GB" baseline="0" dirty="0" smtClean="0"/>
          </a:p>
          <a:p>
            <a:r>
              <a:rPr lang="en-GB" baseline="0"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209437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selection, preprocessing,</a:t>
            </a:r>
            <a:r>
              <a:rPr lang="en-US" baseline="0"/>
              <a:t> transformation.</a:t>
            </a:r>
          </a:p>
          <a:p>
            <a:r>
              <a:rPr lang="en-US" baseline="0"/>
              <a:t>Does it look familiar? It should, because it’s the same as on the previous slide! Same exact steps. So you’re probably not surprised, so what, two groups came up with the same diagram. But look. This diagram is from 1996.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414019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Way before the CCC had “big data” as a twinkling in their eyes. And the CCC people did not cite the original KDD paper – they didn’t know about each other. Perhaps there is something fundmental here about this process. Maybe it’s like an important number, like pi or the golden ratio or something. This sort of universal process that people separately discover. Anyway, so this is the kdd process. </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414019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 so abstract but the</a:t>
            </a:r>
            <a:r>
              <a:rPr lang="en-US" baseline="0" dirty="0" smtClean="0"/>
              <a:t>re may be something fundamental about this.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BTW reading both of these articles is really inspiring.</a:t>
            </a:r>
            <a:r>
              <a:rPr lang="en-US" baseline="0"/>
              <a:t> One thing I want to point out again is that data mining is a part of the process.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30714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part, not all of it. Granted, it’s like the climax</a:t>
            </a:r>
            <a:r>
              <a:rPr lang="en-US" baseline="0"/>
              <a:t> of a story, but like any story, the set up of the story really makes the whole thing work. *pause*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414019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509396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Overview of The Data Science Process</a:t>
            </a:r>
            <a:endParaRPr lang="en-US" dirty="0"/>
          </a:p>
        </p:txBody>
      </p:sp>
      <p:sp>
        <p:nvSpPr>
          <p:cNvPr id="4" name="Subtitle 3"/>
          <p:cNvSpPr>
            <a:spLocks noGrp="1"/>
          </p:cNvSpPr>
          <p:nvPr>
            <p:ph type="subTitle" idx="1"/>
          </p:nvPr>
        </p:nvSpPr>
        <p:spPr/>
        <p:txBody>
          <a:bodyPr/>
          <a:lstStyle/>
          <a:p>
            <a:r>
              <a:rPr lang="en-US" dirty="0" smtClean="0"/>
              <a:t>Cynthia </a:t>
            </a:r>
            <a:r>
              <a:rPr lang="en-US" dirty="0" err="1" smtClean="0"/>
              <a:t>Rudin</a:t>
            </a:r>
            <a:r>
              <a:rPr lang="en-US" dirty="0" smtClean="0"/>
              <a:t> | MIT Sloan School of Management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a:t>
            </a:r>
            <a:endParaRPr lang="en-US" dirty="0"/>
          </a:p>
        </p:txBody>
      </p:sp>
      <p:sp>
        <p:nvSpPr>
          <p:cNvPr id="3" name="Content Placeholder 2"/>
          <p:cNvSpPr>
            <a:spLocks noGrp="1"/>
          </p:cNvSpPr>
          <p:nvPr>
            <p:ph sz="quarter" idx="10"/>
          </p:nvPr>
        </p:nvSpPr>
        <p:spPr>
          <a:xfrm>
            <a:off x="379413" y="1388226"/>
            <a:ext cx="9546125" cy="5290388"/>
          </a:xfrm>
        </p:spPr>
        <p:txBody>
          <a:bodyPr/>
          <a:lstStyle/>
          <a:p>
            <a:r>
              <a:rPr lang="en-US" dirty="0" smtClean="0"/>
              <a:t>The stages are basically the same no matter who invents or reinvents the (knowledge discovery / data mining / big data / data science) process. You may not always need all the stages.</a:t>
            </a:r>
          </a:p>
          <a:p>
            <a:r>
              <a:rPr lang="en-US" dirty="0"/>
              <a:t>Data science is an iterative </a:t>
            </a:r>
            <a:r>
              <a:rPr lang="en-US" dirty="0" smtClean="0"/>
              <a:t>process.</a:t>
            </a:r>
          </a:p>
          <a:p>
            <a:pPr lvl="1"/>
            <a:r>
              <a:rPr lang="en-US" dirty="0" smtClean="0"/>
              <a:t>Backwards arrows on most process diagrams.</a:t>
            </a:r>
          </a:p>
        </p:txBody>
      </p:sp>
    </p:spTree>
    <p:extLst>
      <p:ext uri="{BB962C8B-B14F-4D97-AF65-F5344CB8AC3E}">
        <p14:creationId xmlns:p14="http://schemas.microsoft.com/office/powerpoint/2010/main" val="936152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Example of the knowledge discovery process</a:t>
            </a:r>
          </a:p>
        </p:txBody>
      </p:sp>
      <p:sp>
        <p:nvSpPr>
          <p:cNvPr id="4" name="Subtitle 3"/>
          <p:cNvSpPr>
            <a:spLocks noGrp="1"/>
          </p:cNvSpPr>
          <p:nvPr>
            <p:ph type="subTitle" idx="1"/>
          </p:nvPr>
        </p:nvSpPr>
        <p:spPr/>
        <p:txBody>
          <a:bodyPr/>
          <a:lstStyle/>
          <a:p>
            <a:r>
              <a:rPr lang="en-US" dirty="0" smtClean="0"/>
              <a:t>Cynthia </a:t>
            </a:r>
            <a:r>
              <a:rPr lang="en-US" dirty="0" err="1" smtClean="0"/>
              <a:t>Rudin</a:t>
            </a:r>
            <a:r>
              <a:rPr lang="en-US" dirty="0" smtClean="0"/>
              <a:t> | MIT Sloan School of Management</a:t>
            </a:r>
          </a:p>
        </p:txBody>
      </p:sp>
    </p:spTree>
    <p:extLst>
      <p:ext uri="{BB962C8B-B14F-4D97-AF65-F5344CB8AC3E}">
        <p14:creationId xmlns:p14="http://schemas.microsoft.com/office/powerpoint/2010/main" val="2911758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247086" cy="1063487"/>
          </a:xfrm>
        </p:spPr>
        <p:txBody>
          <a:bodyPr>
            <a:normAutofit/>
          </a:bodyPr>
          <a:lstStyle/>
          <a:p>
            <a:r>
              <a:rPr lang="en-US" dirty="0" smtClean="0"/>
              <a:t>Knowledge Discovery Process Example</a:t>
            </a:r>
            <a:endParaRPr lang="en-US" dirty="0"/>
          </a:p>
        </p:txBody>
      </p:sp>
      <p:sp>
        <p:nvSpPr>
          <p:cNvPr id="3" name="Content Placeholder 2"/>
          <p:cNvSpPr>
            <a:spLocks noGrp="1"/>
          </p:cNvSpPr>
          <p:nvPr>
            <p:ph sz="quarter" idx="10"/>
          </p:nvPr>
        </p:nvSpPr>
        <p:spPr>
          <a:xfrm>
            <a:off x="379413" y="1388226"/>
            <a:ext cx="9546125" cy="5290388"/>
          </a:xfrm>
        </p:spPr>
        <p:txBody>
          <a:bodyPr/>
          <a:lstStyle/>
          <a:p>
            <a:r>
              <a:rPr lang="en-US" dirty="0" smtClean="0"/>
              <a:t>I’ll walk you through the knowledge discovery process with an example – the process of predicting power failures in Manhattan. </a:t>
            </a:r>
            <a:endParaRPr lang="en-US" dirty="0"/>
          </a:p>
        </p:txBody>
      </p:sp>
    </p:spTree>
    <p:extLst>
      <p:ext uri="{BB962C8B-B14F-4D97-AF65-F5344CB8AC3E}">
        <p14:creationId xmlns:p14="http://schemas.microsoft.com/office/powerpoint/2010/main" val="103612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Example</a:t>
            </a:r>
            <a:endParaRPr lang="en-US" dirty="0"/>
          </a:p>
        </p:txBody>
      </p:sp>
      <p:sp>
        <p:nvSpPr>
          <p:cNvPr id="3" name="Content Placeholder 2"/>
          <p:cNvSpPr>
            <a:spLocks noGrp="1"/>
          </p:cNvSpPr>
          <p:nvPr>
            <p:ph sz="quarter" idx="10"/>
          </p:nvPr>
        </p:nvSpPr>
        <p:spPr>
          <a:xfrm>
            <a:off x="359875" y="1797538"/>
            <a:ext cx="11460895" cy="4861537"/>
          </a:xfrm>
        </p:spPr>
        <p:txBody>
          <a:bodyPr/>
          <a:lstStyle/>
          <a:p>
            <a:r>
              <a:rPr lang="en-US" sz="2800" dirty="0" smtClean="0"/>
              <a:t>In NYC the peak demand for electricity is rising. </a:t>
            </a:r>
          </a:p>
          <a:p>
            <a:r>
              <a:rPr lang="en-US" sz="2800" dirty="0" smtClean="0"/>
              <a:t>The infrastructure dates back to the 1880’s from the time of Thomas Edison.</a:t>
            </a:r>
          </a:p>
          <a:p>
            <a:r>
              <a:rPr lang="en-US" sz="2800" dirty="0" smtClean="0"/>
              <a:t>Power failures occur fairly often (enough to do statistics) and are expensive to repair</a:t>
            </a:r>
          </a:p>
          <a:p>
            <a:r>
              <a:rPr lang="en-US" sz="2800" dirty="0" smtClean="0"/>
              <a:t>We want to determine how to prioritize manhole inspections in order to reduce the number of manhole events (fires, explosions, outages) in the future.</a:t>
            </a:r>
          </a:p>
          <a:p>
            <a:r>
              <a:rPr lang="en-US" sz="2800" dirty="0" smtClean="0"/>
              <a:t>This is a real problem.</a:t>
            </a:r>
          </a:p>
        </p:txBody>
      </p:sp>
    </p:spTree>
    <p:extLst>
      <p:ext uri="{BB962C8B-B14F-4D97-AF65-F5344CB8AC3E}">
        <p14:creationId xmlns:p14="http://schemas.microsoft.com/office/powerpoint/2010/main" val="3059743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2723"/>
            <a:ext cx="10312400" cy="1063487"/>
          </a:xfrm>
        </p:spPr>
        <p:txBody>
          <a:bodyPr>
            <a:normAutofit/>
          </a:bodyPr>
          <a:lstStyle/>
          <a:p>
            <a:r>
              <a:rPr lang="en-US" sz="3600" dirty="0" smtClean="0"/>
              <a:t>Stages in the knowledge discovery process</a:t>
            </a:r>
            <a:endParaRPr lang="en-US" sz="3600" dirty="0"/>
          </a:p>
        </p:txBody>
      </p:sp>
      <p:sp>
        <p:nvSpPr>
          <p:cNvPr id="3" name="Content Placeholder 2"/>
          <p:cNvSpPr>
            <a:spLocks noGrp="1"/>
          </p:cNvSpPr>
          <p:nvPr>
            <p:ph sz="quarter" idx="10"/>
          </p:nvPr>
        </p:nvSpPr>
        <p:spPr>
          <a:xfrm>
            <a:off x="703386" y="1426307"/>
            <a:ext cx="10380662" cy="3810001"/>
          </a:xfrm>
        </p:spPr>
        <p:txBody>
          <a:bodyPr/>
          <a:lstStyle/>
          <a:p>
            <a:r>
              <a:rPr lang="en-US" sz="2800" dirty="0" smtClean="0"/>
              <a:t>Opportunity Assessment &amp; Business </a:t>
            </a:r>
            <a:r>
              <a:rPr lang="en-US" sz="2800" dirty="0"/>
              <a:t>U</a:t>
            </a:r>
            <a:r>
              <a:rPr lang="en-US" sz="2800" dirty="0" smtClean="0"/>
              <a:t>nderstanding</a:t>
            </a:r>
            <a:endParaRPr lang="en-US" sz="2800" dirty="0"/>
          </a:p>
          <a:p>
            <a:r>
              <a:rPr lang="en-US" sz="2800" dirty="0" smtClean="0"/>
              <a:t>Data Understanding &amp; Data </a:t>
            </a:r>
            <a:r>
              <a:rPr lang="en-US" sz="2800" dirty="0"/>
              <a:t>Acquisition</a:t>
            </a:r>
          </a:p>
          <a:p>
            <a:r>
              <a:rPr lang="en-US" sz="2800" dirty="0"/>
              <a:t>Data </a:t>
            </a:r>
            <a:r>
              <a:rPr lang="en-US" sz="2800" dirty="0" smtClean="0"/>
              <a:t>Cleaning </a:t>
            </a:r>
            <a:r>
              <a:rPr lang="en-US" sz="2800" dirty="0"/>
              <a:t>and </a:t>
            </a:r>
            <a:r>
              <a:rPr lang="en-US" sz="2800" dirty="0" smtClean="0"/>
              <a:t>Transformation</a:t>
            </a:r>
            <a:endParaRPr lang="en-US" sz="2800" dirty="0"/>
          </a:p>
          <a:p>
            <a:r>
              <a:rPr lang="en-US" sz="2800" dirty="0" smtClean="0"/>
              <a:t>Model Building</a:t>
            </a:r>
          </a:p>
          <a:p>
            <a:r>
              <a:rPr lang="en-US" sz="2800" dirty="0" smtClean="0"/>
              <a:t>Policy Construction</a:t>
            </a:r>
            <a:endParaRPr lang="en-US" sz="2800" dirty="0"/>
          </a:p>
          <a:p>
            <a:r>
              <a:rPr lang="en-US" sz="2800" dirty="0"/>
              <a:t>Evaluation, Residuals and Metrics</a:t>
            </a:r>
          </a:p>
          <a:p>
            <a:r>
              <a:rPr lang="en-US" sz="2800" dirty="0"/>
              <a:t>Model </a:t>
            </a:r>
            <a:r>
              <a:rPr lang="en-US" sz="2800" dirty="0" smtClean="0"/>
              <a:t>Deployment, Monitoring, Model Updates</a:t>
            </a:r>
            <a:endParaRPr lang="en-US" sz="2800" dirty="0"/>
          </a:p>
        </p:txBody>
      </p:sp>
    </p:spTree>
    <p:extLst>
      <p:ext uri="{BB962C8B-B14F-4D97-AF65-F5344CB8AC3E}">
        <p14:creationId xmlns:p14="http://schemas.microsoft.com/office/powerpoint/2010/main" val="1685259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1" y="1289538"/>
            <a:ext cx="8694614" cy="2461847"/>
          </a:xfrm>
        </p:spPr>
        <p:txBody>
          <a:bodyPr/>
          <a:lstStyle/>
          <a:p>
            <a:pPr>
              <a:lnSpc>
                <a:spcPct val="70000"/>
              </a:lnSpc>
            </a:pPr>
            <a:r>
              <a:rPr lang="en-US" sz="1800" dirty="0" smtClean="0"/>
              <a:t>Opportunity Assessment &amp; Business </a:t>
            </a:r>
            <a:r>
              <a:rPr lang="en-US" sz="1800" dirty="0"/>
              <a:t>U</a:t>
            </a:r>
            <a:r>
              <a:rPr lang="en-US" sz="1800" dirty="0" smtClean="0"/>
              <a:t>nderstanding</a:t>
            </a:r>
            <a:endParaRPr lang="en-US" sz="1800" dirty="0"/>
          </a:p>
          <a:p>
            <a:pPr>
              <a:lnSpc>
                <a:spcPct val="70000"/>
              </a:lnSpc>
            </a:pPr>
            <a:r>
              <a:rPr lang="en-US" sz="1800" dirty="0" smtClean="0"/>
              <a:t>Data Understanding &amp; Data </a:t>
            </a:r>
            <a:r>
              <a:rPr lang="en-US" sz="1800" dirty="0"/>
              <a:t>Acquisition</a:t>
            </a:r>
          </a:p>
          <a:p>
            <a:pPr>
              <a:lnSpc>
                <a:spcPct val="70000"/>
              </a:lnSpc>
            </a:pPr>
            <a:r>
              <a:rPr lang="en-US" sz="1800" dirty="0"/>
              <a:t>Data </a:t>
            </a:r>
            <a:r>
              <a:rPr lang="en-US" sz="1800" dirty="0" smtClean="0"/>
              <a:t>Preparation, including Cleaning </a:t>
            </a:r>
            <a:r>
              <a:rPr lang="en-US" sz="1800" dirty="0"/>
              <a:t>and </a:t>
            </a:r>
            <a:r>
              <a:rPr lang="en-US" sz="1800" dirty="0" smtClean="0"/>
              <a:t>Transformation</a:t>
            </a:r>
            <a:endParaRPr lang="en-US" sz="1800" dirty="0"/>
          </a:p>
          <a:p>
            <a:pPr>
              <a:lnSpc>
                <a:spcPct val="70000"/>
              </a:lnSpc>
            </a:pPr>
            <a:r>
              <a:rPr lang="en-US" sz="1800" dirty="0" smtClean="0"/>
              <a:t>Model Building</a:t>
            </a:r>
          </a:p>
          <a:p>
            <a:pPr>
              <a:lnSpc>
                <a:spcPct val="70000"/>
              </a:lnSpc>
            </a:pPr>
            <a:r>
              <a:rPr lang="en-US" sz="1800" dirty="0" smtClean="0"/>
              <a:t>Policy Construction</a:t>
            </a:r>
            <a:endParaRPr lang="en-US" sz="1800" dirty="0"/>
          </a:p>
          <a:p>
            <a:pPr>
              <a:lnSpc>
                <a:spcPct val="70000"/>
              </a:lnSpc>
            </a:pPr>
            <a:r>
              <a:rPr lang="en-US" sz="1800" dirty="0"/>
              <a:t>Evaluation, Residuals and Metrics</a:t>
            </a:r>
          </a:p>
          <a:p>
            <a:pPr>
              <a:lnSpc>
                <a:spcPct val="70000"/>
              </a:lnSpc>
            </a:pPr>
            <a:r>
              <a:rPr lang="en-US" sz="1800" dirty="0"/>
              <a:t>Model </a:t>
            </a:r>
            <a:r>
              <a:rPr lang="en-US" sz="1800" dirty="0" smtClean="0"/>
              <a:t>Deployment, Monitoring, Model Updates</a:t>
            </a:r>
            <a:endParaRPr lang="en-US" sz="1800" dirty="0"/>
          </a:p>
        </p:txBody>
      </p:sp>
      <p:pic>
        <p:nvPicPr>
          <p:cNvPr id="6" name="Picture 5" descr="Screen Shot 2015-07-12 at 4.09.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7" y="3913841"/>
            <a:ext cx="9533467" cy="2944159"/>
          </a:xfrm>
          <a:prstGeom prst="rect">
            <a:avLst/>
          </a:prstGeom>
        </p:spPr>
      </p:pic>
      <p:sp>
        <p:nvSpPr>
          <p:cNvPr id="7" name="Title 1"/>
          <p:cNvSpPr txBox="1">
            <a:spLocks/>
          </p:cNvSpPr>
          <p:nvPr/>
        </p:nvSpPr>
        <p:spPr>
          <a:xfrm>
            <a:off x="609600" y="392723"/>
            <a:ext cx="10312400"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3600" smtClean="0"/>
              <a:t>Stages in the knowledge discovery process</a:t>
            </a:r>
            <a:endParaRPr lang="en-US" sz="3600" dirty="0"/>
          </a:p>
        </p:txBody>
      </p:sp>
    </p:spTree>
    <p:extLst>
      <p:ext uri="{BB962C8B-B14F-4D97-AF65-F5344CB8AC3E}">
        <p14:creationId xmlns:p14="http://schemas.microsoft.com/office/powerpoint/2010/main" val="2387990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632928"/>
            <a:ext cx="9018486" cy="1063487"/>
          </a:xfrm>
        </p:spPr>
        <p:txBody>
          <a:bodyPr>
            <a:normAutofit fontScale="90000"/>
          </a:bodyPr>
          <a:lstStyle/>
          <a:p>
            <a:r>
              <a:rPr lang="en-US" dirty="0" smtClean="0"/>
              <a:t>Opportunity Assessment &amp; Business Understanding</a:t>
            </a:r>
            <a:endParaRPr lang="en-US" dirty="0"/>
          </a:p>
        </p:txBody>
      </p:sp>
      <p:sp>
        <p:nvSpPr>
          <p:cNvPr id="3" name="Content Placeholder 2"/>
          <p:cNvSpPr>
            <a:spLocks noGrp="1"/>
          </p:cNvSpPr>
          <p:nvPr>
            <p:ph sz="quarter" idx="10"/>
          </p:nvPr>
        </p:nvSpPr>
        <p:spPr>
          <a:xfrm>
            <a:off x="236037" y="2212588"/>
            <a:ext cx="11705057" cy="4645412"/>
          </a:xfrm>
        </p:spPr>
        <p:txBody>
          <a:bodyPr/>
          <a:lstStyle/>
          <a:p>
            <a:pPr marL="0" indent="0">
              <a:buNone/>
            </a:pPr>
            <a:r>
              <a:rPr lang="en-US" sz="2800" dirty="0" smtClean="0"/>
              <a:t>What do you really want to accomplish and what are the constraints? What are the risks? How will you evaluate the quality of the results?</a:t>
            </a:r>
          </a:p>
          <a:p>
            <a:r>
              <a:rPr lang="en-US" sz="2800" dirty="0" smtClean="0"/>
              <a:t>For manhole events the general goal was to “predict manhole fires and explosions before they occur.” We made it more precise:</a:t>
            </a:r>
          </a:p>
          <a:p>
            <a:pPr lvl="1"/>
            <a:r>
              <a:rPr lang="en-US" dirty="0" smtClean="0"/>
              <a:t>Goal 1: Assess predictive accuracy for predicting manhole events in the year before they happen.</a:t>
            </a:r>
          </a:p>
          <a:p>
            <a:pPr lvl="1"/>
            <a:r>
              <a:rPr lang="en-US" dirty="0" smtClean="0"/>
              <a:t>Goal 2: Create a cost-benefit analysis for inspection policies that takes into account the cost of inspections and manhole fires. Determine how often manholes need to be inspected.</a:t>
            </a:r>
          </a:p>
          <a:p>
            <a:pPr lvl="1"/>
            <a:endParaRPr lang="en-US" sz="2400" dirty="0"/>
          </a:p>
        </p:txBody>
      </p:sp>
    </p:spTree>
    <p:extLst>
      <p:ext uri="{BB962C8B-B14F-4D97-AF65-F5344CB8AC3E}">
        <p14:creationId xmlns:p14="http://schemas.microsoft.com/office/powerpoint/2010/main" val="1868251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448545"/>
            <a:ext cx="9018486" cy="1063487"/>
          </a:xfrm>
        </p:spPr>
        <p:txBody>
          <a:bodyPr>
            <a:normAutofit fontScale="90000"/>
          </a:bodyPr>
          <a:lstStyle/>
          <a:p>
            <a:r>
              <a:rPr lang="en-US" dirty="0"/>
              <a:t>Data Understanding &amp; Data Acquisition</a:t>
            </a:r>
          </a:p>
        </p:txBody>
      </p:sp>
      <p:sp>
        <p:nvSpPr>
          <p:cNvPr id="3" name="Content Placeholder 2"/>
          <p:cNvSpPr>
            <a:spLocks noGrp="1"/>
          </p:cNvSpPr>
          <p:nvPr>
            <p:ph sz="quarter" idx="10"/>
          </p:nvPr>
        </p:nvSpPr>
        <p:spPr>
          <a:xfrm>
            <a:off x="195074" y="1196777"/>
            <a:ext cx="10066484" cy="5256605"/>
          </a:xfrm>
        </p:spPr>
        <p:txBody>
          <a:bodyPr/>
          <a:lstStyle/>
          <a:p>
            <a:pPr marL="0" indent="0">
              <a:buNone/>
            </a:pPr>
            <a:r>
              <a:rPr lang="en-US" sz="3600" dirty="0" smtClean="0"/>
              <a:t>Data were:</a:t>
            </a:r>
          </a:p>
          <a:p>
            <a:pPr lvl="1"/>
            <a:r>
              <a:rPr lang="en-US" sz="3200" dirty="0" smtClean="0"/>
              <a:t>Trouble tickets – free text documents typed by dispatchers documenting problems on the electrical grid.</a:t>
            </a:r>
          </a:p>
          <a:p>
            <a:pPr lvl="1"/>
            <a:r>
              <a:rPr lang="en-US" sz="3200" dirty="0" smtClean="0"/>
              <a:t>Records of information about manholes</a:t>
            </a:r>
          </a:p>
          <a:p>
            <a:pPr lvl="1"/>
            <a:r>
              <a:rPr lang="en-US" sz="3200" dirty="0" smtClean="0"/>
              <a:t>Records of information about underground cables </a:t>
            </a:r>
          </a:p>
          <a:p>
            <a:pPr lvl="1"/>
            <a:r>
              <a:rPr lang="en-US" sz="3200" dirty="0" smtClean="0"/>
              <a:t>Electrical shock information tables</a:t>
            </a:r>
          </a:p>
          <a:p>
            <a:pPr lvl="1"/>
            <a:r>
              <a:rPr lang="en-US" sz="3200" dirty="0" smtClean="0"/>
              <a:t>Extra information about serious events</a:t>
            </a:r>
          </a:p>
          <a:p>
            <a:pPr lvl="1"/>
            <a:r>
              <a:rPr lang="en-US" sz="3200" dirty="0" smtClean="0"/>
              <a:t>Inspection reports</a:t>
            </a:r>
          </a:p>
          <a:p>
            <a:pPr lvl="1"/>
            <a:r>
              <a:rPr lang="en-US" sz="3200" dirty="0" smtClean="0"/>
              <a:t>Vented cover data</a:t>
            </a:r>
          </a:p>
          <a:p>
            <a:endParaRPr lang="en-US" dirty="0" smtClean="0"/>
          </a:p>
          <a:p>
            <a:pPr lvl="2"/>
            <a:endParaRPr lang="en-US" sz="2000" dirty="0"/>
          </a:p>
        </p:txBody>
      </p:sp>
    </p:spTree>
    <p:extLst>
      <p:ext uri="{BB962C8B-B14F-4D97-AF65-F5344CB8AC3E}">
        <p14:creationId xmlns:p14="http://schemas.microsoft.com/office/powerpoint/2010/main" val="2465536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448545"/>
            <a:ext cx="9018486" cy="1063487"/>
          </a:xfrm>
        </p:spPr>
        <p:txBody>
          <a:bodyPr>
            <a:normAutofit fontScale="90000"/>
          </a:bodyPr>
          <a:lstStyle/>
          <a:p>
            <a:r>
              <a:rPr lang="en-US" dirty="0"/>
              <a:t>Data Understanding &amp; Data Acquisition</a:t>
            </a:r>
          </a:p>
        </p:txBody>
      </p:sp>
      <p:sp>
        <p:nvSpPr>
          <p:cNvPr id="3" name="Content Placeholder 2"/>
          <p:cNvSpPr>
            <a:spLocks noGrp="1"/>
          </p:cNvSpPr>
          <p:nvPr>
            <p:ph sz="quarter" idx="10"/>
          </p:nvPr>
        </p:nvSpPr>
        <p:spPr>
          <a:xfrm>
            <a:off x="195074" y="1196777"/>
            <a:ext cx="10066484" cy="5256605"/>
          </a:xfrm>
        </p:spPr>
        <p:txBody>
          <a:bodyPr/>
          <a:lstStyle/>
          <a:p>
            <a:pPr marL="0" indent="0">
              <a:buNone/>
            </a:pPr>
            <a:r>
              <a:rPr lang="en-US" sz="3600" dirty="0" smtClean="0"/>
              <a:t>Data were:</a:t>
            </a:r>
          </a:p>
          <a:p>
            <a:pPr lvl="1"/>
            <a:r>
              <a:rPr lang="en-US" sz="3200" dirty="0" smtClean="0"/>
              <a:t>Trouble tickets – free text documents typed by dispatchers documenting problems on the electrical grid.</a:t>
            </a:r>
          </a:p>
          <a:p>
            <a:pPr lvl="1"/>
            <a:r>
              <a:rPr lang="en-US" sz="3200" dirty="0" smtClean="0"/>
              <a:t>Records of information about manholes</a:t>
            </a:r>
          </a:p>
          <a:p>
            <a:pPr lvl="1"/>
            <a:r>
              <a:rPr lang="en-US" sz="3200" dirty="0" smtClean="0"/>
              <a:t>Records of information about underground cables </a:t>
            </a:r>
          </a:p>
          <a:p>
            <a:pPr lvl="1"/>
            <a:r>
              <a:rPr lang="en-US" sz="3200" dirty="0" smtClean="0"/>
              <a:t>Electrical shock information tables</a:t>
            </a:r>
          </a:p>
          <a:p>
            <a:pPr lvl="1"/>
            <a:r>
              <a:rPr lang="en-US" sz="3200" dirty="0" smtClean="0"/>
              <a:t>Extra information about serious events</a:t>
            </a:r>
          </a:p>
          <a:p>
            <a:pPr lvl="1"/>
            <a:r>
              <a:rPr lang="en-US" sz="3200" dirty="0" smtClean="0"/>
              <a:t>Inspection reports</a:t>
            </a:r>
          </a:p>
          <a:p>
            <a:pPr lvl="1"/>
            <a:r>
              <a:rPr lang="en-US" sz="3200" dirty="0" smtClean="0"/>
              <a:t>Vented cover data</a:t>
            </a:r>
          </a:p>
          <a:p>
            <a:endParaRPr lang="en-US" dirty="0" smtClean="0"/>
          </a:p>
          <a:p>
            <a:pPr lvl="2"/>
            <a:endParaRPr lang="en-US" sz="2000" dirty="0"/>
          </a:p>
        </p:txBody>
      </p:sp>
      <p:sp>
        <p:nvSpPr>
          <p:cNvPr id="5" name="TextBox 4"/>
          <p:cNvSpPr txBox="1"/>
          <p:nvPr/>
        </p:nvSpPr>
        <p:spPr>
          <a:xfrm>
            <a:off x="8233824" y="4855402"/>
            <a:ext cx="3712390" cy="1754327"/>
          </a:xfrm>
          <a:prstGeom prst="rect">
            <a:avLst/>
          </a:prstGeom>
          <a:noFill/>
        </p:spPr>
        <p:txBody>
          <a:bodyPr wrap="square" rtlCol="0">
            <a:spAutoFit/>
          </a:bodyPr>
          <a:lstStyle/>
          <a:p>
            <a:r>
              <a:rPr lang="en-US" sz="3600" dirty="0" smtClean="0">
                <a:solidFill>
                  <a:srgbClr val="FF0000"/>
                </a:solidFill>
              </a:rPr>
              <a:t>V’s of Big Data include “Variety” and “Veracity”</a:t>
            </a:r>
            <a:endParaRPr lang="en-US" sz="3600" dirty="0">
              <a:solidFill>
                <a:srgbClr val="FF0000"/>
              </a:solidFill>
            </a:endParaRPr>
          </a:p>
        </p:txBody>
      </p:sp>
    </p:spTree>
    <p:extLst>
      <p:ext uri="{BB962C8B-B14F-4D97-AF65-F5344CB8AC3E}">
        <p14:creationId xmlns:p14="http://schemas.microsoft.com/office/powerpoint/2010/main" val="2434028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448545"/>
            <a:ext cx="9018486" cy="1063487"/>
          </a:xfrm>
        </p:spPr>
        <p:txBody>
          <a:bodyPr>
            <a:normAutofit fontScale="90000"/>
          </a:bodyPr>
          <a:lstStyle/>
          <a:p>
            <a:r>
              <a:rPr lang="en-US" dirty="0"/>
              <a:t>Data Understanding &amp; Data Acquisition</a:t>
            </a:r>
          </a:p>
        </p:txBody>
      </p:sp>
      <p:sp>
        <p:nvSpPr>
          <p:cNvPr id="3" name="Content Placeholder 2"/>
          <p:cNvSpPr>
            <a:spLocks noGrp="1"/>
          </p:cNvSpPr>
          <p:nvPr>
            <p:ph sz="quarter" idx="10"/>
          </p:nvPr>
        </p:nvSpPr>
        <p:spPr>
          <a:xfrm>
            <a:off x="195074" y="1196777"/>
            <a:ext cx="10066484" cy="5256605"/>
          </a:xfrm>
        </p:spPr>
        <p:txBody>
          <a:bodyPr/>
          <a:lstStyle/>
          <a:p>
            <a:pPr marL="0" indent="0">
              <a:buNone/>
            </a:pPr>
            <a:r>
              <a:rPr lang="en-US" sz="3600" dirty="0" smtClean="0"/>
              <a:t>Data were:</a:t>
            </a:r>
          </a:p>
          <a:p>
            <a:pPr lvl="1"/>
            <a:r>
              <a:rPr lang="en-US" sz="3200" dirty="0" smtClean="0"/>
              <a:t>Trouble tickets – free text documents typed by dispatchers documenting problems on the electrical grid.</a:t>
            </a:r>
          </a:p>
          <a:p>
            <a:pPr lvl="1"/>
            <a:r>
              <a:rPr lang="en-US" sz="3200" dirty="0" smtClean="0"/>
              <a:t>Records of information about manholes</a:t>
            </a:r>
          </a:p>
          <a:p>
            <a:pPr lvl="1"/>
            <a:r>
              <a:rPr lang="en-US" sz="3200" dirty="0" smtClean="0"/>
              <a:t>Records of information about underground cables </a:t>
            </a:r>
          </a:p>
          <a:p>
            <a:pPr lvl="1"/>
            <a:r>
              <a:rPr lang="en-US" sz="3200" dirty="0" smtClean="0"/>
              <a:t>Electrical shock information tables</a:t>
            </a:r>
          </a:p>
          <a:p>
            <a:pPr lvl="1"/>
            <a:r>
              <a:rPr lang="en-US" sz="3200" dirty="0" smtClean="0"/>
              <a:t>Extra information about serious events</a:t>
            </a:r>
          </a:p>
          <a:p>
            <a:pPr lvl="1"/>
            <a:r>
              <a:rPr lang="en-US" sz="3200" dirty="0" smtClean="0"/>
              <a:t>Inspection reports</a:t>
            </a:r>
          </a:p>
          <a:p>
            <a:pPr lvl="1"/>
            <a:r>
              <a:rPr lang="en-US" sz="3200" dirty="0" smtClean="0"/>
              <a:t>Vented cover data</a:t>
            </a:r>
          </a:p>
          <a:p>
            <a:endParaRPr lang="en-US" dirty="0" smtClean="0"/>
          </a:p>
          <a:p>
            <a:pPr lvl="2"/>
            <a:endParaRPr lang="en-US" sz="2000" dirty="0"/>
          </a:p>
        </p:txBody>
      </p:sp>
      <p:sp>
        <p:nvSpPr>
          <p:cNvPr id="6" name="TextBox 5"/>
          <p:cNvSpPr txBox="1"/>
          <p:nvPr/>
        </p:nvSpPr>
        <p:spPr>
          <a:xfrm>
            <a:off x="8233824" y="4855402"/>
            <a:ext cx="3958176" cy="1200329"/>
          </a:xfrm>
          <a:prstGeom prst="rect">
            <a:avLst/>
          </a:prstGeom>
          <a:noFill/>
        </p:spPr>
        <p:txBody>
          <a:bodyPr wrap="square" rtlCol="0">
            <a:spAutoFit/>
          </a:bodyPr>
          <a:lstStyle/>
          <a:p>
            <a:r>
              <a:rPr lang="en-US" sz="3600" dirty="0" smtClean="0">
                <a:solidFill>
                  <a:srgbClr val="FF0000"/>
                </a:solidFill>
              </a:rPr>
              <a:t>How do you know what data to trust?</a:t>
            </a:r>
            <a:endParaRPr lang="en-US" sz="3600" dirty="0">
              <a:solidFill>
                <a:srgbClr val="FF0000"/>
              </a:solidFill>
            </a:endParaRPr>
          </a:p>
        </p:txBody>
      </p:sp>
    </p:spTree>
    <p:extLst>
      <p:ext uri="{BB962C8B-B14F-4D97-AF65-F5344CB8AC3E}">
        <p14:creationId xmlns:p14="http://schemas.microsoft.com/office/powerpoint/2010/main" val="375513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168876"/>
            <a:ext cx="11525250" cy="4509738"/>
          </a:xfrm>
        </p:spPr>
        <p:txBody>
          <a:bodyPr>
            <a:normAutofit/>
          </a:bodyPr>
          <a:lstStyle/>
          <a:p>
            <a:r>
              <a:rPr lang="en-GB" dirty="0" smtClean="0"/>
              <a:t>Historical Notes on KDD, CRISP-DM, Big Data and Data Science and their relationship to Data Mining and Machine Learning</a:t>
            </a:r>
          </a:p>
          <a:p>
            <a:r>
              <a:rPr lang="en-GB" dirty="0" smtClean="0"/>
              <a:t>Example of the knowledge discovery process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Transformation</a:t>
            </a:r>
          </a:p>
        </p:txBody>
      </p:sp>
      <p:sp>
        <p:nvSpPr>
          <p:cNvPr id="3" name="Content Placeholder 2"/>
          <p:cNvSpPr>
            <a:spLocks noGrp="1"/>
          </p:cNvSpPr>
          <p:nvPr>
            <p:ph sz="quarter" idx="10"/>
          </p:nvPr>
        </p:nvSpPr>
        <p:spPr/>
        <p:txBody>
          <a:bodyPr/>
          <a:lstStyle/>
          <a:p>
            <a:r>
              <a:rPr lang="en-US" dirty="0" smtClean="0"/>
              <a:t>Sometimes 99% of the work</a:t>
            </a:r>
            <a:endParaRPr lang="en-US" dirty="0"/>
          </a:p>
        </p:txBody>
      </p:sp>
    </p:spTree>
    <p:extLst>
      <p:ext uri="{BB962C8B-B14F-4D97-AF65-F5344CB8AC3E}">
        <p14:creationId xmlns:p14="http://schemas.microsoft.com/office/powerpoint/2010/main" val="2313588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and Transformation</a:t>
            </a:r>
          </a:p>
        </p:txBody>
      </p:sp>
      <p:sp>
        <p:nvSpPr>
          <p:cNvPr id="3" name="Content Placeholder 2"/>
          <p:cNvSpPr>
            <a:spLocks noGrp="1"/>
          </p:cNvSpPr>
          <p:nvPr>
            <p:ph sz="quarter" idx="10"/>
          </p:nvPr>
        </p:nvSpPr>
        <p:spPr/>
        <p:txBody>
          <a:bodyPr/>
          <a:lstStyle/>
          <a:p>
            <a:r>
              <a:rPr lang="en-US" dirty="0" smtClean="0"/>
              <a:t>Turn free text into structured information:</a:t>
            </a:r>
          </a:p>
          <a:p>
            <a:pPr lvl="1"/>
            <a:r>
              <a:rPr lang="en-US" dirty="0" smtClean="0"/>
              <a:t>Trouble tickets turned into a vector like:</a:t>
            </a:r>
          </a:p>
          <a:p>
            <a:pPr lvl="2"/>
            <a:r>
              <a:rPr lang="en-US" dirty="0" smtClean="0"/>
              <a:t>Serious  /  Less Serious  /  Not an Event</a:t>
            </a:r>
          </a:p>
          <a:p>
            <a:pPr lvl="2"/>
            <a:r>
              <a:rPr lang="en-US" dirty="0" smtClean="0"/>
              <a:t>Year</a:t>
            </a:r>
          </a:p>
          <a:p>
            <a:pPr lvl="2"/>
            <a:r>
              <a:rPr lang="en-US" dirty="0" smtClean="0"/>
              <a:t>Month</a:t>
            </a:r>
          </a:p>
          <a:p>
            <a:pPr lvl="2"/>
            <a:r>
              <a:rPr lang="en-US" dirty="0" smtClean="0"/>
              <a:t>Day </a:t>
            </a:r>
          </a:p>
          <a:p>
            <a:pPr lvl="2"/>
            <a:r>
              <a:rPr lang="en-US" dirty="0" smtClean="0"/>
              <a:t>Manholes involved</a:t>
            </a:r>
          </a:p>
          <a:p>
            <a:pPr lvl="2"/>
            <a:r>
              <a:rPr lang="en-US" dirty="0" smtClean="0"/>
              <a:t>…</a:t>
            </a:r>
          </a:p>
          <a:p>
            <a:r>
              <a:rPr lang="en-US" dirty="0" smtClean="0"/>
              <a:t>Try to integrate tables (create unique identifiers):</a:t>
            </a:r>
          </a:p>
          <a:p>
            <a:pPr lvl="1"/>
            <a:r>
              <a:rPr lang="en-US" dirty="0" smtClean="0"/>
              <a:t>If you join manholes to cables, half of the cable records disappear</a:t>
            </a:r>
          </a:p>
          <a:p>
            <a:pPr lvl="2"/>
            <a:endParaRPr lang="en-US" dirty="0" smtClean="0"/>
          </a:p>
          <a:p>
            <a:pPr lvl="2"/>
            <a:endParaRPr lang="en-US" dirty="0" smtClean="0"/>
          </a:p>
        </p:txBody>
      </p:sp>
    </p:spTree>
    <p:extLst>
      <p:ext uri="{BB962C8B-B14F-4D97-AF65-F5344CB8AC3E}">
        <p14:creationId xmlns:p14="http://schemas.microsoft.com/office/powerpoint/2010/main" val="3948344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lstStyle/>
          <a:p>
            <a:endParaRPr lang="en-US"/>
          </a:p>
        </p:txBody>
      </p:sp>
      <p:pic>
        <p:nvPicPr>
          <p:cNvPr id="5" name="Picture 4" descr="Screen Shot 2015-07-12 at 4.09.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99" y="2660774"/>
            <a:ext cx="11013924" cy="3401359"/>
          </a:xfrm>
          <a:prstGeom prst="rect">
            <a:avLst/>
          </a:prstGeom>
        </p:spPr>
      </p:pic>
    </p:spTree>
    <p:extLst>
      <p:ext uri="{BB962C8B-B14F-4D97-AF65-F5344CB8AC3E}">
        <p14:creationId xmlns:p14="http://schemas.microsoft.com/office/powerpoint/2010/main" val="1782037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43" y="243675"/>
            <a:ext cx="11524432" cy="1063487"/>
          </a:xfrm>
        </p:spPr>
        <p:txBody>
          <a:bodyPr/>
          <a:lstStyle/>
          <a:p>
            <a:r>
              <a:rPr lang="en-US" dirty="0"/>
              <a:t>Model Building</a:t>
            </a:r>
          </a:p>
        </p:txBody>
      </p:sp>
      <p:sp>
        <p:nvSpPr>
          <p:cNvPr id="3" name="Content Placeholder 2"/>
          <p:cNvSpPr>
            <a:spLocks noGrp="1"/>
          </p:cNvSpPr>
          <p:nvPr>
            <p:ph sz="quarter" idx="10"/>
          </p:nvPr>
        </p:nvSpPr>
        <p:spPr>
          <a:xfrm>
            <a:off x="307233" y="1162758"/>
            <a:ext cx="11700428" cy="5515981"/>
          </a:xfrm>
        </p:spPr>
        <p:txBody>
          <a:bodyPr/>
          <a:lstStyle/>
          <a:p>
            <a:r>
              <a:rPr lang="en-US" sz="2800" dirty="0" smtClean="0"/>
              <a:t>Often predictive modeling, meaning machine learning                         or statistical modeling</a:t>
            </a:r>
          </a:p>
          <a:p>
            <a:r>
              <a:rPr lang="en-US" sz="2800" dirty="0" smtClean="0"/>
              <a:t>If you want to answer a yes/no question, this is </a:t>
            </a:r>
            <a:r>
              <a:rPr lang="en-US" sz="2800" dirty="0" smtClean="0">
                <a:solidFill>
                  <a:srgbClr val="FF0000"/>
                </a:solidFill>
              </a:rPr>
              <a:t>classification</a:t>
            </a:r>
            <a:r>
              <a:rPr lang="en-US" sz="2800" dirty="0" smtClean="0"/>
              <a:t>.</a:t>
            </a:r>
          </a:p>
          <a:p>
            <a:pPr lvl="1"/>
            <a:r>
              <a:rPr lang="en-US" sz="2400" dirty="0" smtClean="0">
                <a:solidFill>
                  <a:srgbClr val="000000"/>
                </a:solidFill>
              </a:rPr>
              <a:t>For manholes, will the manhole explode next year? Y/N</a:t>
            </a:r>
          </a:p>
          <a:p>
            <a:r>
              <a:rPr lang="en-US" sz="2800" dirty="0" smtClean="0">
                <a:solidFill>
                  <a:srgbClr val="000000"/>
                </a:solidFill>
              </a:rPr>
              <a:t>If you want to predict a numerical value, this is </a:t>
            </a:r>
            <a:r>
              <a:rPr lang="en-US" sz="2800" dirty="0" smtClean="0">
                <a:solidFill>
                  <a:srgbClr val="FF0000"/>
                </a:solidFill>
              </a:rPr>
              <a:t>regression</a:t>
            </a:r>
            <a:r>
              <a:rPr lang="en-US" sz="2800" dirty="0" smtClean="0"/>
              <a:t>. </a:t>
            </a:r>
          </a:p>
          <a:p>
            <a:r>
              <a:rPr lang="en-US" sz="2800" dirty="0" smtClean="0">
                <a:solidFill>
                  <a:srgbClr val="000000"/>
                </a:solidFill>
              </a:rPr>
              <a:t>If you want to group observations into similar-looking groups, this is </a:t>
            </a:r>
            <a:r>
              <a:rPr lang="en-US" sz="2800" dirty="0" smtClean="0">
                <a:solidFill>
                  <a:srgbClr val="FF0000"/>
                </a:solidFill>
              </a:rPr>
              <a:t>clustering</a:t>
            </a:r>
            <a:r>
              <a:rPr lang="en-US" sz="2800" dirty="0" smtClean="0">
                <a:solidFill>
                  <a:srgbClr val="000000"/>
                </a:solidFill>
              </a:rPr>
              <a:t>.</a:t>
            </a:r>
          </a:p>
          <a:p>
            <a:r>
              <a:rPr lang="en-US" sz="2800" dirty="0" smtClean="0">
                <a:solidFill>
                  <a:srgbClr val="000000"/>
                </a:solidFill>
              </a:rPr>
              <a:t>If you want to recommend someone an item (e.g., book/movie/product) based on ratings data from customers, this is a </a:t>
            </a:r>
            <a:r>
              <a:rPr lang="en-US" sz="2800" dirty="0" smtClean="0">
                <a:solidFill>
                  <a:srgbClr val="FF0000"/>
                </a:solidFill>
              </a:rPr>
              <a:t>recommender system</a:t>
            </a:r>
            <a:r>
              <a:rPr lang="en-US" sz="2800" dirty="0" smtClean="0">
                <a:solidFill>
                  <a:srgbClr val="000000"/>
                </a:solidFill>
              </a:rPr>
              <a:t>.</a:t>
            </a:r>
          </a:p>
          <a:p>
            <a:r>
              <a:rPr lang="en-US" sz="2800" dirty="0" smtClean="0">
                <a:solidFill>
                  <a:srgbClr val="000000"/>
                </a:solidFill>
              </a:rPr>
              <a:t>Note: There are many other machine learning problems.</a:t>
            </a:r>
            <a:endParaRPr lang="en-US" sz="2800" dirty="0">
              <a:solidFill>
                <a:srgbClr val="000000"/>
              </a:solidFill>
            </a:endParaRPr>
          </a:p>
        </p:txBody>
      </p:sp>
    </p:spTree>
    <p:extLst>
      <p:ext uri="{BB962C8B-B14F-4D97-AF65-F5344CB8AC3E}">
        <p14:creationId xmlns:p14="http://schemas.microsoft.com/office/powerpoint/2010/main" val="1233439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Construction</a:t>
            </a:r>
            <a:endParaRPr lang="en-US" dirty="0"/>
          </a:p>
        </p:txBody>
      </p:sp>
      <p:sp>
        <p:nvSpPr>
          <p:cNvPr id="3" name="Content Placeholder 2"/>
          <p:cNvSpPr>
            <a:spLocks noGrp="1"/>
          </p:cNvSpPr>
          <p:nvPr>
            <p:ph sz="quarter" idx="10"/>
          </p:nvPr>
        </p:nvSpPr>
        <p:spPr>
          <a:xfrm>
            <a:off x="195072" y="1347252"/>
            <a:ext cx="11807467" cy="5290388"/>
          </a:xfrm>
        </p:spPr>
        <p:txBody>
          <a:bodyPr/>
          <a:lstStyle/>
          <a:p>
            <a:pPr marL="0" indent="0">
              <a:buNone/>
            </a:pPr>
            <a:r>
              <a:rPr lang="en-US" dirty="0" smtClean="0"/>
              <a:t>How will your model be used to change policy?</a:t>
            </a:r>
            <a:endParaRPr lang="en-US" dirty="0"/>
          </a:p>
          <a:p>
            <a:pPr>
              <a:buFontTx/>
              <a:buChar char="-"/>
            </a:pPr>
            <a:r>
              <a:rPr lang="en-US" dirty="0" smtClean="0"/>
              <a:t>E.g., for manholes, how should we recommend changing the inspection policy based on our model?</a:t>
            </a:r>
          </a:p>
          <a:p>
            <a:pPr>
              <a:buFontTx/>
              <a:buChar char="-"/>
            </a:pPr>
            <a:r>
              <a:rPr lang="en-US" dirty="0" smtClean="0"/>
              <a:t>E.g., consider using social media and customer purchase data to determine customer participation if Starbucks moves into New City. Once the model is created, how to optimize where the shops are located, how big they are, and where the warehouses are located.</a:t>
            </a:r>
          </a:p>
          <a:p>
            <a:pPr marL="0" indent="0">
              <a:buNone/>
            </a:pPr>
            <a:r>
              <a:rPr lang="en-US" dirty="0" smtClean="0"/>
              <a:t>Model building is </a:t>
            </a:r>
            <a:r>
              <a:rPr lang="en-US" dirty="0" smtClean="0">
                <a:solidFill>
                  <a:srgbClr val="FF0000"/>
                </a:solidFill>
              </a:rPr>
              <a:t>predictive</a:t>
            </a:r>
            <a:r>
              <a:rPr lang="en-US" dirty="0" smtClean="0"/>
              <a:t>, Policy Construction is </a:t>
            </a:r>
            <a:r>
              <a:rPr lang="en-US" dirty="0" smtClean="0">
                <a:solidFill>
                  <a:srgbClr val="FF0000"/>
                </a:solidFill>
              </a:rPr>
              <a:t>prescriptive</a:t>
            </a:r>
            <a:r>
              <a:rPr lang="en-US" dirty="0" smtClean="0"/>
              <a:t>.</a:t>
            </a:r>
            <a:endParaRPr lang="en-US" dirty="0"/>
          </a:p>
        </p:txBody>
      </p:sp>
    </p:spTree>
    <p:extLst>
      <p:ext uri="{BB962C8B-B14F-4D97-AF65-F5344CB8AC3E}">
        <p14:creationId xmlns:p14="http://schemas.microsoft.com/office/powerpoint/2010/main" val="118641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0"/>
          </p:nvPr>
        </p:nvSpPr>
        <p:spPr>
          <a:xfrm>
            <a:off x="379413" y="1388226"/>
            <a:ext cx="9513466" cy="5290388"/>
          </a:xfrm>
        </p:spPr>
        <p:txBody>
          <a:bodyPr/>
          <a:lstStyle/>
          <a:p>
            <a:pPr marL="0" indent="0">
              <a:buNone/>
            </a:pPr>
            <a:r>
              <a:rPr lang="en-US" dirty="0" smtClean="0"/>
              <a:t>How do you measure the quality of the result? Evaluation can be difficult if the data do not provide ground truth.</a:t>
            </a:r>
          </a:p>
          <a:p>
            <a:pPr marL="0" indent="0">
              <a:buNone/>
            </a:pPr>
            <a:endParaRPr lang="en-US" dirty="0"/>
          </a:p>
          <a:p>
            <a:pPr marL="0" indent="0">
              <a:buNone/>
            </a:pPr>
            <a:r>
              <a:rPr lang="en-US" dirty="0" smtClean="0"/>
              <a:t>- For manhole events, we had engineers at Con Edison withhold high quality recent data and conduct a blind test.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82494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sz="quarter" idx="10"/>
          </p:nvPr>
        </p:nvSpPr>
        <p:spPr>
          <a:xfrm>
            <a:off x="297484" y="1106294"/>
            <a:ext cx="9574912" cy="4916864"/>
          </a:xfrm>
        </p:spPr>
        <p:txBody>
          <a:bodyPr/>
          <a:lstStyle/>
          <a:p>
            <a:r>
              <a:rPr lang="en-US" dirty="0" smtClean="0"/>
              <a:t>Getting a working proof of concept deployed stops 95% percent of projects.</a:t>
            </a:r>
          </a:p>
          <a:p>
            <a:r>
              <a:rPr lang="en-US" dirty="0" smtClean="0"/>
              <a:t>Don’t bother doing the project in the first place if no one plans to deploy it.*</a:t>
            </a:r>
          </a:p>
          <a:p>
            <a:r>
              <a:rPr lang="en-US" dirty="0" smtClean="0"/>
              <a:t>Keep a realistic timeline in mind. Then add several months.</a:t>
            </a:r>
          </a:p>
          <a:p>
            <a:r>
              <a:rPr lang="en-US" dirty="0" smtClean="0"/>
              <a:t>While the model is deployed it will need to be updated and improved.</a:t>
            </a:r>
            <a:endParaRPr lang="en-US" dirty="0"/>
          </a:p>
        </p:txBody>
      </p:sp>
      <p:sp>
        <p:nvSpPr>
          <p:cNvPr id="5" name="TextBox 4"/>
          <p:cNvSpPr txBox="1"/>
          <p:nvPr/>
        </p:nvSpPr>
        <p:spPr>
          <a:xfrm>
            <a:off x="593982" y="6187053"/>
            <a:ext cx="1723398" cy="369332"/>
          </a:xfrm>
          <a:prstGeom prst="rect">
            <a:avLst/>
          </a:prstGeom>
          <a:noFill/>
        </p:spPr>
        <p:txBody>
          <a:bodyPr wrap="none" rtlCol="0">
            <a:spAutoFit/>
          </a:bodyPr>
          <a:lstStyle/>
          <a:p>
            <a:r>
              <a:rPr lang="en-US" dirty="0" smtClean="0"/>
              <a:t>* Unless it’s fun.</a:t>
            </a:r>
            <a:endParaRPr lang="en-US" dirty="0"/>
          </a:p>
        </p:txBody>
      </p:sp>
    </p:spTree>
    <p:extLst>
      <p:ext uri="{BB962C8B-B14F-4D97-AF65-F5344CB8AC3E}">
        <p14:creationId xmlns:p14="http://schemas.microsoft.com/office/powerpoint/2010/main" val="1862946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681" y="666908"/>
            <a:ext cx="7187305" cy="3473291"/>
          </a:xfrm>
          <a:prstGeom prst="rect">
            <a:avLst/>
          </a:prstGeom>
        </p:spPr>
      </p:pic>
      <p:sp>
        <p:nvSpPr>
          <p:cNvPr id="2" name="Title 1"/>
          <p:cNvSpPr>
            <a:spLocks noGrp="1"/>
          </p:cNvSpPr>
          <p:nvPr>
            <p:ph type="title"/>
          </p:nvPr>
        </p:nvSpPr>
        <p:spPr>
          <a:xfrm>
            <a:off x="379514" y="182215"/>
            <a:ext cx="9349507" cy="1063487"/>
          </a:xfrm>
        </p:spPr>
        <p:txBody>
          <a:bodyPr>
            <a:normAutofit fontScale="90000"/>
          </a:bodyPr>
          <a:lstStyle/>
          <a:p>
            <a:r>
              <a:rPr lang="en-US" dirty="0" smtClean="0"/>
              <a:t>Knowledge Discovery is an Iterative Process</a:t>
            </a:r>
            <a:endParaRPr lang="en-US" dirty="0"/>
          </a:p>
        </p:txBody>
      </p:sp>
      <p:pic>
        <p:nvPicPr>
          <p:cNvPr id="7" name="Picture 6" descr="Screen Shot 2015-07-12 at 4.09.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8" y="4086412"/>
            <a:ext cx="8974666" cy="2771588"/>
          </a:xfrm>
          <a:prstGeom prst="rect">
            <a:avLst/>
          </a:prstGeom>
        </p:spPr>
      </p:pic>
    </p:spTree>
    <p:extLst>
      <p:ext uri="{BB962C8B-B14F-4D97-AF65-F5344CB8AC3E}">
        <p14:creationId xmlns:p14="http://schemas.microsoft.com/office/powerpoint/2010/main" val="168153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a:t>
            </a:r>
            <a:endParaRPr lang="en-US" dirty="0"/>
          </a:p>
        </p:txBody>
      </p:sp>
      <p:sp>
        <p:nvSpPr>
          <p:cNvPr id="3" name="Content Placeholder 2"/>
          <p:cNvSpPr>
            <a:spLocks noGrp="1"/>
          </p:cNvSpPr>
          <p:nvPr>
            <p:ph sz="quarter" idx="10"/>
          </p:nvPr>
        </p:nvSpPr>
        <p:spPr/>
        <p:txBody>
          <a:bodyPr/>
          <a:lstStyle/>
          <a:p>
            <a:r>
              <a:rPr lang="en-US" dirty="0" smtClean="0"/>
              <a:t>Several attempts to make the process of discovering knowledge scientific</a:t>
            </a:r>
          </a:p>
          <a:p>
            <a:pPr lvl="1"/>
            <a:r>
              <a:rPr lang="en-US" dirty="0" smtClean="0"/>
              <a:t>KDD, CRISP-DM,CCC Big Data Pipeline</a:t>
            </a:r>
          </a:p>
          <a:p>
            <a:r>
              <a:rPr lang="en-US" dirty="0" smtClean="0"/>
              <a:t>All have very similar steps</a:t>
            </a:r>
          </a:p>
          <a:p>
            <a:pPr lvl="1"/>
            <a:r>
              <a:rPr lang="en-US" dirty="0" smtClean="0"/>
              <a:t>Data Mining is only one of those steps (but an important one)</a:t>
            </a:r>
            <a:endParaRPr lang="en-US" dirty="0"/>
          </a:p>
        </p:txBody>
      </p:sp>
    </p:spTree>
    <p:extLst>
      <p:ext uri="{BB962C8B-B14F-4D97-AF65-F5344CB8AC3E}">
        <p14:creationId xmlns:p14="http://schemas.microsoft.com/office/powerpoint/2010/main" val="1532441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fontScale="92500" lnSpcReduction="10000"/>
          </a:bodyPr>
          <a:lstStyle/>
          <a:p>
            <a:r>
              <a:rPr lang="en-GB" dirty="0"/>
              <a:t>Historical Notes on KDD, CRISP-DM, Big Data and Data Science and their relationship to Data Mining and Machine Learning</a:t>
            </a:r>
          </a:p>
        </p:txBody>
      </p:sp>
      <p:sp>
        <p:nvSpPr>
          <p:cNvPr id="4" name="Subtitle 3"/>
          <p:cNvSpPr>
            <a:spLocks noGrp="1"/>
          </p:cNvSpPr>
          <p:nvPr>
            <p:ph type="subTitle" idx="1"/>
          </p:nvPr>
        </p:nvSpPr>
        <p:spPr/>
        <p:txBody>
          <a:bodyPr/>
          <a:lstStyle/>
          <a:p>
            <a:r>
              <a:rPr lang="en-US" dirty="0" smtClean="0"/>
              <a:t>Cynthia </a:t>
            </a:r>
            <a:r>
              <a:rPr lang="en-US" dirty="0" err="1" smtClean="0"/>
              <a:t>Rudin</a:t>
            </a:r>
            <a:r>
              <a:rPr lang="en-US" dirty="0" smtClean="0"/>
              <a:t> | MIT Sloan School of Management</a:t>
            </a:r>
          </a:p>
        </p:txBody>
      </p:sp>
    </p:spTree>
    <p:extLst>
      <p:ext uri="{BB962C8B-B14F-4D97-AF65-F5344CB8AC3E}">
        <p14:creationId xmlns:p14="http://schemas.microsoft.com/office/powerpoint/2010/main" val="200976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 </a:t>
            </a:r>
            <a:endParaRPr lang="en-US" dirty="0"/>
          </a:p>
        </p:txBody>
      </p:sp>
      <p:sp>
        <p:nvSpPr>
          <p:cNvPr id="3" name="Content Placeholder 2"/>
          <p:cNvSpPr>
            <a:spLocks noGrp="1"/>
          </p:cNvSpPr>
          <p:nvPr>
            <p:ph sz="quarter" idx="10"/>
          </p:nvPr>
        </p:nvSpPr>
        <p:spPr>
          <a:xfrm>
            <a:off x="286001" y="827223"/>
            <a:ext cx="9361582" cy="1095421"/>
          </a:xfrm>
        </p:spPr>
        <p:txBody>
          <a:bodyPr/>
          <a:lstStyle/>
          <a:p>
            <a:pPr marL="0" indent="0">
              <a:buNone/>
            </a:pPr>
            <a:r>
              <a:rPr lang="en-US" sz="2600" dirty="0"/>
              <a:t>T</a:t>
            </a:r>
            <a:r>
              <a:rPr lang="en-US" sz="2600" dirty="0" smtClean="0"/>
              <a:t>erm “Big Data” coined by astronomers Cox and Ellsworth </a:t>
            </a:r>
            <a:r>
              <a:rPr lang="en-US" sz="2600" dirty="0" smtClean="0"/>
              <a:t>in 1997</a:t>
            </a:r>
            <a:endParaRPr lang="en-US" sz="2600" dirty="0" smtClean="0"/>
          </a:p>
          <a:p>
            <a:pPr marL="0" indent="0">
              <a:buNone/>
            </a:pPr>
            <a:endParaRPr lang="en-US" sz="2600" dirty="0"/>
          </a:p>
          <a:p>
            <a:pPr marL="0" indent="0">
              <a:buNone/>
            </a:pPr>
            <a:endParaRPr lang="en-US" sz="2600" dirty="0" smtClean="0"/>
          </a:p>
        </p:txBody>
      </p:sp>
      <p:grpSp>
        <p:nvGrpSpPr>
          <p:cNvPr id="31" name="Group 30"/>
          <p:cNvGrpSpPr/>
          <p:nvPr/>
        </p:nvGrpSpPr>
        <p:grpSpPr>
          <a:xfrm>
            <a:off x="0" y="1688632"/>
            <a:ext cx="12049553" cy="5182335"/>
            <a:chOff x="0" y="1688632"/>
            <a:chExt cx="12049553" cy="5182335"/>
          </a:xfrm>
        </p:grpSpPr>
        <p:sp>
          <p:nvSpPr>
            <p:cNvPr id="6" name="Rectangle 5"/>
            <p:cNvSpPr/>
            <p:nvPr/>
          </p:nvSpPr>
          <p:spPr>
            <a:xfrm>
              <a:off x="0" y="6517024"/>
              <a:ext cx="12049553" cy="353943"/>
            </a:xfrm>
            <a:prstGeom prst="rect">
              <a:avLst/>
            </a:prstGeom>
          </p:spPr>
          <p:txBody>
            <a:bodyPr wrap="square">
              <a:spAutoFit/>
            </a:bodyPr>
            <a:lstStyle/>
            <a:p>
              <a:r>
                <a:rPr lang="en-US" sz="1700" dirty="0" smtClean="0"/>
                <a:t>*From </a:t>
              </a:r>
              <a:r>
                <a:rPr lang="en-US" sz="1700" dirty="0"/>
                <a:t>the Computing Community Consortium Big Data </a:t>
              </a:r>
              <a:r>
                <a:rPr lang="en-US" sz="1700" dirty="0" smtClean="0"/>
                <a:t>Whitepaper: http</a:t>
              </a:r>
              <a:r>
                <a:rPr lang="en-US" sz="1700" dirty="0"/>
                <a:t>://www.cra.org/ccc/files/docs/init/bigdatawhitepaper.pdf</a:t>
              </a:r>
            </a:p>
          </p:txBody>
        </p:sp>
        <p:sp>
          <p:nvSpPr>
            <p:cNvPr id="7" name="TextBox 6"/>
            <p:cNvSpPr txBox="1"/>
            <p:nvPr/>
          </p:nvSpPr>
          <p:spPr>
            <a:xfrm>
              <a:off x="1668122" y="1688632"/>
              <a:ext cx="5921080" cy="461665"/>
            </a:xfrm>
            <a:prstGeom prst="rect">
              <a:avLst/>
            </a:prstGeom>
            <a:noFill/>
          </p:spPr>
          <p:txBody>
            <a:bodyPr wrap="square" rtlCol="0">
              <a:spAutoFit/>
            </a:bodyPr>
            <a:lstStyle/>
            <a:p>
              <a:r>
                <a:rPr lang="en-US" sz="2400" dirty="0" smtClean="0">
                  <a:solidFill>
                    <a:schemeClr val="accent1"/>
                  </a:solidFill>
                  <a:latin typeface="Segoe" panose="020B0502040504020203" pitchFamily="34" charset="0"/>
                </a:rPr>
                <a:t>CCC Big Data Pipeline from 2012*</a:t>
              </a:r>
              <a:endParaRPr lang="en-US" sz="2400" dirty="0">
                <a:solidFill>
                  <a:schemeClr val="accent1"/>
                </a:solidFill>
                <a:latin typeface="Segoe" panose="020B0502040504020203" pitchFamily="34" charset="0"/>
              </a:endParaRPr>
            </a:p>
          </p:txBody>
        </p:sp>
        <p:sp>
          <p:nvSpPr>
            <p:cNvPr id="8" name="Rounded Rectangle 7"/>
            <p:cNvSpPr/>
            <p:nvPr/>
          </p:nvSpPr>
          <p:spPr>
            <a:xfrm>
              <a:off x="1481926" y="2137709"/>
              <a:ext cx="9465474" cy="4225097"/>
            </a:xfrm>
            <a:prstGeom prst="roundRect">
              <a:avLst>
                <a:gd name="adj" fmla="val 945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1925052" y="2359305"/>
              <a:ext cx="1313448"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Acquisition / Recording</a:t>
              </a:r>
              <a:endParaRPr lang="en-US" dirty="0">
                <a:latin typeface="Segoe" panose="020B0502040504020203" pitchFamily="34" charset="0"/>
              </a:endParaRPr>
            </a:p>
          </p:txBody>
        </p:sp>
        <p:sp>
          <p:nvSpPr>
            <p:cNvPr id="11" name="Rectangle 10"/>
            <p:cNvSpPr/>
            <p:nvPr/>
          </p:nvSpPr>
          <p:spPr>
            <a:xfrm>
              <a:off x="3560373" y="2359304"/>
              <a:ext cx="1313448"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Extraction / </a:t>
              </a:r>
            </a:p>
            <a:p>
              <a:pPr algn="ctr"/>
              <a:r>
                <a:rPr lang="en-GB" dirty="0" smtClean="0">
                  <a:latin typeface="Segoe" panose="020B0502040504020203" pitchFamily="34" charset="0"/>
                </a:rPr>
                <a:t>Cleaning</a:t>
              </a:r>
            </a:p>
            <a:p>
              <a:pPr algn="ctr"/>
              <a:r>
                <a:rPr lang="en-GB" dirty="0" smtClean="0">
                  <a:latin typeface="Segoe" panose="020B0502040504020203" pitchFamily="34" charset="0"/>
                </a:rPr>
                <a:t>/ Annotation</a:t>
              </a:r>
              <a:endParaRPr lang="en-US" dirty="0">
                <a:latin typeface="Segoe" panose="020B0502040504020203" pitchFamily="34" charset="0"/>
              </a:endParaRPr>
            </a:p>
          </p:txBody>
        </p:sp>
        <p:sp>
          <p:nvSpPr>
            <p:cNvPr id="12" name="Rectangle 11"/>
            <p:cNvSpPr/>
            <p:nvPr/>
          </p:nvSpPr>
          <p:spPr>
            <a:xfrm>
              <a:off x="5195694" y="2359303"/>
              <a:ext cx="1713106"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Integration</a:t>
              </a:r>
            </a:p>
            <a:p>
              <a:pPr algn="ctr"/>
              <a:r>
                <a:rPr lang="en-GB" dirty="0" smtClean="0">
                  <a:latin typeface="Segoe" panose="020B0502040504020203" pitchFamily="34" charset="0"/>
                </a:rPr>
                <a:t>/</a:t>
              </a:r>
            </a:p>
            <a:p>
              <a:pPr algn="ctr"/>
              <a:r>
                <a:rPr lang="en-GB" dirty="0" smtClean="0">
                  <a:latin typeface="Segoe" panose="020B0502040504020203" pitchFamily="34" charset="0"/>
                </a:rPr>
                <a:t>Aggregation</a:t>
              </a:r>
            </a:p>
            <a:p>
              <a:pPr algn="ctr"/>
              <a:r>
                <a:rPr lang="en-GB" dirty="0" smtClean="0">
                  <a:latin typeface="Segoe" panose="020B0502040504020203" pitchFamily="34" charset="0"/>
                </a:rPr>
                <a:t>/ Representation</a:t>
              </a:r>
              <a:endParaRPr lang="en-US" dirty="0">
                <a:latin typeface="Segoe" panose="020B0502040504020203" pitchFamily="34" charset="0"/>
              </a:endParaRPr>
            </a:p>
          </p:txBody>
        </p:sp>
        <p:sp>
          <p:nvSpPr>
            <p:cNvPr id="13" name="Rectangle 12"/>
            <p:cNvSpPr/>
            <p:nvPr/>
          </p:nvSpPr>
          <p:spPr>
            <a:xfrm>
              <a:off x="7229485" y="2359302"/>
              <a:ext cx="1351243"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Analysis</a:t>
              </a:r>
            </a:p>
            <a:p>
              <a:pPr algn="ctr"/>
              <a:r>
                <a:rPr lang="en-GB" dirty="0" smtClean="0">
                  <a:latin typeface="Segoe" panose="020B0502040504020203" pitchFamily="34" charset="0"/>
                </a:rPr>
                <a:t>/</a:t>
              </a:r>
            </a:p>
            <a:p>
              <a:pPr algn="ctr"/>
              <a:r>
                <a:rPr lang="en-GB" dirty="0" err="1" smtClean="0">
                  <a:latin typeface="Segoe" panose="020B0502040504020203" pitchFamily="34" charset="0"/>
                </a:rPr>
                <a:t>Modeling</a:t>
              </a:r>
              <a:endParaRPr lang="en-US" dirty="0">
                <a:latin typeface="Segoe" panose="020B0502040504020203" pitchFamily="34" charset="0"/>
              </a:endParaRPr>
            </a:p>
          </p:txBody>
        </p:sp>
        <p:sp>
          <p:nvSpPr>
            <p:cNvPr id="14" name="Rectangle 13"/>
            <p:cNvSpPr/>
            <p:nvPr/>
          </p:nvSpPr>
          <p:spPr>
            <a:xfrm>
              <a:off x="8904441" y="2359302"/>
              <a:ext cx="1675703"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latin typeface="Segoe" panose="020B0502040504020203" pitchFamily="34" charset="0"/>
                </a:rPr>
                <a:t>Interpretation</a:t>
              </a:r>
              <a:endParaRPr lang="en-US" dirty="0">
                <a:latin typeface="Segoe" panose="020B0502040504020203" pitchFamily="34" charset="0"/>
              </a:endParaRPr>
            </a:p>
          </p:txBody>
        </p:sp>
        <p:sp>
          <p:nvSpPr>
            <p:cNvPr id="15" name="Rectangle 14"/>
            <p:cNvSpPr/>
            <p:nvPr/>
          </p:nvSpPr>
          <p:spPr>
            <a:xfrm>
              <a:off x="4211052"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smtClean="0">
                  <a:latin typeface="Segoe" panose="020B0502040504020203" pitchFamily="34" charset="0"/>
                </a:rPr>
                <a:t>Heterogeneity</a:t>
              </a:r>
              <a:endParaRPr lang="en-US" dirty="0">
                <a:latin typeface="Segoe" panose="020B0502040504020203" pitchFamily="34" charset="0"/>
              </a:endParaRPr>
            </a:p>
          </p:txBody>
        </p:sp>
        <p:sp>
          <p:nvSpPr>
            <p:cNvPr id="16" name="Rectangle 15"/>
            <p:cNvSpPr/>
            <p:nvPr/>
          </p:nvSpPr>
          <p:spPr>
            <a:xfrm>
              <a:off x="5046273"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smtClean="0">
                  <a:latin typeface="Segoe" panose="020B0502040504020203" pitchFamily="34" charset="0"/>
                </a:rPr>
                <a:t>Scale</a:t>
              </a:r>
              <a:endParaRPr lang="en-US" dirty="0">
                <a:latin typeface="Segoe" panose="020B0502040504020203" pitchFamily="34" charset="0"/>
              </a:endParaRPr>
            </a:p>
          </p:txBody>
        </p:sp>
        <p:sp>
          <p:nvSpPr>
            <p:cNvPr id="17" name="Rectangle 16"/>
            <p:cNvSpPr/>
            <p:nvPr/>
          </p:nvSpPr>
          <p:spPr>
            <a:xfrm>
              <a:off x="5881494"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smtClean="0">
                  <a:latin typeface="Segoe" panose="020B0502040504020203" pitchFamily="34" charset="0"/>
                </a:rPr>
                <a:t>Timeliness</a:t>
              </a:r>
              <a:endParaRPr lang="en-US" dirty="0">
                <a:latin typeface="Segoe" panose="020B0502040504020203" pitchFamily="34" charset="0"/>
              </a:endParaRPr>
            </a:p>
          </p:txBody>
        </p:sp>
        <p:sp>
          <p:nvSpPr>
            <p:cNvPr id="18" name="Rectangle 17"/>
            <p:cNvSpPr/>
            <p:nvPr/>
          </p:nvSpPr>
          <p:spPr>
            <a:xfrm>
              <a:off x="6716715"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smtClean="0">
                  <a:latin typeface="Segoe" panose="020B0502040504020203" pitchFamily="34" charset="0"/>
                </a:rPr>
                <a:t>Privacy</a:t>
              </a:r>
              <a:endParaRPr lang="en-US" dirty="0">
                <a:latin typeface="Segoe" panose="020B0502040504020203" pitchFamily="34" charset="0"/>
              </a:endParaRPr>
            </a:p>
          </p:txBody>
        </p:sp>
        <p:sp>
          <p:nvSpPr>
            <p:cNvPr id="19" name="Rectangle 18"/>
            <p:cNvSpPr/>
            <p:nvPr/>
          </p:nvSpPr>
          <p:spPr>
            <a:xfrm>
              <a:off x="7551936"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smtClean="0">
                  <a:latin typeface="Segoe" panose="020B0502040504020203" pitchFamily="34" charset="0"/>
                </a:rPr>
                <a:t>Human Collaboration</a:t>
              </a:r>
              <a:endParaRPr lang="en-US" dirty="0">
                <a:latin typeface="Segoe" panose="020B0502040504020203" pitchFamily="34" charset="0"/>
              </a:endParaRPr>
            </a:p>
          </p:txBody>
        </p:sp>
        <p:sp>
          <p:nvSpPr>
            <p:cNvPr id="20" name="TextBox 19"/>
            <p:cNvSpPr txBox="1"/>
            <p:nvPr/>
          </p:nvSpPr>
          <p:spPr>
            <a:xfrm>
              <a:off x="8982287" y="5964522"/>
              <a:ext cx="1673856" cy="369332"/>
            </a:xfrm>
            <a:prstGeom prst="rect">
              <a:avLst/>
            </a:prstGeom>
            <a:noFill/>
          </p:spPr>
          <p:txBody>
            <a:bodyPr wrap="none" rtlCol="0">
              <a:spAutoFit/>
            </a:bodyPr>
            <a:lstStyle/>
            <a:p>
              <a:r>
                <a:rPr lang="en-GB" dirty="0" smtClean="0">
                  <a:latin typeface="Segoe" panose="020B0502040504020203" pitchFamily="34" charset="0"/>
                </a:rPr>
                <a:t>Overall System</a:t>
              </a:r>
              <a:endParaRPr lang="en-US" dirty="0">
                <a:latin typeface="Segoe" panose="020B0502040504020203" pitchFamily="34" charset="0"/>
              </a:endParaRPr>
            </a:p>
          </p:txBody>
        </p:sp>
        <p:sp>
          <p:nvSpPr>
            <p:cNvPr id="21" name="Left Brace 20"/>
            <p:cNvSpPr/>
            <p:nvPr/>
          </p:nvSpPr>
          <p:spPr>
            <a:xfrm rot="16200000">
              <a:off x="6144665" y="-106403"/>
              <a:ext cx="260731" cy="87622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1639918" y="29718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645652" y="35941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38500"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873821"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908800"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8580728"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10583699" y="32512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10920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a:t>
            </a:r>
            <a:endParaRPr lang="en-US" dirty="0"/>
          </a:p>
        </p:txBody>
      </p:sp>
      <p:sp>
        <p:nvSpPr>
          <p:cNvPr id="3" name="Content Placeholder 2"/>
          <p:cNvSpPr>
            <a:spLocks noGrp="1"/>
          </p:cNvSpPr>
          <p:nvPr>
            <p:ph sz="quarter" idx="10"/>
          </p:nvPr>
        </p:nvSpPr>
        <p:spPr>
          <a:xfrm>
            <a:off x="379513" y="952500"/>
            <a:ext cx="11328595" cy="5257450"/>
          </a:xfrm>
        </p:spPr>
        <p:txBody>
          <a:bodyPr/>
          <a:lstStyle/>
          <a:p>
            <a:pPr marL="0" indent="0">
              <a:buNone/>
            </a:pPr>
            <a:r>
              <a:rPr lang="en-US" dirty="0" smtClean="0"/>
              <a:t>KDD (Knowledge Discovery in Databases) Process</a:t>
            </a:r>
            <a:endParaRPr lang="en-US" dirty="0"/>
          </a:p>
        </p:txBody>
      </p:sp>
      <p:grpSp>
        <p:nvGrpSpPr>
          <p:cNvPr id="101" name="Group 100"/>
          <p:cNvGrpSpPr/>
          <p:nvPr/>
        </p:nvGrpSpPr>
        <p:grpSpPr>
          <a:xfrm>
            <a:off x="499045" y="1677189"/>
            <a:ext cx="11614263" cy="5204543"/>
            <a:chOff x="499045" y="1677189"/>
            <a:chExt cx="11614263" cy="520454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smtClean="0">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smtClean="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smtClean="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smtClean="0">
                  <a:latin typeface="Segoe" panose="020B0502040504020203" pitchFamily="34" charset="0"/>
                </a:rPr>
                <a:t>Preprocessed</a:t>
              </a:r>
              <a:r>
                <a:rPr lang="en-GB" dirty="0" smtClean="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smtClean="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smtClean="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smtClean="0">
                  <a:latin typeface="Segoe" panose="020B0502040504020203" pitchFamily="34" charset="0"/>
                </a:rPr>
                <a:t>Information</a:t>
              </a:r>
              <a:endParaRPr lang="en-US" dirty="0">
                <a:latin typeface="Segoe" panose="020B0502040504020203" pitchFamily="34" charset="0"/>
              </a:endParaRPr>
            </a:p>
          </p:txBody>
        </p:sp>
        <p:sp>
          <p:nvSpPr>
            <p:cNvPr id="100" name="TextBox 99"/>
            <p:cNvSpPr txBox="1"/>
            <p:nvPr/>
          </p:nvSpPr>
          <p:spPr>
            <a:xfrm>
              <a:off x="2628019" y="6235401"/>
              <a:ext cx="9485289" cy="646331"/>
            </a:xfrm>
            <a:prstGeom prst="rect">
              <a:avLst/>
            </a:prstGeom>
            <a:noFill/>
          </p:spPr>
          <p:txBody>
            <a:bodyPr wrap="none" rtlCol="0">
              <a:spAutoFit/>
            </a:bodyPr>
            <a:lstStyle/>
            <a:p>
              <a:r>
                <a:rPr lang="en-GB" dirty="0" smtClean="0"/>
                <a:t>Based on content in “From Data Mining to Knowledge Discovery”, AI Magazine, Vol 17, No. 3 (1996)</a:t>
              </a:r>
            </a:p>
            <a:p>
              <a:r>
                <a:rPr lang="en-US" dirty="0"/>
                <a:t>http://www.aaai.org/ojs/index.php/aimagazine/article/view/1230</a:t>
              </a:r>
            </a:p>
          </p:txBody>
        </p:sp>
      </p:grp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916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a:t>
            </a:r>
            <a:endParaRPr lang="en-US" dirty="0"/>
          </a:p>
        </p:txBody>
      </p:sp>
      <p:sp>
        <p:nvSpPr>
          <p:cNvPr id="3" name="Content Placeholder 2"/>
          <p:cNvSpPr>
            <a:spLocks noGrp="1"/>
          </p:cNvSpPr>
          <p:nvPr>
            <p:ph sz="quarter" idx="10"/>
          </p:nvPr>
        </p:nvSpPr>
        <p:spPr>
          <a:xfrm>
            <a:off x="379513" y="952500"/>
            <a:ext cx="11328595" cy="5257450"/>
          </a:xfrm>
        </p:spPr>
        <p:txBody>
          <a:bodyPr/>
          <a:lstStyle/>
          <a:p>
            <a:pPr marL="0" indent="0">
              <a:buNone/>
            </a:pPr>
            <a:r>
              <a:rPr lang="en-US" dirty="0" smtClean="0"/>
              <a:t>KDD (Knowledge Discovery in Databases) Process</a:t>
            </a:r>
            <a:endParaRPr lang="en-US" dirty="0"/>
          </a:p>
        </p:txBody>
      </p:sp>
      <p:grpSp>
        <p:nvGrpSpPr>
          <p:cNvPr id="101" name="Group 100"/>
          <p:cNvGrpSpPr/>
          <p:nvPr/>
        </p:nvGrpSpPr>
        <p:grpSpPr>
          <a:xfrm>
            <a:off x="499045" y="1677189"/>
            <a:ext cx="11614263" cy="5204543"/>
            <a:chOff x="499045" y="1677189"/>
            <a:chExt cx="11614263" cy="520454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smtClean="0">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smtClean="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smtClean="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smtClean="0">
                  <a:latin typeface="Segoe" panose="020B0502040504020203" pitchFamily="34" charset="0"/>
                </a:rPr>
                <a:t>Preprocessed</a:t>
              </a:r>
              <a:r>
                <a:rPr lang="en-GB" dirty="0" smtClean="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smtClean="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smtClean="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smtClean="0">
                  <a:latin typeface="Segoe" panose="020B0502040504020203" pitchFamily="34" charset="0"/>
                </a:rPr>
                <a:t>Information</a:t>
              </a:r>
              <a:endParaRPr lang="en-US" dirty="0">
                <a:latin typeface="Segoe" panose="020B0502040504020203" pitchFamily="34" charset="0"/>
              </a:endParaRPr>
            </a:p>
          </p:txBody>
        </p:sp>
        <p:sp>
          <p:nvSpPr>
            <p:cNvPr id="100" name="TextBox 99"/>
            <p:cNvSpPr txBox="1"/>
            <p:nvPr/>
          </p:nvSpPr>
          <p:spPr>
            <a:xfrm>
              <a:off x="2628019" y="6235401"/>
              <a:ext cx="9485289" cy="646331"/>
            </a:xfrm>
            <a:prstGeom prst="rect">
              <a:avLst/>
            </a:prstGeom>
            <a:noFill/>
          </p:spPr>
          <p:txBody>
            <a:bodyPr wrap="none" rtlCol="0">
              <a:spAutoFit/>
            </a:bodyPr>
            <a:lstStyle/>
            <a:p>
              <a:r>
                <a:rPr lang="en-GB" dirty="0" smtClean="0"/>
                <a:t>Based on content in “From Data Mining to Knowledge Discovery”, AI Magazine, Vol 17, No. 3 (1996)</a:t>
              </a:r>
            </a:p>
            <a:p>
              <a:r>
                <a:rPr lang="en-US" dirty="0"/>
                <a:t>http://www.aaai.org/ojs/index.php/aimagazine/article/view/1230</a:t>
              </a:r>
            </a:p>
          </p:txBody>
        </p:sp>
      </p:grpSp>
      <p:sp>
        <p:nvSpPr>
          <p:cNvPr id="102" name="TextBox 101"/>
          <p:cNvSpPr txBox="1"/>
          <p:nvPr/>
        </p:nvSpPr>
        <p:spPr>
          <a:xfrm>
            <a:off x="9720937" y="4622787"/>
            <a:ext cx="1738745" cy="646331"/>
          </a:xfrm>
          <a:prstGeom prst="rect">
            <a:avLst/>
          </a:prstGeom>
          <a:noFill/>
        </p:spPr>
        <p:txBody>
          <a:bodyPr wrap="square" rtlCol="0">
            <a:spAutoFit/>
          </a:bodyPr>
          <a:lstStyle/>
          <a:p>
            <a:r>
              <a:rPr lang="en-US" dirty="0" smtClean="0"/>
              <a:t>*CCC had no citations to KDD </a:t>
            </a:r>
            <a:endParaRPr lang="en-US" dirty="0"/>
          </a:p>
        </p:txBody>
      </p:sp>
      <p:sp>
        <p:nvSpPr>
          <p:cNvPr id="103" name="TextBox 102"/>
          <p:cNvSpPr txBox="1"/>
          <p:nvPr/>
        </p:nvSpPr>
        <p:spPr>
          <a:xfrm>
            <a:off x="11480743" y="5533140"/>
            <a:ext cx="652643" cy="369332"/>
          </a:xfrm>
          <a:prstGeom prst="rect">
            <a:avLst/>
          </a:prstGeom>
          <a:noFill/>
        </p:spPr>
        <p:txBody>
          <a:bodyPr wrap="none" rtlCol="0">
            <a:spAutoFit/>
          </a:bodyPr>
          <a:lstStyle/>
          <a:p>
            <a:r>
              <a:rPr lang="en-US" dirty="0" smtClean="0">
                <a:solidFill>
                  <a:srgbClr val="FF0000"/>
                </a:solidFill>
              </a:rPr>
              <a:t>1996</a:t>
            </a:r>
            <a:endParaRPr lang="en-US" dirty="0">
              <a:solidFill>
                <a:srgbClr val="FF0000"/>
              </a:solidFill>
            </a:endParaRPr>
          </a:p>
        </p:txBody>
      </p:sp>
      <p:cxnSp>
        <p:nvCxnSpPr>
          <p:cNvPr id="104" name="Straight Arrow Connector 103"/>
          <p:cNvCxnSpPr/>
          <p:nvPr/>
        </p:nvCxnSpPr>
        <p:spPr>
          <a:xfrm flipH="1">
            <a:off x="11510982" y="5971568"/>
            <a:ext cx="181434" cy="302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372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595" y="3056465"/>
            <a:ext cx="8041740" cy="3886200"/>
          </a:xfrm>
          <a:prstGeom prst="rect">
            <a:avLst/>
          </a:prstGeom>
        </p:spPr>
      </p:pic>
      <p:pic>
        <p:nvPicPr>
          <p:cNvPr id="6" name="Picture 5" descr="Screen Shot 2015-07-12 at 4.06.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3683" y="116418"/>
            <a:ext cx="7505700" cy="3594100"/>
          </a:xfrm>
          <a:prstGeom prst="rect">
            <a:avLst/>
          </a:prstGeom>
        </p:spPr>
      </p:pic>
      <p:sp>
        <p:nvSpPr>
          <p:cNvPr id="4" name="TextBox 3"/>
          <p:cNvSpPr txBox="1"/>
          <p:nvPr/>
        </p:nvSpPr>
        <p:spPr>
          <a:xfrm>
            <a:off x="180243" y="1285645"/>
            <a:ext cx="1568183" cy="523220"/>
          </a:xfrm>
          <a:prstGeom prst="rect">
            <a:avLst/>
          </a:prstGeom>
          <a:noFill/>
        </p:spPr>
        <p:txBody>
          <a:bodyPr wrap="none" rtlCol="0">
            <a:spAutoFit/>
          </a:bodyPr>
          <a:lstStyle/>
          <a:p>
            <a:r>
              <a:rPr lang="en-US" sz="2800" dirty="0" smtClean="0">
                <a:solidFill>
                  <a:srgbClr val="FF0000"/>
                </a:solidFill>
              </a:rPr>
              <a:t>CCC 2012</a:t>
            </a:r>
            <a:endParaRPr lang="en-US" sz="2800" dirty="0">
              <a:solidFill>
                <a:srgbClr val="FF0000"/>
              </a:solidFill>
            </a:endParaRPr>
          </a:p>
        </p:txBody>
      </p:sp>
      <p:sp>
        <p:nvSpPr>
          <p:cNvPr id="5" name="TextBox 4"/>
          <p:cNvSpPr txBox="1"/>
          <p:nvPr/>
        </p:nvSpPr>
        <p:spPr>
          <a:xfrm>
            <a:off x="466322" y="5331401"/>
            <a:ext cx="1622184" cy="523220"/>
          </a:xfrm>
          <a:prstGeom prst="rect">
            <a:avLst/>
          </a:prstGeom>
          <a:noFill/>
        </p:spPr>
        <p:txBody>
          <a:bodyPr wrap="none" rtlCol="0">
            <a:spAutoFit/>
          </a:bodyPr>
          <a:lstStyle/>
          <a:p>
            <a:r>
              <a:rPr lang="en-US" sz="2800" dirty="0" smtClean="0">
                <a:solidFill>
                  <a:srgbClr val="FF0000"/>
                </a:solidFill>
              </a:rPr>
              <a:t>KDD 1996</a:t>
            </a:r>
            <a:endParaRPr lang="en-US" sz="2800" dirty="0">
              <a:solidFill>
                <a:srgbClr val="FF0000"/>
              </a:solidFill>
            </a:endParaRPr>
          </a:p>
        </p:txBody>
      </p:sp>
    </p:spTree>
    <p:extLst>
      <p:ext uri="{BB962C8B-B14F-4D97-AF65-F5344CB8AC3E}">
        <p14:creationId xmlns:p14="http://schemas.microsoft.com/office/powerpoint/2010/main" val="1949168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a:t>
            </a:r>
            <a:endParaRPr lang="en-US" dirty="0"/>
          </a:p>
        </p:txBody>
      </p:sp>
      <p:sp>
        <p:nvSpPr>
          <p:cNvPr id="3" name="Content Placeholder 2"/>
          <p:cNvSpPr>
            <a:spLocks noGrp="1"/>
          </p:cNvSpPr>
          <p:nvPr>
            <p:ph sz="quarter" idx="10"/>
          </p:nvPr>
        </p:nvSpPr>
        <p:spPr>
          <a:xfrm>
            <a:off x="379513" y="952500"/>
            <a:ext cx="11328595" cy="5257450"/>
          </a:xfrm>
        </p:spPr>
        <p:txBody>
          <a:bodyPr/>
          <a:lstStyle/>
          <a:p>
            <a:pPr marL="0" indent="0">
              <a:buNone/>
            </a:pPr>
            <a:r>
              <a:rPr lang="en-US" dirty="0" smtClean="0"/>
              <a:t>KDD (Knowledge Discovery in Databases) Process</a:t>
            </a:r>
            <a:endParaRPr lang="en-US" dirty="0"/>
          </a:p>
        </p:txBody>
      </p:sp>
      <p:grpSp>
        <p:nvGrpSpPr>
          <p:cNvPr id="101" name="Group 100"/>
          <p:cNvGrpSpPr/>
          <p:nvPr/>
        </p:nvGrpSpPr>
        <p:grpSpPr>
          <a:xfrm>
            <a:off x="499045" y="1677189"/>
            <a:ext cx="11614263" cy="5204543"/>
            <a:chOff x="499045" y="1677189"/>
            <a:chExt cx="11614263" cy="520454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smtClean="0">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smtClean="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smtClean="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smtClean="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smtClean="0">
                  <a:latin typeface="Segoe" panose="020B0502040504020203" pitchFamily="34" charset="0"/>
                </a:rPr>
                <a:t>Preprocessed</a:t>
              </a:r>
              <a:r>
                <a:rPr lang="en-GB" dirty="0" smtClean="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smtClean="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smtClean="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smtClean="0">
                  <a:latin typeface="Segoe" panose="020B0502040504020203" pitchFamily="34" charset="0"/>
                </a:rPr>
                <a:t>Information</a:t>
              </a:r>
              <a:endParaRPr lang="en-US" dirty="0">
                <a:latin typeface="Segoe" panose="020B0502040504020203" pitchFamily="34" charset="0"/>
              </a:endParaRPr>
            </a:p>
          </p:txBody>
        </p:sp>
        <p:sp>
          <p:nvSpPr>
            <p:cNvPr id="100" name="TextBox 99"/>
            <p:cNvSpPr txBox="1"/>
            <p:nvPr/>
          </p:nvSpPr>
          <p:spPr>
            <a:xfrm>
              <a:off x="2628019" y="6235401"/>
              <a:ext cx="9485289" cy="646331"/>
            </a:xfrm>
            <a:prstGeom prst="rect">
              <a:avLst/>
            </a:prstGeom>
            <a:noFill/>
          </p:spPr>
          <p:txBody>
            <a:bodyPr wrap="none" rtlCol="0">
              <a:spAutoFit/>
            </a:bodyPr>
            <a:lstStyle/>
            <a:p>
              <a:r>
                <a:rPr lang="en-GB" dirty="0" smtClean="0"/>
                <a:t>Based on content in “From Data Mining to Knowledge Discovery”, AI Magazine, Vol 17, No. 3 (1996)</a:t>
              </a:r>
            </a:p>
            <a:p>
              <a:r>
                <a:rPr lang="en-US" dirty="0"/>
                <a:t>http://www.aaai.org/ojs/index.php/aimagazine/article/view/1230</a:t>
              </a:r>
            </a:p>
          </p:txBody>
        </p:sp>
      </p:grp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2" name="Donut 101"/>
          <p:cNvSpPr/>
          <p:nvPr/>
        </p:nvSpPr>
        <p:spPr>
          <a:xfrm>
            <a:off x="6385032" y="2045826"/>
            <a:ext cx="2131853" cy="1118748"/>
          </a:xfrm>
          <a:prstGeom prst="donu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3931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Notes</a:t>
            </a:r>
            <a:endParaRPr lang="en-US" dirty="0"/>
          </a:p>
        </p:txBody>
      </p:sp>
      <p:sp>
        <p:nvSpPr>
          <p:cNvPr id="3" name="Content Placeholder 2"/>
          <p:cNvSpPr>
            <a:spLocks noGrp="1"/>
          </p:cNvSpPr>
          <p:nvPr>
            <p:ph sz="quarter" idx="10"/>
          </p:nvPr>
        </p:nvSpPr>
        <p:spPr>
          <a:xfrm>
            <a:off x="363672" y="1427918"/>
            <a:ext cx="9306016" cy="4590929"/>
          </a:xfrm>
        </p:spPr>
        <p:txBody>
          <a:bodyPr/>
          <a:lstStyle/>
          <a:p>
            <a:pPr marL="0" indent="0">
              <a:buNone/>
            </a:pPr>
            <a:r>
              <a:rPr lang="en-US" dirty="0" err="1" smtClean="0"/>
              <a:t>CRoss</a:t>
            </a:r>
            <a:r>
              <a:rPr lang="en-US" dirty="0" smtClean="0"/>
              <a:t> Industry Standard Process for Data Mining (CRISP-DM)</a:t>
            </a:r>
            <a:endParaRPr lang="en-US" dirty="0"/>
          </a:p>
        </p:txBody>
      </p:sp>
      <p:grpSp>
        <p:nvGrpSpPr>
          <p:cNvPr id="37" name="Group 36"/>
          <p:cNvGrpSpPr/>
          <p:nvPr/>
        </p:nvGrpSpPr>
        <p:grpSpPr>
          <a:xfrm>
            <a:off x="172730" y="2553933"/>
            <a:ext cx="11812486" cy="3544700"/>
            <a:chOff x="91460" y="3146076"/>
            <a:chExt cx="11812486" cy="3544700"/>
          </a:xfrm>
        </p:grpSpPr>
        <p:sp>
          <p:nvSpPr>
            <p:cNvPr id="26" name="Rounded Rectangle 25"/>
            <p:cNvSpPr/>
            <p:nvPr/>
          </p:nvSpPr>
          <p:spPr>
            <a:xfrm>
              <a:off x="91460" y="3146076"/>
              <a:ext cx="11812486" cy="2293543"/>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1103414" y="3449461"/>
              <a:ext cx="7862786" cy="205177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ounded Rectangle 27"/>
            <p:cNvSpPr/>
            <p:nvPr/>
          </p:nvSpPr>
          <p:spPr>
            <a:xfrm>
              <a:off x="1255814"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4735713"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Stored Data 7"/>
            <p:cNvSpPr/>
            <p:nvPr/>
          </p:nvSpPr>
          <p:spPr>
            <a:xfrm flipH="1">
              <a:off x="37951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smtClean="0">
                  <a:latin typeface="Segoe" panose="020B0502040504020203" pitchFamily="34" charset="0"/>
                </a:rPr>
                <a:t>Business Understanding</a:t>
              </a:r>
              <a:endParaRPr lang="en-US" sz="1600" dirty="0">
                <a:latin typeface="Segoe" panose="020B0502040504020203" pitchFamily="34" charset="0"/>
              </a:endParaRPr>
            </a:p>
          </p:txBody>
        </p:sp>
        <p:sp>
          <p:nvSpPr>
            <p:cNvPr id="15" name="Flowchart: Stored Data 14"/>
            <p:cNvSpPr/>
            <p:nvPr/>
          </p:nvSpPr>
          <p:spPr>
            <a:xfrm flipH="1">
              <a:off x="2221130"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smtClean="0">
                  <a:latin typeface="Segoe" panose="020B0502040504020203" pitchFamily="34" charset="0"/>
                </a:rPr>
                <a:t>Data Understanding</a:t>
              </a:r>
              <a:endParaRPr lang="en-US" sz="1600" dirty="0">
                <a:latin typeface="Segoe" panose="020B0502040504020203" pitchFamily="34" charset="0"/>
              </a:endParaRPr>
            </a:p>
          </p:txBody>
        </p:sp>
        <p:sp>
          <p:nvSpPr>
            <p:cNvPr id="16" name="Flowchart: Stored Data 15"/>
            <p:cNvSpPr/>
            <p:nvPr/>
          </p:nvSpPr>
          <p:spPr>
            <a:xfrm flipH="1">
              <a:off x="4062746"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smtClean="0">
                  <a:latin typeface="Segoe" panose="020B0502040504020203" pitchFamily="34" charset="0"/>
                </a:rPr>
                <a:t>Data Preparation</a:t>
              </a:r>
              <a:endParaRPr lang="en-US" sz="1600" dirty="0">
                <a:latin typeface="Segoe" panose="020B0502040504020203" pitchFamily="34" charset="0"/>
              </a:endParaRPr>
            </a:p>
          </p:txBody>
        </p:sp>
        <p:sp>
          <p:nvSpPr>
            <p:cNvPr id="17" name="Flowchart: Stored Data 16"/>
            <p:cNvSpPr/>
            <p:nvPr/>
          </p:nvSpPr>
          <p:spPr>
            <a:xfrm flipH="1">
              <a:off x="5904362"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err="1" smtClean="0">
                  <a:latin typeface="Segoe" panose="020B0502040504020203" pitchFamily="34" charset="0"/>
                </a:rPr>
                <a:t>Modeling</a:t>
              </a:r>
              <a:endParaRPr lang="en-US" sz="1600" dirty="0">
                <a:latin typeface="Segoe" panose="020B0502040504020203" pitchFamily="34" charset="0"/>
              </a:endParaRPr>
            </a:p>
          </p:txBody>
        </p:sp>
        <p:sp>
          <p:nvSpPr>
            <p:cNvPr id="18" name="Flowchart: Stored Data 17"/>
            <p:cNvSpPr/>
            <p:nvPr/>
          </p:nvSpPr>
          <p:spPr>
            <a:xfrm flipH="1">
              <a:off x="7745978"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smtClean="0">
                  <a:latin typeface="Segoe" panose="020B0502040504020203" pitchFamily="34" charset="0"/>
                </a:rPr>
                <a:t>Evaluation</a:t>
              </a:r>
              <a:endParaRPr lang="en-US" sz="1600" dirty="0">
                <a:latin typeface="Segoe" panose="020B0502040504020203" pitchFamily="34" charset="0"/>
              </a:endParaRPr>
            </a:p>
          </p:txBody>
        </p:sp>
        <p:sp>
          <p:nvSpPr>
            <p:cNvPr id="19" name="Flowchart: Stored Data 18"/>
            <p:cNvSpPr/>
            <p:nvPr/>
          </p:nvSpPr>
          <p:spPr>
            <a:xfrm flipH="1">
              <a:off x="958759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smtClean="0">
                  <a:latin typeface="Segoe" panose="020B0502040504020203" pitchFamily="34" charset="0"/>
                </a:rPr>
                <a:t>Deployment</a:t>
              </a:r>
              <a:endParaRPr lang="en-US" sz="1600" dirty="0">
                <a:latin typeface="Segoe" panose="020B0502040504020203" pitchFamily="34" charset="0"/>
              </a:endParaRPr>
            </a:p>
          </p:txBody>
        </p:sp>
        <p:sp>
          <p:nvSpPr>
            <p:cNvPr id="20" name="TextBox 19"/>
            <p:cNvSpPr txBox="1"/>
            <p:nvPr/>
          </p:nvSpPr>
          <p:spPr>
            <a:xfrm>
              <a:off x="427690" y="6106001"/>
              <a:ext cx="1894254" cy="584775"/>
            </a:xfrm>
            <a:prstGeom prst="rect">
              <a:avLst/>
            </a:prstGeom>
            <a:noFill/>
          </p:spPr>
          <p:txBody>
            <a:bodyPr wrap="square" rtlCol="0">
              <a:spAutoFit/>
            </a:bodyPr>
            <a:lstStyle/>
            <a:p>
              <a:pPr algn="ctr"/>
              <a:r>
                <a:rPr lang="en-GB" sz="1600" dirty="0" smtClean="0">
                  <a:latin typeface="Segoe" panose="020B0502040504020203" pitchFamily="34" charset="0"/>
                </a:rPr>
                <a:t>Identify project objectives</a:t>
              </a:r>
              <a:endParaRPr lang="en-US" sz="1600" dirty="0">
                <a:latin typeface="Segoe" panose="020B0502040504020203" pitchFamily="34" charset="0"/>
              </a:endParaRPr>
            </a:p>
          </p:txBody>
        </p:sp>
        <p:sp>
          <p:nvSpPr>
            <p:cNvPr id="21" name="TextBox 20"/>
            <p:cNvSpPr txBox="1"/>
            <p:nvPr/>
          </p:nvSpPr>
          <p:spPr>
            <a:xfrm>
              <a:off x="2221130" y="6106001"/>
              <a:ext cx="1894254" cy="584775"/>
            </a:xfrm>
            <a:prstGeom prst="rect">
              <a:avLst/>
            </a:prstGeom>
            <a:noFill/>
          </p:spPr>
          <p:txBody>
            <a:bodyPr wrap="square" rtlCol="0">
              <a:spAutoFit/>
            </a:bodyPr>
            <a:lstStyle/>
            <a:p>
              <a:pPr algn="ctr"/>
              <a:r>
                <a:rPr lang="en-GB" sz="1600" dirty="0" smtClean="0">
                  <a:latin typeface="Segoe" panose="020B0502040504020203" pitchFamily="34" charset="0"/>
                </a:rPr>
                <a:t>Collect and review data</a:t>
              </a:r>
              <a:endParaRPr lang="en-US" sz="1600" dirty="0">
                <a:latin typeface="Segoe" panose="020B0502040504020203" pitchFamily="34" charset="0"/>
              </a:endParaRPr>
            </a:p>
          </p:txBody>
        </p:sp>
        <p:sp>
          <p:nvSpPr>
            <p:cNvPr id="22" name="TextBox 21"/>
            <p:cNvSpPr txBox="1"/>
            <p:nvPr/>
          </p:nvSpPr>
          <p:spPr>
            <a:xfrm>
              <a:off x="4090770" y="6106001"/>
              <a:ext cx="1894254" cy="584775"/>
            </a:xfrm>
            <a:prstGeom prst="rect">
              <a:avLst/>
            </a:prstGeom>
            <a:noFill/>
          </p:spPr>
          <p:txBody>
            <a:bodyPr wrap="square" rtlCol="0">
              <a:spAutoFit/>
            </a:bodyPr>
            <a:lstStyle/>
            <a:p>
              <a:pPr algn="ctr"/>
              <a:r>
                <a:rPr lang="en-GB" sz="1600" dirty="0" smtClean="0">
                  <a:latin typeface="Segoe" panose="020B0502040504020203" pitchFamily="34" charset="0"/>
                </a:rPr>
                <a:t>Select and cleanse data</a:t>
              </a:r>
              <a:endParaRPr lang="en-US" sz="1600" dirty="0">
                <a:latin typeface="Segoe" panose="020B0502040504020203" pitchFamily="34" charset="0"/>
              </a:endParaRPr>
            </a:p>
          </p:txBody>
        </p:sp>
        <p:sp>
          <p:nvSpPr>
            <p:cNvPr id="23" name="TextBox 22"/>
            <p:cNvSpPr txBox="1"/>
            <p:nvPr/>
          </p:nvSpPr>
          <p:spPr>
            <a:xfrm>
              <a:off x="5896910" y="6106001"/>
              <a:ext cx="2039834" cy="584775"/>
            </a:xfrm>
            <a:prstGeom prst="rect">
              <a:avLst/>
            </a:prstGeom>
            <a:noFill/>
          </p:spPr>
          <p:txBody>
            <a:bodyPr wrap="square" rtlCol="0">
              <a:spAutoFit/>
            </a:bodyPr>
            <a:lstStyle/>
            <a:p>
              <a:pPr algn="ctr"/>
              <a:r>
                <a:rPr lang="en-GB" sz="1600" dirty="0" smtClean="0">
                  <a:latin typeface="Segoe" panose="020B0502040504020203" pitchFamily="34" charset="0"/>
                </a:rPr>
                <a:t>Manipulate data and draw conclusions</a:t>
              </a:r>
              <a:endParaRPr lang="en-US" sz="1600" dirty="0">
                <a:latin typeface="Segoe" panose="020B0502040504020203" pitchFamily="34" charset="0"/>
              </a:endParaRPr>
            </a:p>
          </p:txBody>
        </p:sp>
        <p:sp>
          <p:nvSpPr>
            <p:cNvPr id="24" name="TextBox 23"/>
            <p:cNvSpPr txBox="1"/>
            <p:nvPr/>
          </p:nvSpPr>
          <p:spPr>
            <a:xfrm>
              <a:off x="7841361" y="6106001"/>
              <a:ext cx="1841616" cy="584775"/>
            </a:xfrm>
            <a:prstGeom prst="rect">
              <a:avLst/>
            </a:prstGeom>
            <a:noFill/>
          </p:spPr>
          <p:txBody>
            <a:bodyPr wrap="square" rtlCol="0">
              <a:spAutoFit/>
            </a:bodyPr>
            <a:lstStyle/>
            <a:p>
              <a:pPr algn="ctr"/>
              <a:r>
                <a:rPr lang="en-GB" sz="1600" dirty="0" smtClean="0">
                  <a:latin typeface="Segoe" panose="020B0502040504020203" pitchFamily="34" charset="0"/>
                </a:rPr>
                <a:t>Evaluate model and conclusions</a:t>
              </a:r>
              <a:endParaRPr lang="en-US" sz="1600" dirty="0">
                <a:latin typeface="Segoe" panose="020B0502040504020203" pitchFamily="34" charset="0"/>
              </a:endParaRPr>
            </a:p>
          </p:txBody>
        </p:sp>
        <p:sp>
          <p:nvSpPr>
            <p:cNvPr id="25" name="TextBox 24"/>
            <p:cNvSpPr txBox="1"/>
            <p:nvPr/>
          </p:nvSpPr>
          <p:spPr>
            <a:xfrm>
              <a:off x="9684366" y="6106001"/>
              <a:ext cx="2039834" cy="584775"/>
            </a:xfrm>
            <a:prstGeom prst="rect">
              <a:avLst/>
            </a:prstGeom>
            <a:noFill/>
          </p:spPr>
          <p:txBody>
            <a:bodyPr wrap="square" rtlCol="0">
              <a:spAutoFit/>
            </a:bodyPr>
            <a:lstStyle/>
            <a:p>
              <a:pPr algn="ctr"/>
              <a:r>
                <a:rPr lang="en-GB" sz="1600" dirty="0" smtClean="0">
                  <a:latin typeface="Segoe" panose="020B0502040504020203" pitchFamily="34" charset="0"/>
                </a:rPr>
                <a:t>Apply conclusions to business</a:t>
              </a:r>
              <a:endParaRPr lang="en-US" sz="1600" dirty="0">
                <a:latin typeface="Segoe" panose="020B0502040504020203" pitchFamily="34" charset="0"/>
              </a:endParaRPr>
            </a:p>
          </p:txBody>
        </p:sp>
        <p:cxnSp>
          <p:nvCxnSpPr>
            <p:cNvPr id="31" name="Straight Arrow Connector 30"/>
            <p:cNvCxnSpPr/>
            <p:nvPr/>
          </p:nvCxnSpPr>
          <p:spPr>
            <a:xfrm flipV="1">
              <a:off x="11903946" y="3901829"/>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102674" y="3766391"/>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4389282" y="3449461"/>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a:off x="5557931" y="3901829"/>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1962843" y="3912626"/>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grpSp>
      <p:sp>
        <p:nvSpPr>
          <p:cNvPr id="30" name="TextBox 29"/>
          <p:cNvSpPr txBox="1"/>
          <p:nvPr/>
        </p:nvSpPr>
        <p:spPr>
          <a:xfrm>
            <a:off x="5875868" y="579642"/>
            <a:ext cx="3955888" cy="523220"/>
          </a:xfrm>
          <a:prstGeom prst="rect">
            <a:avLst/>
          </a:prstGeom>
          <a:noFill/>
        </p:spPr>
        <p:txBody>
          <a:bodyPr wrap="square" rtlCol="0">
            <a:spAutoFit/>
          </a:bodyPr>
          <a:lstStyle/>
          <a:p>
            <a:r>
              <a:rPr lang="en-US" sz="2800" dirty="0">
                <a:solidFill>
                  <a:srgbClr val="FF0000"/>
                </a:solidFill>
              </a:rPr>
              <a:t> </a:t>
            </a:r>
            <a:r>
              <a:rPr lang="en-US" sz="2800" dirty="0" smtClean="0">
                <a:solidFill>
                  <a:srgbClr val="FF0000"/>
                </a:solidFill>
              </a:rPr>
              <a:t>From 2000, 77 pages</a:t>
            </a:r>
          </a:p>
        </p:txBody>
      </p:sp>
    </p:spTree>
    <p:extLst>
      <p:ext uri="{BB962C8B-B14F-4D97-AF65-F5344CB8AC3E}">
        <p14:creationId xmlns:p14="http://schemas.microsoft.com/office/powerpoint/2010/main" val="2931371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3953</TotalTime>
  <Words>2427</Words>
  <Application>Microsoft Office PowerPoint</Application>
  <PresentationFormat>Widescreen</PresentationFormat>
  <Paragraphs>256</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Segoe</vt:lpstr>
      <vt:lpstr>Segoe UI</vt:lpstr>
      <vt:lpstr>Segoe UI Light</vt:lpstr>
      <vt:lpstr>1_Office Theme</vt:lpstr>
      <vt:lpstr>PowerPoint Presentation</vt:lpstr>
      <vt:lpstr>Module Overview</vt:lpstr>
      <vt:lpstr>PowerPoint Presentation</vt:lpstr>
      <vt:lpstr>Historical Notes </vt:lpstr>
      <vt:lpstr>Historical Notes</vt:lpstr>
      <vt:lpstr>Historical Notes</vt:lpstr>
      <vt:lpstr>PowerPoint Presentation</vt:lpstr>
      <vt:lpstr>Historical Notes</vt:lpstr>
      <vt:lpstr>Historical Notes</vt:lpstr>
      <vt:lpstr>Historical Notes</vt:lpstr>
      <vt:lpstr>PowerPoint Presentation</vt:lpstr>
      <vt:lpstr>Knowledge Discovery Process Example</vt:lpstr>
      <vt:lpstr>Motivation for Example</vt:lpstr>
      <vt:lpstr>Stages in the knowledge discovery process</vt:lpstr>
      <vt:lpstr>PowerPoint Presentation</vt:lpstr>
      <vt:lpstr>Opportunity Assessment &amp; Business Understanding</vt:lpstr>
      <vt:lpstr>Data Understanding &amp; Data Acquisition</vt:lpstr>
      <vt:lpstr>Data Understanding &amp; Data Acquisition</vt:lpstr>
      <vt:lpstr>Data Understanding &amp; Data Acquisition</vt:lpstr>
      <vt:lpstr>Data Cleaning and Transformation</vt:lpstr>
      <vt:lpstr>Data Cleaning and Transformation</vt:lpstr>
      <vt:lpstr>PowerPoint Presentation</vt:lpstr>
      <vt:lpstr>Model Building</vt:lpstr>
      <vt:lpstr>Policy Construction</vt:lpstr>
      <vt:lpstr>Evaluation</vt:lpstr>
      <vt:lpstr>Deployment</vt:lpstr>
      <vt:lpstr>Knowledge Discovery is an Iterative Process</vt:lpstr>
      <vt:lpstr>Summarize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95</cp:revision>
  <dcterms:created xsi:type="dcterms:W3CDTF">2015-07-21T01:20:43Z</dcterms:created>
  <dcterms:modified xsi:type="dcterms:W3CDTF">2015-08-06T16:50:38Z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