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6"/>
  </p:notesMasterIdLst>
  <p:handoutMasterIdLst>
    <p:handoutMasterId r:id="rId67"/>
  </p:handoutMasterIdLst>
  <p:sldIdLst>
    <p:sldId id="277" r:id="rId5"/>
    <p:sldId id="278" r:id="rId6"/>
    <p:sldId id="396" r:id="rId7"/>
    <p:sldId id="294" r:id="rId8"/>
    <p:sldId id="298" r:id="rId9"/>
    <p:sldId id="305" r:id="rId10"/>
    <p:sldId id="400" r:id="rId11"/>
    <p:sldId id="389" r:id="rId12"/>
    <p:sldId id="308" r:id="rId13"/>
    <p:sldId id="323" r:id="rId14"/>
    <p:sldId id="370" r:id="rId15"/>
    <p:sldId id="371" r:id="rId16"/>
    <p:sldId id="369" r:id="rId17"/>
    <p:sldId id="398" r:id="rId18"/>
    <p:sldId id="399" r:id="rId19"/>
    <p:sldId id="397" r:id="rId20"/>
    <p:sldId id="401" r:id="rId21"/>
    <p:sldId id="338" r:id="rId22"/>
    <p:sldId id="337" r:id="rId23"/>
    <p:sldId id="373" r:id="rId24"/>
    <p:sldId id="374" r:id="rId25"/>
    <p:sldId id="390" r:id="rId26"/>
    <p:sldId id="306" r:id="rId27"/>
    <p:sldId id="319" r:id="rId28"/>
    <p:sldId id="382" r:id="rId29"/>
    <p:sldId id="324" r:id="rId30"/>
    <p:sldId id="350" r:id="rId31"/>
    <p:sldId id="322" r:id="rId32"/>
    <p:sldId id="375" r:id="rId33"/>
    <p:sldId id="327" r:id="rId34"/>
    <p:sldId id="348" r:id="rId35"/>
    <p:sldId id="339" r:id="rId36"/>
    <p:sldId id="326" r:id="rId37"/>
    <p:sldId id="376" r:id="rId38"/>
    <p:sldId id="379" r:id="rId39"/>
    <p:sldId id="378" r:id="rId40"/>
    <p:sldId id="392" r:id="rId41"/>
    <p:sldId id="391" r:id="rId42"/>
    <p:sldId id="377" r:id="rId43"/>
    <p:sldId id="393" r:id="rId44"/>
    <p:sldId id="380" r:id="rId45"/>
    <p:sldId id="328" r:id="rId46"/>
    <p:sldId id="340" r:id="rId47"/>
    <p:sldId id="331" r:id="rId48"/>
    <p:sldId id="341" r:id="rId49"/>
    <p:sldId id="342" r:id="rId50"/>
    <p:sldId id="343" r:id="rId51"/>
    <p:sldId id="381" r:id="rId52"/>
    <p:sldId id="394" r:id="rId53"/>
    <p:sldId id="330" r:id="rId54"/>
    <p:sldId id="332" r:id="rId55"/>
    <p:sldId id="344" r:id="rId56"/>
    <p:sldId id="345" r:id="rId57"/>
    <p:sldId id="346" r:id="rId58"/>
    <p:sldId id="347" r:id="rId59"/>
    <p:sldId id="333" r:id="rId60"/>
    <p:sldId id="383" r:id="rId61"/>
    <p:sldId id="395" r:id="rId62"/>
    <p:sldId id="387" r:id="rId63"/>
    <p:sldId id="388" r:id="rId64"/>
    <p:sldId id="269"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43842" autoAdjust="0"/>
  </p:normalViewPr>
  <p:slideViewPr>
    <p:cSldViewPr snapToGrid="0">
      <p:cViewPr varScale="1">
        <p:scale>
          <a:sx n="40" d="100"/>
          <a:sy n="40" d="100"/>
        </p:scale>
        <p:origin x="1830" y="5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8.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8.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2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6.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6.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image" Target="../media/image29.emf"/><Relationship Id="rId4" Type="http://schemas.openxmlformats.org/officeDocument/2006/relationships/image" Target="../media/image2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4.emf"/><Relationship Id="rId1" Type="http://schemas.openxmlformats.org/officeDocument/2006/relationships/image" Target="../media/image5.wmf"/><Relationship Id="rId4"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pPr/>
              <a:t>8/7/2015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pPr/>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pPr/>
              <a:t>8/7/2015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pPr/>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There’s the formula</a:t>
            </a:r>
            <a:r>
              <a:rPr lang="en-US" baseline="0" dirty="0" smtClean="0"/>
              <a:t> again. </a:t>
            </a:r>
            <a:r>
              <a:rPr lang="en-US" dirty="0" smtClean="0"/>
              <a:t>We don’t know the 100K and the 5K</a:t>
            </a:r>
            <a:r>
              <a:rPr lang="en-US" baseline="0" dirty="0" smtClean="0"/>
              <a:t> yet, I just made those up, we have to estimate them better by using the data.</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11</a:t>
            </a:fld>
            <a:endParaRPr lang="en-US"/>
          </a:p>
        </p:txBody>
      </p:sp>
    </p:spTree>
    <p:extLst>
      <p:ext uri="{BB962C8B-B14F-4D97-AF65-F5344CB8AC3E}">
        <p14:creationId xmlns:p14="http://schemas.microsoft.com/office/powerpoint/2010/main" val="3850168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a:t>
            </a:r>
            <a:r>
              <a:rPr lang="en-US" baseline="0" dirty="0"/>
              <a:t> immediately*</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12</a:t>
            </a:fld>
            <a:endParaRPr lang="en-US"/>
          </a:p>
        </p:txBody>
      </p:sp>
    </p:spTree>
    <p:extLst>
      <p:ext uri="{BB962C8B-B14F-4D97-AF65-F5344CB8AC3E}">
        <p14:creationId xmlns:p14="http://schemas.microsoft.com/office/powerpoint/2010/main" val="3850168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Want the model</a:t>
            </a:r>
            <a:r>
              <a:rPr lang="en-US" baseline="0"/>
              <a:t> to be as close to the data as possible, which means we want the absolute value of y-f(x) to be small. Why absolute value? Because if y is a lot bigger than f, that’s bad, and if y is a lot smaller than f that’s bad. The only time this absolute value is small is if y is really close to f(x). And if y equals f(x) that’s the only time this absolute value is 0. So we want the absolute values to be small. But working with absolute values is not very fun computationally.</a:t>
            </a:r>
            <a:r>
              <a:rPr lang="en-US"/>
              <a:t> So we usually don’t actually *use* absolute values, we use the square of the absolute value. </a:t>
            </a:r>
          </a:p>
        </p:txBody>
      </p:sp>
      <p:sp>
        <p:nvSpPr>
          <p:cNvPr id="4" name="Slide Number Placeholder 3"/>
          <p:cNvSpPr>
            <a:spLocks noGrp="1"/>
          </p:cNvSpPr>
          <p:nvPr>
            <p:ph type="sldNum" sz="quarter" idx="10"/>
          </p:nvPr>
        </p:nvSpPr>
        <p:spPr/>
        <p:txBody>
          <a:bodyPr/>
          <a:lstStyle/>
          <a:p>
            <a:fld id="{4CFD207A-07DF-40AD-A916-9872E089CE7A}" type="slidenum">
              <a:rPr lang="en-US" smtClean="0"/>
              <a:pPr/>
              <a:t>13</a:t>
            </a:fld>
            <a:endParaRPr lang="en-US"/>
          </a:p>
        </p:txBody>
      </p:sp>
    </p:spTree>
    <p:extLst>
      <p:ext uri="{BB962C8B-B14F-4D97-AF65-F5344CB8AC3E}">
        <p14:creationId xmlns:p14="http://schemas.microsoft.com/office/powerpoint/2010/main" val="838763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If</a:t>
            </a:r>
            <a:r>
              <a:rPr lang="en-US" baseline="0"/>
              <a:t> we use the square of the absolute value, nothing bad’s going to happen, we’re still going to see that it’s only 0 when y and f are equal. It has exactly the same effect as using the absolute value. It’s just easier to work with computationally. Computers like smooth functions, but the absolut value has a kink in it that doesn’t quite work so well. </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14</a:t>
            </a:fld>
            <a:endParaRPr lang="en-US"/>
          </a:p>
        </p:txBody>
      </p:sp>
    </p:spTree>
    <p:extLst>
      <p:ext uri="{BB962C8B-B14F-4D97-AF65-F5344CB8AC3E}">
        <p14:creationId xmlns:p14="http://schemas.microsoft.com/office/powerpoint/2010/main" val="4208751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We want all of the absolute values to be small, so we’ll</a:t>
            </a:r>
            <a:r>
              <a:rPr lang="en-US" baseline="0"/>
              <a:t> try to minimize a sum of them. So sum over i of the sum of the squares between truth and predictions. This is a famous quantity, it’s called the sum of squares error, or SSE.</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15</a:t>
            </a:fld>
            <a:endParaRPr lang="en-US"/>
          </a:p>
        </p:txBody>
      </p:sp>
    </p:spTree>
    <p:extLst>
      <p:ext uri="{BB962C8B-B14F-4D97-AF65-F5344CB8AC3E}">
        <p14:creationId xmlns:p14="http://schemas.microsoft.com/office/powerpoint/2010/main" val="36915217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So there it is, SSE,</a:t>
            </a:r>
            <a:r>
              <a:rPr lang="en-US" baseline="0"/>
              <a:t> is the sum of squares of the distances between truth and predictions. We want to choose f so that SSE is as small as possible. But remember f(x) is actually just a function of b0 and b1, so what we need to do is choose* b0* and *b1* to minimize the SSE.</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16</a:t>
            </a:fld>
            <a:endParaRPr lang="en-US"/>
          </a:p>
        </p:txBody>
      </p:sp>
    </p:spTree>
    <p:extLst>
      <p:ext uri="{BB962C8B-B14F-4D97-AF65-F5344CB8AC3E}">
        <p14:creationId xmlns:p14="http://schemas.microsoft.com/office/powerpoint/2010/main" val="42193433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That is the procedure of simple</a:t>
            </a:r>
            <a:r>
              <a:rPr lang="en-US" baseline="0"/>
              <a:t> linear regression.</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17</a:t>
            </a:fld>
            <a:endParaRPr lang="en-US"/>
          </a:p>
        </p:txBody>
      </p:sp>
    </p:spTree>
    <p:extLst>
      <p:ext uri="{BB962C8B-B14F-4D97-AF65-F5344CB8AC3E}">
        <p14:creationId xmlns:p14="http://schemas.microsoft.com/office/powerpoint/2010/main" val="3909983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pretend</a:t>
            </a:r>
            <a:r>
              <a:rPr lang="en-US" baseline="0" dirty="0" smtClean="0"/>
              <a:t> I did this.</a:t>
            </a:r>
            <a:endParaRPr lang="en-US" dirty="0" smtClean="0"/>
          </a:p>
          <a:p>
            <a:r>
              <a:rPr lang="en-US" dirty="0" smtClean="0"/>
              <a:t>And as it turns out, actually the model I had before wasn’t so good. When I fit it</a:t>
            </a:r>
            <a:r>
              <a:rPr lang="en-US" baseline="0" dirty="0" smtClean="0"/>
              <a:t> to the data, I got …</a:t>
            </a:r>
          </a:p>
          <a:p>
            <a:r>
              <a:rPr lang="en-US" baseline="0" dirty="0" smtClean="0"/>
              <a:t>The model performs pretty well on the data I have in my training set, but how well does it perform out of sample? I didn’t tell you but I left part of the data out for evaluation.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18</a:t>
            </a:fld>
            <a:endParaRPr lang="en-US"/>
          </a:p>
        </p:txBody>
      </p:sp>
    </p:spTree>
    <p:extLst>
      <p:ext uri="{BB962C8B-B14F-4D97-AF65-F5344CB8AC3E}">
        <p14:creationId xmlns:p14="http://schemas.microsoft.com/office/powerpoint/2010/main" val="17846378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Let’s take a look at the errors. *fiddle*</a:t>
            </a:r>
          </a:p>
          <a:p>
            <a:r>
              <a:rPr lang="en-US"/>
              <a:t>so</a:t>
            </a:r>
            <a:r>
              <a:rPr lang="en-US" baseline="0"/>
              <a:t> we did a pretty good job.</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19</a:t>
            </a:fld>
            <a:endParaRPr lang="en-US"/>
          </a:p>
        </p:txBody>
      </p:sp>
    </p:spTree>
    <p:extLst>
      <p:ext uri="{BB962C8B-B14F-4D97-AF65-F5344CB8AC3E}">
        <p14:creationId xmlns:p14="http://schemas.microsoft.com/office/powerpoint/2010/main" val="18469579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So that, my friends</a:t>
            </a:r>
            <a:r>
              <a:rPr lang="en-US" baseline="0"/>
              <a:t>, is the method of simple linear regression.</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20</a:t>
            </a:fld>
            <a:endParaRPr lang="en-US"/>
          </a:p>
        </p:txBody>
      </p:sp>
    </p:spTree>
    <p:extLst>
      <p:ext uri="{BB962C8B-B14F-4D97-AF65-F5344CB8AC3E}">
        <p14:creationId xmlns:p14="http://schemas.microsoft.com/office/powerpoint/2010/main" val="1243880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Now</a:t>
            </a:r>
            <a:r>
              <a:rPr lang="en-US" baseline="0"/>
              <a:t> you shouldn’t worry about the actual minimization to find b0 and b1. You never need to do that, it’s under the hood, the computer does it for you.</a:t>
            </a:r>
          </a:p>
          <a:p>
            <a:r>
              <a:rPr lang="en-US" baseline="0"/>
              <a:t>Next we’ll move onto ridge regression.</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21</a:t>
            </a:fld>
            <a:endParaRPr lang="en-US"/>
          </a:p>
        </p:txBody>
      </p:sp>
    </p:spTree>
    <p:extLst>
      <p:ext uri="{BB962C8B-B14F-4D97-AF65-F5344CB8AC3E}">
        <p14:creationId xmlns:p14="http://schemas.microsoft.com/office/powerpoint/2010/main" val="18438723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22</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one</a:t>
            </a:r>
            <a:r>
              <a:rPr lang="en-US" baseline="0" dirty="0" smtClean="0"/>
              <a:t> is linear, meaning it’s just a weighted combination of the factors, but it could be very complex.</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23</a:t>
            </a:fld>
            <a:endParaRPr lang="en-US"/>
          </a:p>
        </p:txBody>
      </p:sp>
    </p:spTree>
    <p:extLst>
      <p:ext uri="{BB962C8B-B14F-4D97-AF65-F5344CB8AC3E}">
        <p14:creationId xmlns:p14="http://schemas.microsoft.com/office/powerpoint/2010/main" val="13608176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put too many variables</a:t>
            </a:r>
            <a:r>
              <a:rPr lang="en-US" baseline="0" dirty="0" smtClean="0"/>
              <a:t> in there the optimization problem gets harder but you really should put what you think are all of the potentially important factors in there</a:t>
            </a:r>
            <a:r>
              <a:rPr lang="en-US" baseline="0" dirty="0" smtClean="0"/>
              <a:t>. If you did put polynomials in there it would allow the function to be kind of curvy and interesting looking *click*</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24</a:t>
            </a:fld>
            <a:endParaRPr lang="en-US"/>
          </a:p>
        </p:txBody>
      </p:sp>
    </p:spTree>
    <p:extLst>
      <p:ext uri="{BB962C8B-B14F-4D97-AF65-F5344CB8AC3E}">
        <p14:creationId xmlns:p14="http://schemas.microsoft.com/office/powerpoint/2010/main" val="28680024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Sort</a:t>
            </a:r>
            <a:r>
              <a:rPr lang="en-US" baseline="0" dirty="0" smtClean="0"/>
              <a:t> of like this with all the curves. Although you can see already that if you put too many interesting features in there you run the risk of overfitting. So we’re going to have to handle that shortly. We’ll do that.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25</a:t>
            </a:fld>
            <a:endParaRPr lang="en-US"/>
          </a:p>
        </p:txBody>
      </p:sp>
    </p:spTree>
    <p:extLst>
      <p:ext uri="{BB962C8B-B14F-4D97-AF65-F5344CB8AC3E}">
        <p14:creationId xmlns:p14="http://schemas.microsoft.com/office/powerpoint/2010/main" val="28680024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The </a:t>
            </a:r>
            <a:r>
              <a:rPr lang="en-US" dirty="0" smtClean="0"/>
              <a:t>weights are learned</a:t>
            </a:r>
            <a:r>
              <a:rPr lang="en-US" baseline="0" dirty="0" smtClean="0"/>
              <a:t> from data? How? Through an optimization </a:t>
            </a:r>
            <a:r>
              <a:rPr lang="en-US" baseline="0" dirty="0" smtClean="0"/>
              <a:t>problem, similar to the one for simple linear regression. </a:t>
            </a:r>
            <a:r>
              <a:rPr lang="en-US" baseline="0" dirty="0" smtClean="0"/>
              <a:t>We want good performance on the training data. So what we could do </a:t>
            </a:r>
            <a:r>
              <a:rPr lang="en-US" baseline="0" dirty="0" smtClean="0"/>
              <a:t>is </a:t>
            </a:r>
            <a:r>
              <a:rPr lang="en-US" baseline="0" dirty="0" smtClean="0"/>
              <a:t>minimize the sum of squares error on the training </a:t>
            </a:r>
            <a:r>
              <a:rPr lang="en-US" baseline="0" dirty="0" smtClean="0"/>
              <a:t>set just like we did for simple linear regression.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26</a:t>
            </a:fld>
            <a:endParaRPr lang="en-US"/>
          </a:p>
        </p:txBody>
      </p:sp>
    </p:spTree>
    <p:extLst>
      <p:ext uri="{BB962C8B-B14F-4D97-AF65-F5344CB8AC3E}">
        <p14:creationId xmlns:p14="http://schemas.microsoft.com/office/powerpoint/2010/main" val="22291787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*could*</a:t>
            </a:r>
            <a:r>
              <a:rPr lang="en-US" baseline="0" dirty="0" smtClean="0"/>
              <a:t> do this</a:t>
            </a:r>
            <a:r>
              <a:rPr lang="en-US" baseline="0" dirty="0" smtClean="0"/>
              <a:t>. And it might work. But I have to warn you it’s dangerous to do this. When you are working with large numbers of features, it is very easy to accidentally </a:t>
            </a:r>
            <a:r>
              <a:rPr lang="en-US" baseline="0" dirty="0" err="1" smtClean="0"/>
              <a:t>overfit</a:t>
            </a:r>
            <a:r>
              <a:rPr lang="en-US" baseline="0" dirty="0" smtClean="0"/>
              <a:t>. In the simple linear regression case it wasn’t so easy, but this is a really different story. Here, we *have* to find a way to control the overfitting problem. Otherwise our model is very likely to be complete garbage, and it’ll memorize the data and not predict at all.</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27</a:t>
            </a:fld>
            <a:endParaRPr lang="en-US"/>
          </a:p>
        </p:txBody>
      </p:sp>
    </p:spTree>
    <p:extLst>
      <p:ext uri="{BB962C8B-B14F-4D97-AF65-F5344CB8AC3E}">
        <p14:creationId xmlns:p14="http://schemas.microsoft.com/office/powerpoint/2010/main" val="25303762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again *Read*</a:t>
            </a:r>
          </a:p>
          <a:p>
            <a:r>
              <a:rPr lang="en-US" baseline="0" dirty="0" smtClean="0"/>
              <a:t>You’ll be overfitting and you won’t be able to predict anything except what you already know. That’s not very useful, is it?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28</a:t>
            </a:fld>
            <a:endParaRPr lang="en-US"/>
          </a:p>
        </p:txBody>
      </p:sp>
    </p:spTree>
    <p:extLst>
      <p:ext uri="{BB962C8B-B14F-4D97-AF65-F5344CB8AC3E}">
        <p14:creationId xmlns:p14="http://schemas.microsoft.com/office/powerpoint/2010/main" val="31715343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fix it.</a:t>
            </a:r>
          </a:p>
        </p:txBody>
      </p:sp>
      <p:sp>
        <p:nvSpPr>
          <p:cNvPr id="4" name="Slide Number Placeholder 3"/>
          <p:cNvSpPr>
            <a:spLocks noGrp="1"/>
          </p:cNvSpPr>
          <p:nvPr>
            <p:ph type="sldNum" sz="quarter" idx="10"/>
          </p:nvPr>
        </p:nvSpPr>
        <p:spPr/>
        <p:txBody>
          <a:bodyPr/>
          <a:lstStyle/>
          <a:p>
            <a:fld id="{4CFD207A-07DF-40AD-A916-9872E089CE7A}" type="slidenum">
              <a:rPr lang="en-US" smtClean="0"/>
              <a:pPr/>
              <a:t>29</a:t>
            </a:fld>
            <a:endParaRPr lang="en-US"/>
          </a:p>
        </p:txBody>
      </p:sp>
    </p:spTree>
    <p:extLst>
      <p:ext uri="{BB962C8B-B14F-4D97-AF65-F5344CB8AC3E}">
        <p14:creationId xmlns:p14="http://schemas.microsoft.com/office/powerpoint/2010/main" val="2438477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Now</a:t>
            </a:r>
            <a:r>
              <a:rPr lang="en-US" baseline="0" dirty="0" smtClean="0"/>
              <a:t> here’s the trick. It’s a really grand trick, and not that complicated to explain. What you do is you minimize some balance between the sum of squares error and this other thing here. This is called a regularization term. </a:t>
            </a:r>
            <a:r>
              <a:rPr lang="en-US" baseline="0" dirty="0" err="1" smtClean="0"/>
              <a:t>Minizing</a:t>
            </a:r>
            <a:r>
              <a:rPr lang="en-US" baseline="0" dirty="0" smtClean="0"/>
              <a:t> the first term is asking the computer to keep the predictions close to the truth on the training set. The second term is asking the computer to keep the model simple. This term – allows the computer to minimize some mix of keep the model honest and keeping it simple. Exactly like the principle of Occam’s razor. Now think for a minute about how this regularization term might give you simplicity. It sums the squares of all the coefficients. Why in the world would that give us a simple model? When you minimize this, this term wants to keep the coefficients small. So when there’s uncertainty, it tries to keep the coefficients closer to 0. Among all models that are equally accurate, it’ll choose the one with the smallest coefficients. That’s what it means by “simple”, it means small coefficients.</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30</a:t>
            </a:fld>
            <a:endParaRPr lang="en-US"/>
          </a:p>
        </p:txBody>
      </p:sp>
    </p:spTree>
    <p:extLst>
      <p:ext uri="{BB962C8B-B14F-4D97-AF65-F5344CB8AC3E}">
        <p14:creationId xmlns:p14="http://schemas.microsoft.com/office/powerpoint/2010/main" val="977471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*read* 1</a:t>
            </a:r>
          </a:p>
          <a:p>
            <a:r>
              <a:rPr lang="en-US" baseline="0" dirty="0" smtClean="0"/>
              <a:t>Now as I mentioned, this – this balance between accuracy and simplicity - is the magic of </a:t>
            </a:r>
            <a:r>
              <a:rPr lang="en-US" baseline="0" dirty="0" err="1" smtClean="0"/>
              <a:t>occam’s</a:t>
            </a:r>
            <a:r>
              <a:rPr lang="en-US" baseline="0" dirty="0" smtClean="0"/>
              <a:t> razor. It tells you how to fit the problem of overfitting. There’s just one problem. What exactly is that *balance* controlled by? Here, it’s controlled by a number called C. C is like 3 or something. Well, how do you set it? In practice, C is set using a process called nested cross validation that I’ll go over soon. And remember, …</a:t>
            </a:r>
          </a:p>
        </p:txBody>
      </p:sp>
      <p:sp>
        <p:nvSpPr>
          <p:cNvPr id="4" name="Slide Number Placeholder 3"/>
          <p:cNvSpPr>
            <a:spLocks noGrp="1"/>
          </p:cNvSpPr>
          <p:nvPr>
            <p:ph type="sldNum" sz="quarter" idx="10"/>
          </p:nvPr>
        </p:nvSpPr>
        <p:spPr/>
        <p:txBody>
          <a:bodyPr/>
          <a:lstStyle/>
          <a:p>
            <a:fld id="{4CFD207A-07DF-40AD-A916-9872E089CE7A}" type="slidenum">
              <a:rPr lang="en-US" smtClean="0"/>
              <a:pPr/>
              <a:t>31</a:t>
            </a:fld>
            <a:endParaRPr lang="en-US"/>
          </a:p>
        </p:txBody>
      </p:sp>
    </p:spTree>
    <p:extLst>
      <p:ext uri="{BB962C8B-B14F-4D97-AF65-F5344CB8AC3E}">
        <p14:creationId xmlns:p14="http://schemas.microsoft.com/office/powerpoint/2010/main" val="42365448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that’s ridge regression folks, </a:t>
            </a:r>
            <a:r>
              <a:rPr lang="en-US" baseline="0" dirty="0" err="1" smtClean="0"/>
              <a:t>occam’s</a:t>
            </a:r>
            <a:r>
              <a:rPr lang="en-US" baseline="0" dirty="0" smtClean="0"/>
              <a:t> razor in action. This is *click*</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32</a:t>
            </a:fld>
            <a:endParaRPr lang="en-US"/>
          </a:p>
        </p:txBody>
      </p:sp>
    </p:spTree>
    <p:extLst>
      <p:ext uri="{BB962C8B-B14F-4D97-AF65-F5344CB8AC3E}">
        <p14:creationId xmlns:p14="http://schemas.microsoft.com/office/powerpoint/2010/main" val="15720682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t>
            </a:r>
          </a:p>
          <a:p>
            <a:r>
              <a:rPr lang="en-US" dirty="0" smtClean="0"/>
              <a:t>If </a:t>
            </a:r>
            <a:r>
              <a:rPr lang="en-US" dirty="0" smtClean="0"/>
              <a:t>you understand ridge regression the rest of </a:t>
            </a:r>
            <a:r>
              <a:rPr lang="en-US" dirty="0" smtClean="0"/>
              <a:t>ML </a:t>
            </a:r>
            <a:r>
              <a:rPr lang="en-US" dirty="0" smtClean="0"/>
              <a:t>is like variations on a </a:t>
            </a:r>
            <a:r>
              <a:rPr lang="en-US" dirty="0" smtClean="0"/>
              <a:t>theme. </a:t>
            </a:r>
            <a:r>
              <a:rPr lang="en-US" smtClean="0"/>
              <a:t>*Stop here.*</a:t>
            </a:r>
            <a:endParaRPr lang="en-US"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pPr/>
              <a:t>33</a:t>
            </a:fld>
            <a:endParaRPr lang="en-US"/>
          </a:p>
        </p:txBody>
      </p:sp>
    </p:spTree>
    <p:extLst>
      <p:ext uri="{BB962C8B-B14F-4D97-AF65-F5344CB8AC3E}">
        <p14:creationId xmlns:p14="http://schemas.microsoft.com/office/powerpoint/2010/main" val="37293995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for simple linear regression. Support vector machine regression</a:t>
            </a:r>
            <a:r>
              <a:rPr lang="en-US" baseline="0" dirty="0" smtClean="0"/>
              <a:t> is somewhat different. In the simplest case, the loss function gets replaced by a different one.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34</a:t>
            </a:fld>
            <a:endParaRPr lang="en-US"/>
          </a:p>
        </p:txBody>
      </p:sp>
    </p:spTree>
    <p:extLst>
      <p:ext uri="{BB962C8B-B14F-4D97-AF65-F5344CB8AC3E}">
        <p14:creationId xmlns:p14="http://schemas.microsoft.com/office/powerpoint/2010/main" val="36997340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for simple linear regression. Support vector machine regression</a:t>
            </a:r>
            <a:r>
              <a:rPr lang="en-US" baseline="0" dirty="0" smtClean="0"/>
              <a:t> is somewhat different. In the simplest case, the loss function gets replaced by a different one.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35</a:t>
            </a:fld>
            <a:endParaRPr lang="en-US"/>
          </a:p>
        </p:txBody>
      </p:sp>
    </p:spTree>
    <p:extLst>
      <p:ext uri="{BB962C8B-B14F-4D97-AF65-F5344CB8AC3E}">
        <p14:creationId xmlns:p14="http://schemas.microsoft.com/office/powerpoint/2010/main" val="41718025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for simple linear regression. Support vector machine regression</a:t>
            </a:r>
            <a:r>
              <a:rPr lang="en-US" baseline="0" dirty="0" smtClean="0"/>
              <a:t> is somewhat different. In the simplest case, the loss function gets replaced by a different one.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36</a:t>
            </a:fld>
            <a:endParaRPr lang="en-US"/>
          </a:p>
        </p:txBody>
      </p:sp>
    </p:spTree>
    <p:extLst>
      <p:ext uri="{BB962C8B-B14F-4D97-AF65-F5344CB8AC3E}">
        <p14:creationId xmlns:p14="http://schemas.microsoft.com/office/powerpoint/2010/main" val="7543341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for simple linear regression. Support vector machine regression</a:t>
            </a:r>
            <a:r>
              <a:rPr lang="en-US" baseline="0" dirty="0" smtClean="0"/>
              <a:t> is somewhat different. In the simplest case, the loss function gets replaced by a different one.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38</a:t>
            </a:fld>
            <a:endParaRPr lang="en-US"/>
          </a:p>
        </p:txBody>
      </p:sp>
    </p:spTree>
    <p:extLst>
      <p:ext uri="{BB962C8B-B14F-4D97-AF65-F5344CB8AC3E}">
        <p14:creationId xmlns:p14="http://schemas.microsoft.com/office/powerpoint/2010/main" val="34468604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for simple linear regression. Support vector machine regression</a:t>
            </a:r>
            <a:r>
              <a:rPr lang="en-US" baseline="0" dirty="0" smtClean="0"/>
              <a:t> is somewhat different. In the simplest case, the loss function gets replaced by a different one. SVM also does some transformation of the variables if you want it to. I’ll discuss that later though.</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39</a:t>
            </a:fld>
            <a:endParaRPr lang="en-US"/>
          </a:p>
        </p:txBody>
      </p:sp>
    </p:spTree>
    <p:extLst>
      <p:ext uri="{BB962C8B-B14F-4D97-AF65-F5344CB8AC3E}">
        <p14:creationId xmlns:p14="http://schemas.microsoft.com/office/powerpoint/2010/main" val="11459066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40</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Supervised regression =</a:t>
            </a:r>
            <a:r>
              <a:rPr lang="en-US" baseline="0"/>
              <a:t> regression</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4</a:t>
            </a:fld>
            <a:endParaRPr lang="en-US"/>
          </a:p>
        </p:txBody>
      </p:sp>
    </p:spTree>
    <p:extLst>
      <p:ext uri="{BB962C8B-B14F-4D97-AF65-F5344CB8AC3E}">
        <p14:creationId xmlns:p14="http://schemas.microsoft.com/office/powerpoint/2010/main" val="17839137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49</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55</a:t>
            </a:fld>
            <a:endParaRPr lang="en-US"/>
          </a:p>
        </p:txBody>
      </p:sp>
    </p:spTree>
    <p:extLst>
      <p:ext uri="{BB962C8B-B14F-4D97-AF65-F5344CB8AC3E}">
        <p14:creationId xmlns:p14="http://schemas.microsoft.com/office/powerpoint/2010/main" val="12862443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might be expensive because</a:t>
            </a:r>
            <a:r>
              <a:rPr lang="en-US" baseline="0" dirty="0" smtClean="0"/>
              <a:t> you have to do a ton of evaluations. 10 test sets * 10 validation sets * number of </a:t>
            </a:r>
            <a:r>
              <a:rPr lang="en-US" baseline="0" dirty="0" err="1" smtClean="0"/>
              <a:t>param</a:t>
            </a:r>
            <a:r>
              <a:rPr lang="en-US" baseline="0" dirty="0" smtClean="0"/>
              <a:t> settings we’re considering</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57</a:t>
            </a:fld>
            <a:endParaRPr lang="en-US"/>
          </a:p>
        </p:txBody>
      </p:sp>
    </p:spTree>
    <p:extLst>
      <p:ext uri="{BB962C8B-B14F-4D97-AF65-F5344CB8AC3E}">
        <p14:creationId xmlns:p14="http://schemas.microsoft.com/office/powerpoint/2010/main" val="20066400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58</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59</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For a little while, we’re just going to consider having only</a:t>
            </a:r>
            <a:r>
              <a:rPr lang="en-US" baseline="0"/>
              <a:t> one feature, so we’re in the case of simple linear regression. So maybe we’re predicting income based on a single feature, maybe the number of businessweek clicks.</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6</a:t>
            </a:fld>
            <a:endParaRPr lang="en-US"/>
          </a:p>
        </p:txBody>
      </p:sp>
    </p:spTree>
    <p:extLst>
      <p:ext uri="{BB962C8B-B14F-4D97-AF65-F5344CB8AC3E}">
        <p14:creationId xmlns:p14="http://schemas.microsoft.com/office/powerpoint/2010/main" val="3525263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Now our goal is to create</a:t>
            </a:r>
            <a:r>
              <a:rPr lang="en-US" baseline="0"/>
              <a:t> a function that estimates y for a new x.</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7</a:t>
            </a:fld>
            <a:endParaRPr lang="en-US"/>
          </a:p>
        </p:txBody>
      </p:sp>
    </p:spTree>
    <p:extLst>
      <p:ext uri="{BB962C8B-B14F-4D97-AF65-F5344CB8AC3E}">
        <p14:creationId xmlns:p14="http://schemas.microsoft.com/office/powerpoint/2010/main" val="2130488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give everyone a baseline of 100K just for existing and then estimate</a:t>
            </a:r>
            <a:r>
              <a:rPr lang="en-US" baseline="0" dirty="0" smtClean="0"/>
              <a:t> that for each click they make on the businessweek website, they are 5K richer.</a:t>
            </a:r>
            <a:endParaRPr lang="en-US" dirty="0" smtClean="0"/>
          </a:p>
          <a:p>
            <a:r>
              <a:rPr lang="en-US" dirty="0" smtClean="0"/>
              <a:t>Kind of a silly model since it predicts</a:t>
            </a:r>
            <a:r>
              <a:rPr lang="en-US" baseline="0" dirty="0" smtClean="0"/>
              <a:t> that anyone who spends all of their time on </a:t>
            </a:r>
            <a:r>
              <a:rPr lang="en-US" baseline="0" dirty="0" err="1" smtClean="0"/>
              <a:t>businessweek</a:t>
            </a:r>
            <a:r>
              <a:rPr lang="en-US" baseline="0" dirty="0" smtClean="0"/>
              <a:t> is a </a:t>
            </a:r>
            <a:r>
              <a:rPr lang="en-US" baseline="0" dirty="0" err="1" smtClean="0"/>
              <a:t>gazillionaire</a:t>
            </a:r>
            <a:r>
              <a:rPr lang="en-US" baseline="0" dirty="0" smtClean="0"/>
              <a:t> but hey, it’s just an example.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9</a:t>
            </a:fld>
            <a:endParaRPr lang="en-US"/>
          </a:p>
        </p:txBody>
      </p:sp>
    </p:spTree>
    <p:extLst>
      <p:ext uri="{BB962C8B-B14F-4D97-AF65-F5344CB8AC3E}">
        <p14:creationId xmlns:p14="http://schemas.microsoft.com/office/powerpoint/2010/main" val="477984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But</a:t>
            </a:r>
            <a:r>
              <a:rPr lang="en-US" baseline="0"/>
              <a:t> for our function that estimates y from x, we’ll choose a model of this form, f(x)=baseline b0 plus the multiplier for however many businessweek clicks we have, called b1, times the number of clicks, which is x.</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10</a:t>
            </a:fld>
            <a:endParaRPr lang="en-US"/>
          </a:p>
        </p:txBody>
      </p:sp>
    </p:spTree>
    <p:extLst>
      <p:ext uri="{BB962C8B-B14F-4D97-AF65-F5344CB8AC3E}">
        <p14:creationId xmlns:p14="http://schemas.microsoft.com/office/powerpoint/2010/main" val="2887972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5.w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4.emf"/><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13.xml"/><Relationship Id="rId7" Type="http://schemas.openxmlformats.org/officeDocument/2006/relationships/image" Target="../media/image5.wmf"/><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4.emf"/><Relationship Id="rId4" Type="http://schemas.openxmlformats.org/officeDocument/2006/relationships/oleObject" Target="../embeddings/oleObject6.bin"/><Relationship Id="rId9" Type="http://schemas.openxmlformats.org/officeDocument/2006/relationships/image" Target="../media/image6.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14.xml"/><Relationship Id="rId7" Type="http://schemas.openxmlformats.org/officeDocument/2006/relationships/image" Target="../media/image4.emf"/><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oleObject" Target="../embeddings/oleObject10.bin"/><Relationship Id="rId11" Type="http://schemas.openxmlformats.org/officeDocument/2006/relationships/image" Target="../media/image7.wmf"/><Relationship Id="rId5" Type="http://schemas.openxmlformats.org/officeDocument/2006/relationships/image" Target="../media/image5.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6.w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4.emf"/><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oleObject" Target="../embeddings/oleObject14.bin"/><Relationship Id="rId5" Type="http://schemas.openxmlformats.org/officeDocument/2006/relationships/image" Target="../media/image8.emf"/><Relationship Id="rId4" Type="http://schemas.openxmlformats.org/officeDocument/2006/relationships/oleObject" Target="../embeddings/oleObject13.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4.emf"/><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oleObject" Target="../embeddings/oleObject16.bin"/><Relationship Id="rId5" Type="http://schemas.openxmlformats.org/officeDocument/2006/relationships/image" Target="../media/image8.emf"/><Relationship Id="rId4" Type="http://schemas.openxmlformats.org/officeDocument/2006/relationships/oleObject" Target="../embeddings/oleObject15.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0.emf"/><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oleObject" Target="../embeddings/oleObject18.bin"/><Relationship Id="rId5" Type="http://schemas.openxmlformats.org/officeDocument/2006/relationships/image" Target="../media/image9.emf"/><Relationship Id="rId4" Type="http://schemas.openxmlformats.org/officeDocument/2006/relationships/oleObject" Target="../embeddings/oleObject17.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2.emf"/><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oleObject" Target="../embeddings/oleObject20.bin"/><Relationship Id="rId5" Type="http://schemas.openxmlformats.org/officeDocument/2006/relationships/image" Target="../media/image11.emf"/><Relationship Id="rId4" Type="http://schemas.openxmlformats.org/officeDocument/2006/relationships/oleObject" Target="../embeddings/oleObject19.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4.emf"/><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oleObject" Target="../embeddings/oleObject22.bin"/><Relationship Id="rId5" Type="http://schemas.openxmlformats.org/officeDocument/2006/relationships/image" Target="../media/image8.emf"/><Relationship Id="rId4" Type="http://schemas.openxmlformats.org/officeDocument/2006/relationships/oleObject" Target="../embeddings/oleObject21.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4.emf"/><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oleObject" Target="../embeddings/oleObject24.bin"/><Relationship Id="rId5" Type="http://schemas.openxmlformats.org/officeDocument/2006/relationships/image" Target="../media/image8.emf"/><Relationship Id="rId4" Type="http://schemas.openxmlformats.org/officeDocument/2006/relationships/oleObject" Target="../embeddings/oleObject23.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15.emf"/><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oleObject" Target="../embeddings/oleObject26.bin"/><Relationship Id="rId5" Type="http://schemas.openxmlformats.org/officeDocument/2006/relationships/image" Target="../media/image14.emf"/><Relationship Id="rId4" Type="http://schemas.openxmlformats.org/officeDocument/2006/relationships/oleObject" Target="../embeddings/oleObject25.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notesSlide" Target="../notesSlides/notesSlide26.xml"/><Relationship Id="rId7" Type="http://schemas.openxmlformats.org/officeDocument/2006/relationships/image" Target="../media/image17.emf"/><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oleObject" Target="../embeddings/oleObject28.bin"/><Relationship Id="rId5" Type="http://schemas.openxmlformats.org/officeDocument/2006/relationships/image" Target="../media/image16.emf"/><Relationship Id="rId4" Type="http://schemas.openxmlformats.org/officeDocument/2006/relationships/oleObject" Target="../embeddings/oleObject27.bin"/><Relationship Id="rId9" Type="http://schemas.openxmlformats.org/officeDocument/2006/relationships/image" Target="../media/image18.e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vmlDrawing" Target="../drawings/vmlDrawing15.vml"/><Relationship Id="rId5" Type="http://schemas.openxmlformats.org/officeDocument/2006/relationships/image" Target="../media/image19.emf"/><Relationship Id="rId4" Type="http://schemas.openxmlformats.org/officeDocument/2006/relationships/oleObject" Target="../embeddings/oleObject30.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vmlDrawing" Target="../drawings/vmlDrawing16.vml"/><Relationship Id="rId5" Type="http://schemas.openxmlformats.org/officeDocument/2006/relationships/image" Target="../media/image20.emf"/><Relationship Id="rId4" Type="http://schemas.openxmlformats.org/officeDocument/2006/relationships/oleObject" Target="../embeddings/oleObject3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20.emf"/><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oleObject" Target="../embeddings/oleObject33.bin"/><Relationship Id="rId5" Type="http://schemas.openxmlformats.org/officeDocument/2006/relationships/image" Target="../media/image21.emf"/><Relationship Id="rId4" Type="http://schemas.openxmlformats.org/officeDocument/2006/relationships/oleObject" Target="../embeddings/oleObject32.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vmlDrawing" Target="../drawings/vmlDrawing18.vml"/><Relationship Id="rId5" Type="http://schemas.openxmlformats.org/officeDocument/2006/relationships/image" Target="../media/image22.emf"/><Relationship Id="rId4" Type="http://schemas.openxmlformats.org/officeDocument/2006/relationships/oleObject" Target="../embeddings/oleObject34.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24.emf"/><Relationship Id="rId2" Type="http://schemas.openxmlformats.org/officeDocument/2006/relationships/slideLayout" Target="../slideLayouts/slideLayout4.xml"/><Relationship Id="rId1" Type="http://schemas.openxmlformats.org/officeDocument/2006/relationships/vmlDrawing" Target="../drawings/vmlDrawing19.vml"/><Relationship Id="rId6" Type="http://schemas.openxmlformats.org/officeDocument/2006/relationships/oleObject" Target="../embeddings/oleObject36.bin"/><Relationship Id="rId5" Type="http://schemas.openxmlformats.org/officeDocument/2006/relationships/image" Target="../media/image23.emf"/><Relationship Id="rId4" Type="http://schemas.openxmlformats.org/officeDocument/2006/relationships/oleObject" Target="../embeddings/oleObject35.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vmlDrawing" Target="../drawings/vmlDrawing20.vml"/><Relationship Id="rId5" Type="http://schemas.openxmlformats.org/officeDocument/2006/relationships/image" Target="../media/image22.emf"/><Relationship Id="rId4" Type="http://schemas.openxmlformats.org/officeDocument/2006/relationships/oleObject" Target="../embeddings/oleObject37.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vmlDrawing" Target="../drawings/vmlDrawing21.vml"/><Relationship Id="rId5" Type="http://schemas.openxmlformats.org/officeDocument/2006/relationships/image" Target="../media/image25.emf"/><Relationship Id="rId4" Type="http://schemas.openxmlformats.org/officeDocument/2006/relationships/oleObject" Target="../embeddings/oleObject38.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notesSlide" Target="../notesSlides/notesSlide35.xml"/><Relationship Id="rId7" Type="http://schemas.openxmlformats.org/officeDocument/2006/relationships/image" Target="../media/image27.emf"/><Relationship Id="rId2" Type="http://schemas.openxmlformats.org/officeDocument/2006/relationships/slideLayout" Target="../slideLayouts/slideLayout4.xml"/><Relationship Id="rId1" Type="http://schemas.openxmlformats.org/officeDocument/2006/relationships/vmlDrawing" Target="../drawings/vmlDrawing22.vml"/><Relationship Id="rId6" Type="http://schemas.openxmlformats.org/officeDocument/2006/relationships/oleObject" Target="../embeddings/oleObject40.bin"/><Relationship Id="rId5" Type="http://schemas.openxmlformats.org/officeDocument/2006/relationships/image" Target="../media/image26.emf"/><Relationship Id="rId4" Type="http://schemas.openxmlformats.org/officeDocument/2006/relationships/oleObject" Target="../embeddings/oleObject39.bin"/><Relationship Id="rId9" Type="http://schemas.openxmlformats.org/officeDocument/2006/relationships/image" Target="../media/image28.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notesSlide" Target="../notesSlides/notesSlide37.xml"/><Relationship Id="rId7" Type="http://schemas.openxmlformats.org/officeDocument/2006/relationships/image" Target="../media/image27.emf"/><Relationship Id="rId2" Type="http://schemas.openxmlformats.org/officeDocument/2006/relationships/slideLayout" Target="../slideLayouts/slideLayout4.xml"/><Relationship Id="rId1" Type="http://schemas.openxmlformats.org/officeDocument/2006/relationships/vmlDrawing" Target="../drawings/vmlDrawing23.vml"/><Relationship Id="rId6" Type="http://schemas.openxmlformats.org/officeDocument/2006/relationships/oleObject" Target="../embeddings/oleObject43.bin"/><Relationship Id="rId5" Type="http://schemas.openxmlformats.org/officeDocument/2006/relationships/image" Target="../media/image26.emf"/><Relationship Id="rId4" Type="http://schemas.openxmlformats.org/officeDocument/2006/relationships/oleObject" Target="../embeddings/oleObject42.bin"/><Relationship Id="rId9" Type="http://schemas.openxmlformats.org/officeDocument/2006/relationships/image" Target="../media/image28.e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notesSlide" Target="../notesSlides/notesSlide38.xml"/><Relationship Id="rId7" Type="http://schemas.openxmlformats.org/officeDocument/2006/relationships/image" Target="../media/image30.emf"/><Relationship Id="rId2" Type="http://schemas.openxmlformats.org/officeDocument/2006/relationships/slideLayout" Target="../slideLayouts/slideLayout4.xml"/><Relationship Id="rId1" Type="http://schemas.openxmlformats.org/officeDocument/2006/relationships/vmlDrawing" Target="../drawings/vmlDrawing24.vml"/><Relationship Id="rId6" Type="http://schemas.openxmlformats.org/officeDocument/2006/relationships/oleObject" Target="../embeddings/oleObject46.bin"/><Relationship Id="rId11" Type="http://schemas.openxmlformats.org/officeDocument/2006/relationships/image" Target="../media/image28.emf"/><Relationship Id="rId5" Type="http://schemas.openxmlformats.org/officeDocument/2006/relationships/image" Target="../media/image29.emf"/><Relationship Id="rId10" Type="http://schemas.openxmlformats.org/officeDocument/2006/relationships/oleObject" Target="../embeddings/oleObject48.bin"/><Relationship Id="rId4" Type="http://schemas.openxmlformats.org/officeDocument/2006/relationships/oleObject" Target="../embeddings/oleObject45.bin"/><Relationship Id="rId9" Type="http://schemas.openxmlformats.org/officeDocument/2006/relationships/image" Target="../media/image31.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04 | Regression</a:t>
            </a:r>
            <a:endParaRPr lang="en-US" dirty="0"/>
          </a:p>
        </p:txBody>
      </p:sp>
      <p:sp>
        <p:nvSpPr>
          <p:cNvPr id="4" name="Subtitle 3"/>
          <p:cNvSpPr>
            <a:spLocks noGrp="1"/>
          </p:cNvSpPr>
          <p:nvPr>
            <p:ph type="subTitle" idx="1"/>
          </p:nvPr>
        </p:nvSpPr>
        <p:spPr/>
        <p:txBody>
          <a:bodyPr/>
          <a:lstStyle/>
          <a:p>
            <a:r>
              <a:rPr lang="en-US" dirty="0"/>
              <a:t>Cynthia Rudin | MIT Sloan School of </a:t>
            </a:r>
            <a:r>
              <a:rPr lang="en-US" dirty="0" smtClean="0"/>
              <a:t>Management</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sz="quarter" idx="10"/>
          </p:nvPr>
        </p:nvSpPr>
        <p:spPr>
          <a:xfrm>
            <a:off x="337079" y="950782"/>
            <a:ext cx="10601854" cy="5290388"/>
          </a:xfrm>
        </p:spPr>
        <p:txBody>
          <a:bodyPr/>
          <a:lstStyle/>
          <a:p>
            <a:r>
              <a:rPr lang="en-US" dirty="0" smtClean="0"/>
              <a:t>Need a function that estimates y for a new x. </a:t>
            </a:r>
          </a:p>
          <a:p>
            <a:r>
              <a:rPr lang="en-US" dirty="0" smtClean="0"/>
              <a:t>The simplest is a linear model.</a:t>
            </a:r>
          </a:p>
          <a:p>
            <a:endParaRPr lang="en-US" dirty="0" smtClean="0"/>
          </a:p>
          <a:p>
            <a:endParaRPr lang="en-US" dirty="0" smtClean="0"/>
          </a:p>
          <a:p>
            <a:r>
              <a:rPr lang="en-US" dirty="0" smtClean="0">
                <a:solidFill>
                  <a:srgbClr val="FFFFFF"/>
                </a:solidFill>
              </a:rPr>
              <a:t>Could choose </a:t>
            </a:r>
            <a:r>
              <a:rPr lang="en-US" i="1" dirty="0" smtClean="0">
                <a:solidFill>
                  <a:srgbClr val="FFFFFF"/>
                </a:solidFill>
              </a:rPr>
              <a:t>b</a:t>
            </a:r>
            <a:r>
              <a:rPr lang="en-US" i="1" baseline="-25000" dirty="0" smtClean="0">
                <a:solidFill>
                  <a:srgbClr val="FFFFFF"/>
                </a:solidFill>
              </a:rPr>
              <a:t>0</a:t>
            </a:r>
            <a:r>
              <a:rPr lang="en-US" dirty="0" smtClean="0">
                <a:solidFill>
                  <a:srgbClr val="FFFFFF"/>
                </a:solidFill>
              </a:rPr>
              <a:t> and </a:t>
            </a:r>
            <a:r>
              <a:rPr lang="en-US" i="1" dirty="0" smtClean="0">
                <a:solidFill>
                  <a:srgbClr val="FFFFFF"/>
                </a:solidFill>
              </a:rPr>
              <a:t>b</a:t>
            </a:r>
            <a:r>
              <a:rPr lang="en-US" i="1" baseline="-25000" dirty="0" smtClean="0">
                <a:solidFill>
                  <a:srgbClr val="FFFFFF"/>
                </a:solidFill>
              </a:rPr>
              <a:t>1</a:t>
            </a:r>
            <a:r>
              <a:rPr lang="en-US" dirty="0" smtClean="0">
                <a:solidFill>
                  <a:srgbClr val="FFFFFF"/>
                </a:solidFill>
              </a:rPr>
              <a:t> to minimize the total error on the training set.</a:t>
            </a:r>
          </a:p>
          <a:p>
            <a:endParaRPr lang="en-US" i="1" dirty="0" smtClean="0"/>
          </a:p>
          <a:p>
            <a:endParaRPr lang="en-US" i="1" dirty="0" smtClean="0"/>
          </a:p>
          <a:p>
            <a:endParaRPr lang="en-US" i="1" dirty="0" smtClean="0"/>
          </a:p>
          <a:p>
            <a:endParaRPr lang="en-US" i="1" dirty="0" smtClean="0"/>
          </a:p>
          <a:p>
            <a:endParaRPr lang="en-US" i="1" dirty="0" smtClean="0"/>
          </a:p>
          <a:p>
            <a:r>
              <a:rPr lang="en-US" dirty="0" smtClean="0"/>
              <a:t> </a:t>
            </a:r>
            <a:endParaRPr lang="en-US" i="1" dirty="0" smtClean="0"/>
          </a:p>
        </p:txBody>
      </p:sp>
      <p:sp>
        <p:nvSpPr>
          <p:cNvPr id="2" name="Title 1"/>
          <p:cNvSpPr>
            <a:spLocks noGrp="1"/>
          </p:cNvSpPr>
          <p:nvPr>
            <p:ph type="title"/>
          </p:nvPr>
        </p:nvSpPr>
        <p:spPr/>
        <p:txBody>
          <a:bodyPr/>
          <a:lstStyle/>
          <a:p>
            <a:r>
              <a:rPr lang="en-US" dirty="0" smtClean="0"/>
              <a:t>Simple Linear Regression</a:t>
            </a:r>
            <a:endParaRPr lang="en-US" dirty="0"/>
          </a:p>
        </p:txBody>
      </p:sp>
      <p:graphicFrame>
        <p:nvGraphicFramePr>
          <p:cNvPr id="59396" name="Object 4"/>
          <p:cNvGraphicFramePr>
            <a:graphicFrameLocks noChangeAspect="1"/>
          </p:cNvGraphicFramePr>
          <p:nvPr/>
        </p:nvGraphicFramePr>
        <p:xfrm>
          <a:off x="3685117" y="2436813"/>
          <a:ext cx="2896252" cy="594254"/>
        </p:xfrm>
        <a:graphic>
          <a:graphicData uri="http://schemas.openxmlformats.org/presentationml/2006/ole">
            <mc:AlternateContent xmlns:mc="http://schemas.openxmlformats.org/markup-compatibility/2006">
              <mc:Choice xmlns:v="urn:schemas-microsoft-com:vml" Requires="v">
                <p:oleObj spid="_x0000_s67620" name="Equation" r:id="rId4" imgW="990600" imgH="203200" progId="Equation.DSMT4">
                  <p:embed/>
                </p:oleObj>
              </mc:Choice>
              <mc:Fallback>
                <p:oleObj name="Equation" r:id="rId4" imgW="990600" imgH="203200" progId="Equation.DSMT4">
                  <p:embed/>
                  <p:pic>
                    <p:nvPicPr>
                      <p:cNvPr id="0" name="Picture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5117" y="2436813"/>
                        <a:ext cx="2896252" cy="594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sz="quarter" idx="10"/>
          </p:nvPr>
        </p:nvSpPr>
        <p:spPr>
          <a:xfrm>
            <a:off x="337079" y="950782"/>
            <a:ext cx="10601854" cy="5290388"/>
          </a:xfrm>
        </p:spPr>
        <p:txBody>
          <a:bodyPr/>
          <a:lstStyle/>
          <a:p>
            <a:r>
              <a:rPr lang="en-US" dirty="0" smtClean="0"/>
              <a:t>Need a function that estimates y for a new x. </a:t>
            </a:r>
          </a:p>
          <a:p>
            <a:r>
              <a:rPr lang="en-US" dirty="0" smtClean="0"/>
              <a:t>The simplest is a linear model.</a:t>
            </a:r>
          </a:p>
          <a:p>
            <a:endParaRPr lang="en-US" dirty="0" smtClean="0"/>
          </a:p>
          <a:p>
            <a:endParaRPr lang="en-US" dirty="0" smtClean="0"/>
          </a:p>
          <a:p>
            <a:r>
              <a:rPr lang="en-US" dirty="0" smtClean="0">
                <a:solidFill>
                  <a:srgbClr val="FFFFFF"/>
                </a:solidFill>
              </a:rPr>
              <a:t>Could choose </a:t>
            </a:r>
            <a:r>
              <a:rPr lang="en-US" i="1" dirty="0" smtClean="0">
                <a:solidFill>
                  <a:srgbClr val="FFFFFF"/>
                </a:solidFill>
              </a:rPr>
              <a:t>b</a:t>
            </a:r>
            <a:r>
              <a:rPr lang="en-US" i="1" baseline="-25000" dirty="0" smtClean="0">
                <a:solidFill>
                  <a:srgbClr val="FFFFFF"/>
                </a:solidFill>
              </a:rPr>
              <a:t>0</a:t>
            </a:r>
            <a:r>
              <a:rPr lang="en-US" dirty="0" smtClean="0">
                <a:solidFill>
                  <a:srgbClr val="FFFFFF"/>
                </a:solidFill>
              </a:rPr>
              <a:t> and </a:t>
            </a:r>
            <a:r>
              <a:rPr lang="en-US" i="1" dirty="0" smtClean="0">
                <a:solidFill>
                  <a:srgbClr val="FFFFFF"/>
                </a:solidFill>
              </a:rPr>
              <a:t>b</a:t>
            </a:r>
            <a:r>
              <a:rPr lang="en-US" i="1" baseline="-25000" dirty="0" smtClean="0">
                <a:solidFill>
                  <a:srgbClr val="FFFFFF"/>
                </a:solidFill>
              </a:rPr>
              <a:t>1</a:t>
            </a:r>
            <a:r>
              <a:rPr lang="en-US" dirty="0" smtClean="0">
                <a:solidFill>
                  <a:srgbClr val="FFFFFF"/>
                </a:solidFill>
              </a:rPr>
              <a:t> to minimize the total error on the training set.</a:t>
            </a:r>
          </a:p>
          <a:p>
            <a:endParaRPr lang="en-US" i="1" dirty="0" smtClean="0"/>
          </a:p>
          <a:p>
            <a:endParaRPr lang="en-US" i="1" dirty="0" smtClean="0"/>
          </a:p>
          <a:p>
            <a:endParaRPr lang="en-US" i="1" dirty="0" smtClean="0"/>
          </a:p>
          <a:p>
            <a:endParaRPr lang="en-US" i="1" dirty="0" smtClean="0"/>
          </a:p>
          <a:p>
            <a:endParaRPr lang="en-US" i="1" dirty="0" smtClean="0"/>
          </a:p>
          <a:p>
            <a:r>
              <a:rPr lang="en-US" dirty="0" smtClean="0"/>
              <a:t> </a:t>
            </a:r>
            <a:endParaRPr lang="en-US" i="1" dirty="0" smtClean="0"/>
          </a:p>
        </p:txBody>
      </p:sp>
      <p:sp>
        <p:nvSpPr>
          <p:cNvPr id="2" name="Title 1"/>
          <p:cNvSpPr>
            <a:spLocks noGrp="1"/>
          </p:cNvSpPr>
          <p:nvPr>
            <p:ph type="title"/>
          </p:nvPr>
        </p:nvSpPr>
        <p:spPr/>
        <p:txBody>
          <a:bodyPr/>
          <a:lstStyle/>
          <a:p>
            <a:r>
              <a:rPr lang="en-US" dirty="0" smtClean="0"/>
              <a:t>Simple Linear Regression</a:t>
            </a:r>
            <a:endParaRPr lang="en-US" dirty="0"/>
          </a:p>
        </p:txBody>
      </p:sp>
      <p:graphicFrame>
        <p:nvGraphicFramePr>
          <p:cNvPr id="59396" name="Object 4"/>
          <p:cNvGraphicFramePr>
            <a:graphicFrameLocks noChangeAspect="1"/>
          </p:cNvGraphicFramePr>
          <p:nvPr/>
        </p:nvGraphicFramePr>
        <p:xfrm>
          <a:off x="3685117" y="2436813"/>
          <a:ext cx="2896252" cy="594254"/>
        </p:xfrm>
        <a:graphic>
          <a:graphicData uri="http://schemas.openxmlformats.org/presentationml/2006/ole">
            <mc:AlternateContent xmlns:mc="http://schemas.openxmlformats.org/markup-compatibility/2006">
              <mc:Choice xmlns:v="urn:schemas-microsoft-com:vml" Requires="v">
                <p:oleObj spid="_x0000_s175120" name="Equation" r:id="rId4" imgW="990600" imgH="203200" progId="Equation.DSMT4">
                  <p:embed/>
                </p:oleObj>
              </mc:Choice>
              <mc:Fallback>
                <p:oleObj name="Equation" r:id="rId4" imgW="990600" imgH="203200" progId="Equation.DSMT4">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5117" y="2436813"/>
                        <a:ext cx="2896252" cy="594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3657601" y="2558492"/>
            <a:ext cx="8534400" cy="954107"/>
          </a:xfrm>
          <a:prstGeom prst="rect">
            <a:avLst/>
          </a:prstGeom>
          <a:noFill/>
        </p:spPr>
        <p:txBody>
          <a:bodyPr wrap="square" rtlCol="0">
            <a:spAutoFit/>
          </a:bodyPr>
          <a:lstStyle/>
          <a:p>
            <a:endParaRPr lang="en-US" sz="2800" dirty="0" smtClean="0"/>
          </a:p>
          <a:p>
            <a:r>
              <a:rPr lang="en-US" sz="2800" i="1" dirty="0" smtClean="0">
                <a:latin typeface="Times"/>
                <a:cs typeface="Times"/>
              </a:rPr>
              <a:t>f(x) </a:t>
            </a:r>
            <a:r>
              <a:rPr lang="en-US" sz="2800" dirty="0">
                <a:latin typeface="Times"/>
                <a:cs typeface="Times"/>
              </a:rPr>
              <a:t>= </a:t>
            </a:r>
            <a:r>
              <a:rPr lang="en-US" sz="2800" dirty="0" smtClean="0">
                <a:latin typeface="Times"/>
                <a:cs typeface="Times"/>
              </a:rPr>
              <a:t>100K + 5K*Number of </a:t>
            </a:r>
            <a:r>
              <a:rPr lang="en-US" sz="2800" dirty="0" err="1" smtClean="0">
                <a:latin typeface="Times"/>
                <a:cs typeface="Times"/>
              </a:rPr>
              <a:t>Businessweek</a:t>
            </a:r>
            <a:r>
              <a:rPr lang="en-US" sz="2800" dirty="0" smtClean="0">
                <a:latin typeface="Times"/>
                <a:cs typeface="Times"/>
              </a:rPr>
              <a:t> clicks</a:t>
            </a:r>
            <a:r>
              <a:rPr lang="en-US" sz="2800" i="1" dirty="0" smtClean="0">
                <a:latin typeface="Times"/>
                <a:cs typeface="Times"/>
              </a:rPr>
              <a:t>(x)</a:t>
            </a:r>
            <a:endParaRPr lang="en-US" sz="2800" i="1" dirty="0">
              <a:latin typeface="Times"/>
              <a:cs typeface="Times"/>
            </a:endParaRPr>
          </a:p>
        </p:txBody>
      </p:sp>
    </p:spTree>
    <p:extLst>
      <p:ext uri="{BB962C8B-B14F-4D97-AF65-F5344CB8AC3E}">
        <p14:creationId xmlns:p14="http://schemas.microsoft.com/office/powerpoint/2010/main" val="31148489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sz="quarter" idx="10"/>
          </p:nvPr>
        </p:nvSpPr>
        <p:spPr>
          <a:xfrm>
            <a:off x="337079" y="950782"/>
            <a:ext cx="10601854" cy="5290388"/>
          </a:xfrm>
        </p:spPr>
        <p:txBody>
          <a:bodyPr/>
          <a:lstStyle/>
          <a:p>
            <a:r>
              <a:rPr lang="en-US" dirty="0" smtClean="0"/>
              <a:t>Need a function that estimates y for a new x. </a:t>
            </a:r>
          </a:p>
          <a:p>
            <a:r>
              <a:rPr lang="en-US" dirty="0" smtClean="0"/>
              <a:t>The simplest is a linear model.</a:t>
            </a:r>
          </a:p>
          <a:p>
            <a:endParaRPr lang="en-US" dirty="0" smtClean="0"/>
          </a:p>
          <a:p>
            <a:endParaRPr lang="en-US" dirty="0" smtClean="0"/>
          </a:p>
          <a:p>
            <a:r>
              <a:rPr lang="en-US" dirty="0" smtClean="0">
                <a:solidFill>
                  <a:srgbClr val="FFFFFF"/>
                </a:solidFill>
              </a:rPr>
              <a:t>Could choose </a:t>
            </a:r>
            <a:r>
              <a:rPr lang="en-US" i="1" dirty="0" smtClean="0">
                <a:solidFill>
                  <a:srgbClr val="FFFFFF"/>
                </a:solidFill>
              </a:rPr>
              <a:t>b</a:t>
            </a:r>
            <a:r>
              <a:rPr lang="en-US" i="1" baseline="-25000" dirty="0" smtClean="0">
                <a:solidFill>
                  <a:srgbClr val="FFFFFF"/>
                </a:solidFill>
              </a:rPr>
              <a:t>0</a:t>
            </a:r>
            <a:r>
              <a:rPr lang="en-US" dirty="0" smtClean="0">
                <a:solidFill>
                  <a:srgbClr val="FFFFFF"/>
                </a:solidFill>
              </a:rPr>
              <a:t> and </a:t>
            </a:r>
            <a:r>
              <a:rPr lang="en-US" i="1" dirty="0" smtClean="0">
                <a:solidFill>
                  <a:srgbClr val="FFFFFF"/>
                </a:solidFill>
              </a:rPr>
              <a:t>b</a:t>
            </a:r>
            <a:r>
              <a:rPr lang="en-US" i="1" baseline="-25000" dirty="0" smtClean="0">
                <a:solidFill>
                  <a:srgbClr val="FFFFFF"/>
                </a:solidFill>
              </a:rPr>
              <a:t>1</a:t>
            </a:r>
            <a:r>
              <a:rPr lang="en-US" dirty="0" smtClean="0">
                <a:solidFill>
                  <a:srgbClr val="FFFFFF"/>
                </a:solidFill>
              </a:rPr>
              <a:t> to minimize the total error on the training set.</a:t>
            </a:r>
          </a:p>
          <a:p>
            <a:endParaRPr lang="en-US" i="1" dirty="0" smtClean="0"/>
          </a:p>
          <a:p>
            <a:endParaRPr lang="en-US" i="1" dirty="0" smtClean="0"/>
          </a:p>
          <a:p>
            <a:endParaRPr lang="en-US" i="1" dirty="0" smtClean="0"/>
          </a:p>
          <a:p>
            <a:endParaRPr lang="en-US" i="1" dirty="0" smtClean="0"/>
          </a:p>
          <a:p>
            <a:endParaRPr lang="en-US" i="1" dirty="0" smtClean="0"/>
          </a:p>
          <a:p>
            <a:r>
              <a:rPr lang="en-US" dirty="0" smtClean="0"/>
              <a:t> </a:t>
            </a:r>
            <a:endParaRPr lang="en-US" i="1" dirty="0" smtClean="0"/>
          </a:p>
        </p:txBody>
      </p:sp>
      <p:sp>
        <p:nvSpPr>
          <p:cNvPr id="2" name="Title 1"/>
          <p:cNvSpPr>
            <a:spLocks noGrp="1"/>
          </p:cNvSpPr>
          <p:nvPr>
            <p:ph type="title"/>
          </p:nvPr>
        </p:nvSpPr>
        <p:spPr/>
        <p:txBody>
          <a:bodyPr/>
          <a:lstStyle/>
          <a:p>
            <a:r>
              <a:rPr lang="en-US" dirty="0" smtClean="0"/>
              <a:t>Simple Linear Regression</a:t>
            </a:r>
            <a:endParaRPr lang="en-US" dirty="0"/>
          </a:p>
        </p:txBody>
      </p:sp>
      <p:graphicFrame>
        <p:nvGraphicFramePr>
          <p:cNvPr id="59396" name="Object 4"/>
          <p:cNvGraphicFramePr>
            <a:graphicFrameLocks noChangeAspect="1"/>
          </p:cNvGraphicFramePr>
          <p:nvPr/>
        </p:nvGraphicFramePr>
        <p:xfrm>
          <a:off x="3685117" y="2436813"/>
          <a:ext cx="2896252" cy="594254"/>
        </p:xfrm>
        <a:graphic>
          <a:graphicData uri="http://schemas.openxmlformats.org/presentationml/2006/ole">
            <mc:AlternateContent xmlns:mc="http://schemas.openxmlformats.org/markup-compatibility/2006">
              <mc:Choice xmlns:v="urn:schemas-microsoft-com:vml" Requires="v">
                <p:oleObj spid="_x0000_s176143" name="Equation" r:id="rId4" imgW="990600" imgH="203200" progId="Equation.DSMT4">
                  <p:embed/>
                </p:oleObj>
              </mc:Choice>
              <mc:Fallback>
                <p:oleObj name="Equation" r:id="rId4" imgW="990600" imgH="203200" progId="Equation.DSMT4">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5117" y="2436813"/>
                        <a:ext cx="2896252" cy="594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800143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sz="quarter" idx="10"/>
          </p:nvPr>
        </p:nvSpPr>
        <p:spPr>
          <a:xfrm>
            <a:off x="337079" y="950782"/>
            <a:ext cx="10601854" cy="5290388"/>
          </a:xfrm>
        </p:spPr>
        <p:txBody>
          <a:bodyPr/>
          <a:lstStyle/>
          <a:p>
            <a:r>
              <a:rPr lang="en-US" dirty="0" smtClean="0"/>
              <a:t>Need a function that estimates y for a new x. </a:t>
            </a:r>
          </a:p>
          <a:p>
            <a:r>
              <a:rPr lang="en-US" dirty="0" smtClean="0"/>
              <a:t>The simplest is a linear model.</a:t>
            </a:r>
          </a:p>
          <a:p>
            <a:endParaRPr lang="en-US" dirty="0" smtClean="0"/>
          </a:p>
          <a:p>
            <a:endParaRPr lang="en-US" dirty="0" smtClean="0"/>
          </a:p>
          <a:p>
            <a:r>
              <a:rPr lang="en-US" dirty="0" smtClean="0"/>
              <a:t>Want model to be as close to data as possible.</a:t>
            </a:r>
          </a:p>
          <a:p>
            <a:endParaRPr lang="en-US" i="1" dirty="0" smtClean="0"/>
          </a:p>
          <a:p>
            <a:endParaRPr lang="en-US" i="1" dirty="0" smtClean="0"/>
          </a:p>
          <a:p>
            <a:endParaRPr lang="en-US" i="1" dirty="0" smtClean="0"/>
          </a:p>
          <a:p>
            <a:endParaRPr lang="en-US" i="1" dirty="0" smtClean="0"/>
          </a:p>
          <a:p>
            <a:endParaRPr lang="en-US" i="1" dirty="0" smtClean="0"/>
          </a:p>
          <a:p>
            <a:r>
              <a:rPr lang="en-US" dirty="0" smtClean="0"/>
              <a:t> </a:t>
            </a:r>
            <a:endParaRPr lang="en-US" i="1" dirty="0" smtClean="0"/>
          </a:p>
        </p:txBody>
      </p:sp>
      <p:sp>
        <p:nvSpPr>
          <p:cNvPr id="2" name="Title 1"/>
          <p:cNvSpPr>
            <a:spLocks noGrp="1"/>
          </p:cNvSpPr>
          <p:nvPr>
            <p:ph type="title"/>
          </p:nvPr>
        </p:nvSpPr>
        <p:spPr/>
        <p:txBody>
          <a:bodyPr/>
          <a:lstStyle/>
          <a:p>
            <a:r>
              <a:rPr lang="en-US" dirty="0" smtClean="0"/>
              <a:t>Simple Linear Regression</a:t>
            </a:r>
            <a:endParaRPr lang="en-US" dirty="0"/>
          </a:p>
        </p:txBody>
      </p:sp>
      <p:graphicFrame>
        <p:nvGraphicFramePr>
          <p:cNvPr id="59396" name="Object 4"/>
          <p:cNvGraphicFramePr>
            <a:graphicFrameLocks noChangeAspect="1"/>
          </p:cNvGraphicFramePr>
          <p:nvPr/>
        </p:nvGraphicFramePr>
        <p:xfrm>
          <a:off x="3685117" y="2436813"/>
          <a:ext cx="2896252" cy="594254"/>
        </p:xfrm>
        <a:graphic>
          <a:graphicData uri="http://schemas.openxmlformats.org/presentationml/2006/ole">
            <mc:AlternateContent xmlns:mc="http://schemas.openxmlformats.org/markup-compatibility/2006">
              <mc:Choice xmlns:v="urn:schemas-microsoft-com:vml" Requires="v">
                <p:oleObj spid="_x0000_s1055" name="Equation" r:id="rId4" imgW="990600" imgH="203200" progId="Equation.DSMT4">
                  <p:embed/>
                </p:oleObj>
              </mc:Choice>
              <mc:Fallback>
                <p:oleObj name="Equation" r:id="rId4" imgW="990600" imgH="203200" progId="Equation.DSMT4">
                  <p:embed/>
                  <p:pic>
                    <p:nvPicPr>
                      <p:cNvPr id="0"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5117" y="2436813"/>
                        <a:ext cx="2896252" cy="594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2" name="Object 28"/>
          <p:cNvGraphicFramePr>
            <a:graphicFrameLocks noChangeAspect="1"/>
          </p:cNvGraphicFramePr>
          <p:nvPr/>
        </p:nvGraphicFramePr>
        <p:xfrm>
          <a:off x="1957388" y="4310063"/>
          <a:ext cx="6015037" cy="674687"/>
        </p:xfrm>
        <a:graphic>
          <a:graphicData uri="http://schemas.openxmlformats.org/presentationml/2006/ole">
            <mc:AlternateContent xmlns:mc="http://schemas.openxmlformats.org/markup-compatibility/2006">
              <mc:Choice xmlns:v="urn:schemas-microsoft-com:vml" Requires="v">
                <p:oleObj spid="_x0000_s1056" name="Equation" r:id="rId6" imgW="2133600" imgH="241300" progId="Equation.DSMT4">
                  <p:embed/>
                </p:oleObj>
              </mc:Choice>
              <mc:Fallback>
                <p:oleObj name="Equation" r:id="rId6" imgW="2133600" imgH="241300" progId="Equation.DSMT4">
                  <p:embed/>
                  <p:pic>
                    <p:nvPicPr>
                      <p:cNvPr id="0" name="Picture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7388" y="4310063"/>
                        <a:ext cx="6015037" cy="674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095386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sz="quarter" idx="10"/>
          </p:nvPr>
        </p:nvSpPr>
        <p:spPr>
          <a:xfrm>
            <a:off x="337079" y="950782"/>
            <a:ext cx="10601854" cy="5290388"/>
          </a:xfrm>
        </p:spPr>
        <p:txBody>
          <a:bodyPr/>
          <a:lstStyle/>
          <a:p>
            <a:r>
              <a:rPr lang="en-US" dirty="0" smtClean="0"/>
              <a:t>Need a function that estimates y for a new x. </a:t>
            </a:r>
          </a:p>
          <a:p>
            <a:r>
              <a:rPr lang="en-US" dirty="0" smtClean="0"/>
              <a:t>The simplest is a linear model.</a:t>
            </a:r>
          </a:p>
          <a:p>
            <a:endParaRPr lang="en-US" dirty="0" smtClean="0"/>
          </a:p>
          <a:p>
            <a:endParaRPr lang="en-US" dirty="0" smtClean="0"/>
          </a:p>
          <a:p>
            <a:r>
              <a:rPr lang="en-US" dirty="0" smtClean="0"/>
              <a:t>Want model to be as close to data as possible.</a:t>
            </a:r>
          </a:p>
          <a:p>
            <a:endParaRPr lang="en-US" i="1" dirty="0" smtClean="0"/>
          </a:p>
          <a:p>
            <a:endParaRPr lang="en-US" i="1" dirty="0" smtClean="0"/>
          </a:p>
          <a:p>
            <a:endParaRPr lang="en-US" i="1" dirty="0" smtClean="0"/>
          </a:p>
          <a:p>
            <a:endParaRPr lang="en-US" i="1" dirty="0" smtClean="0"/>
          </a:p>
          <a:p>
            <a:endParaRPr lang="en-US" i="1" dirty="0" smtClean="0"/>
          </a:p>
          <a:p>
            <a:r>
              <a:rPr lang="en-US" dirty="0" smtClean="0"/>
              <a:t> </a:t>
            </a:r>
            <a:endParaRPr lang="en-US" i="1" dirty="0" smtClean="0"/>
          </a:p>
        </p:txBody>
      </p:sp>
      <p:sp>
        <p:nvSpPr>
          <p:cNvPr id="2" name="Title 1"/>
          <p:cNvSpPr>
            <a:spLocks noGrp="1"/>
          </p:cNvSpPr>
          <p:nvPr>
            <p:ph type="title"/>
          </p:nvPr>
        </p:nvSpPr>
        <p:spPr/>
        <p:txBody>
          <a:bodyPr/>
          <a:lstStyle/>
          <a:p>
            <a:r>
              <a:rPr lang="en-US" dirty="0" smtClean="0"/>
              <a:t>Simple Linear Regression</a:t>
            </a:r>
            <a:endParaRPr lang="en-US" dirty="0"/>
          </a:p>
        </p:txBody>
      </p:sp>
      <p:graphicFrame>
        <p:nvGraphicFramePr>
          <p:cNvPr id="59396" name="Object 4"/>
          <p:cNvGraphicFramePr>
            <a:graphicFrameLocks noChangeAspect="1"/>
          </p:cNvGraphicFramePr>
          <p:nvPr/>
        </p:nvGraphicFramePr>
        <p:xfrm>
          <a:off x="3685117" y="2436813"/>
          <a:ext cx="2896252" cy="594254"/>
        </p:xfrm>
        <a:graphic>
          <a:graphicData uri="http://schemas.openxmlformats.org/presentationml/2006/ole">
            <mc:AlternateContent xmlns:mc="http://schemas.openxmlformats.org/markup-compatibility/2006">
              <mc:Choice xmlns:v="urn:schemas-microsoft-com:vml" Requires="v">
                <p:oleObj spid="_x0000_s229386" name="Equation" r:id="rId4" imgW="990600" imgH="203200" progId="Equation.DSMT4">
                  <p:embed/>
                </p:oleObj>
              </mc:Choice>
              <mc:Fallback>
                <p:oleObj name="Equation" r:id="rId4" imgW="990600" imgH="20320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5117" y="2436813"/>
                        <a:ext cx="2896252" cy="594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9381" name="Object 5"/>
          <p:cNvGraphicFramePr>
            <a:graphicFrameLocks noChangeAspect="1"/>
          </p:cNvGraphicFramePr>
          <p:nvPr/>
        </p:nvGraphicFramePr>
        <p:xfrm>
          <a:off x="1957388" y="4310063"/>
          <a:ext cx="6015037" cy="674687"/>
        </p:xfrm>
        <a:graphic>
          <a:graphicData uri="http://schemas.openxmlformats.org/presentationml/2006/ole">
            <mc:AlternateContent xmlns:mc="http://schemas.openxmlformats.org/markup-compatibility/2006">
              <mc:Choice xmlns:v="urn:schemas-microsoft-com:vml" Requires="v">
                <p:oleObj spid="_x0000_s229387" name="Equation" r:id="rId6" imgW="2133600" imgH="241300" progId="Equation.DSMT4">
                  <p:embed/>
                </p:oleObj>
              </mc:Choice>
              <mc:Fallback>
                <p:oleObj name="Equation" r:id="rId6" imgW="2133600" imgH="241300" progId="Equation.DSMT4">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7388" y="4310063"/>
                        <a:ext cx="6015037" cy="674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9382" name="Object 6"/>
          <p:cNvGraphicFramePr>
            <a:graphicFrameLocks noChangeAspect="1"/>
          </p:cNvGraphicFramePr>
          <p:nvPr/>
        </p:nvGraphicFramePr>
        <p:xfrm>
          <a:off x="823913" y="5051425"/>
          <a:ext cx="8485187" cy="639763"/>
        </p:xfrm>
        <a:graphic>
          <a:graphicData uri="http://schemas.openxmlformats.org/presentationml/2006/ole">
            <mc:AlternateContent xmlns:mc="http://schemas.openxmlformats.org/markup-compatibility/2006">
              <mc:Choice xmlns:v="urn:schemas-microsoft-com:vml" Requires="v">
                <p:oleObj spid="_x0000_s229388" name="Equation" r:id="rId8" imgW="3009900" imgH="228600" progId="Equation.DSMT4">
                  <p:embed/>
                </p:oleObj>
              </mc:Choice>
              <mc:Fallback>
                <p:oleObj name="Equation" r:id="rId8" imgW="3009900" imgH="228600" progId="Equation.DSMT4">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3913" y="5051425"/>
                        <a:ext cx="8485187"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095386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sz="quarter" idx="10"/>
          </p:nvPr>
        </p:nvSpPr>
        <p:spPr>
          <a:xfrm>
            <a:off x="337079" y="950782"/>
            <a:ext cx="10601854" cy="5290388"/>
          </a:xfrm>
        </p:spPr>
        <p:txBody>
          <a:bodyPr/>
          <a:lstStyle/>
          <a:p>
            <a:r>
              <a:rPr lang="en-US" dirty="0" smtClean="0"/>
              <a:t>Need a function that estimates y for a new x. </a:t>
            </a:r>
          </a:p>
          <a:p>
            <a:r>
              <a:rPr lang="en-US" dirty="0" smtClean="0"/>
              <a:t>The simplest is a linear model.</a:t>
            </a:r>
          </a:p>
          <a:p>
            <a:endParaRPr lang="en-US" dirty="0" smtClean="0"/>
          </a:p>
          <a:p>
            <a:endParaRPr lang="en-US" dirty="0" smtClean="0"/>
          </a:p>
          <a:p>
            <a:r>
              <a:rPr lang="en-US" dirty="0" smtClean="0"/>
              <a:t>Want model to be as close to data as possible.</a:t>
            </a:r>
          </a:p>
          <a:p>
            <a:endParaRPr lang="en-US" i="1" dirty="0" smtClean="0"/>
          </a:p>
          <a:p>
            <a:endParaRPr lang="en-US" i="1" dirty="0" smtClean="0"/>
          </a:p>
          <a:p>
            <a:endParaRPr lang="en-US" i="1" dirty="0" smtClean="0"/>
          </a:p>
          <a:p>
            <a:endParaRPr lang="en-US" i="1" dirty="0" smtClean="0"/>
          </a:p>
          <a:p>
            <a:endParaRPr lang="en-US" i="1" dirty="0" smtClean="0"/>
          </a:p>
          <a:p>
            <a:r>
              <a:rPr lang="en-US" dirty="0" smtClean="0"/>
              <a:t> </a:t>
            </a:r>
            <a:endParaRPr lang="en-US" i="1" dirty="0" smtClean="0"/>
          </a:p>
        </p:txBody>
      </p:sp>
      <p:sp>
        <p:nvSpPr>
          <p:cNvPr id="2" name="Title 1"/>
          <p:cNvSpPr>
            <a:spLocks noGrp="1"/>
          </p:cNvSpPr>
          <p:nvPr>
            <p:ph type="title"/>
          </p:nvPr>
        </p:nvSpPr>
        <p:spPr/>
        <p:txBody>
          <a:bodyPr/>
          <a:lstStyle/>
          <a:p>
            <a:r>
              <a:rPr lang="en-US" dirty="0" smtClean="0"/>
              <a:t>Simple Linear Regression</a:t>
            </a:r>
            <a:endParaRPr lang="en-US" dirty="0"/>
          </a:p>
        </p:txBody>
      </p:sp>
      <p:graphicFrame>
        <p:nvGraphicFramePr>
          <p:cNvPr id="59394" name="Object 2"/>
          <p:cNvGraphicFramePr>
            <a:graphicFrameLocks noChangeAspect="1"/>
          </p:cNvGraphicFramePr>
          <p:nvPr/>
        </p:nvGraphicFramePr>
        <p:xfrm>
          <a:off x="1957388" y="4310063"/>
          <a:ext cx="6015037" cy="674687"/>
        </p:xfrm>
        <a:graphic>
          <a:graphicData uri="http://schemas.openxmlformats.org/presentationml/2006/ole">
            <mc:AlternateContent xmlns:mc="http://schemas.openxmlformats.org/markup-compatibility/2006">
              <mc:Choice xmlns:v="urn:schemas-microsoft-com:vml" Requires="v">
                <p:oleObj spid="_x0000_s230410" name="Equation" r:id="rId4" imgW="2133600" imgH="241300" progId="Equation.DSMT4">
                  <p:embed/>
                </p:oleObj>
              </mc:Choice>
              <mc:Fallback>
                <p:oleObj name="Equation" r:id="rId4" imgW="2133600" imgH="2413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7388" y="4310063"/>
                        <a:ext cx="6015037" cy="674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396" name="Object 4"/>
          <p:cNvGraphicFramePr>
            <a:graphicFrameLocks noChangeAspect="1"/>
          </p:cNvGraphicFramePr>
          <p:nvPr/>
        </p:nvGraphicFramePr>
        <p:xfrm>
          <a:off x="3685117" y="2436813"/>
          <a:ext cx="2896252" cy="594254"/>
        </p:xfrm>
        <a:graphic>
          <a:graphicData uri="http://schemas.openxmlformats.org/presentationml/2006/ole">
            <mc:AlternateContent xmlns:mc="http://schemas.openxmlformats.org/markup-compatibility/2006">
              <mc:Choice xmlns:v="urn:schemas-microsoft-com:vml" Requires="v">
                <p:oleObj spid="_x0000_s230411" name="Equation" r:id="rId6" imgW="990600" imgH="203200" progId="Equation.DSMT4">
                  <p:embed/>
                </p:oleObj>
              </mc:Choice>
              <mc:Fallback>
                <p:oleObj name="Equation" r:id="rId6" imgW="990600" imgH="2032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85117" y="2436813"/>
                        <a:ext cx="2896252" cy="594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9380" name="Object 4"/>
          <p:cNvGraphicFramePr>
            <a:graphicFrameLocks noChangeAspect="1"/>
          </p:cNvGraphicFramePr>
          <p:nvPr/>
        </p:nvGraphicFramePr>
        <p:xfrm>
          <a:off x="823913" y="5051425"/>
          <a:ext cx="8485187" cy="639763"/>
        </p:xfrm>
        <a:graphic>
          <a:graphicData uri="http://schemas.openxmlformats.org/presentationml/2006/ole">
            <mc:AlternateContent xmlns:mc="http://schemas.openxmlformats.org/markup-compatibility/2006">
              <mc:Choice xmlns:v="urn:schemas-microsoft-com:vml" Requires="v">
                <p:oleObj spid="_x0000_s230412" name="Equation" r:id="rId8" imgW="3009900" imgH="228600" progId="Equation.DSMT4">
                  <p:embed/>
                </p:oleObj>
              </mc:Choice>
              <mc:Fallback>
                <p:oleObj name="Equation" r:id="rId8" imgW="3009900" imgH="22860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3913" y="5051425"/>
                        <a:ext cx="8485187"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0405" name="Object 5"/>
          <p:cNvGraphicFramePr>
            <a:graphicFrameLocks noChangeAspect="1"/>
          </p:cNvGraphicFramePr>
          <p:nvPr/>
        </p:nvGraphicFramePr>
        <p:xfrm>
          <a:off x="1209675" y="5613400"/>
          <a:ext cx="7842250" cy="1244600"/>
        </p:xfrm>
        <a:graphic>
          <a:graphicData uri="http://schemas.openxmlformats.org/presentationml/2006/ole">
            <mc:AlternateContent xmlns:mc="http://schemas.openxmlformats.org/markup-compatibility/2006">
              <mc:Choice xmlns:v="urn:schemas-microsoft-com:vml" Requires="v">
                <p:oleObj spid="_x0000_s230413" name="Equation" r:id="rId10" imgW="2781300" imgH="444500" progId="Equation.DSMT4">
                  <p:embed/>
                </p:oleObj>
              </mc:Choice>
              <mc:Fallback>
                <p:oleObj name="Equation" r:id="rId10" imgW="2781300" imgH="44450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09675" y="5613400"/>
                        <a:ext cx="7842250" cy="1244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095386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sz="quarter" idx="10"/>
          </p:nvPr>
        </p:nvSpPr>
        <p:spPr>
          <a:xfrm>
            <a:off x="337079" y="950782"/>
            <a:ext cx="10601854" cy="5290388"/>
          </a:xfrm>
        </p:spPr>
        <p:txBody>
          <a:bodyPr/>
          <a:lstStyle/>
          <a:p>
            <a:r>
              <a:rPr lang="en-US" dirty="0" smtClean="0"/>
              <a:t>Need a function that estimates y for a new x. </a:t>
            </a:r>
          </a:p>
          <a:p>
            <a:r>
              <a:rPr lang="en-US" dirty="0" smtClean="0"/>
              <a:t>The simplest is a linear model.</a:t>
            </a:r>
          </a:p>
          <a:p>
            <a:endParaRPr lang="en-US" dirty="0" smtClean="0"/>
          </a:p>
          <a:p>
            <a:endParaRPr lang="en-US" dirty="0" smtClean="0"/>
          </a:p>
          <a:p>
            <a:pPr>
              <a:buNone/>
            </a:pPr>
            <a:endParaRPr lang="en-US" i="1" dirty="0" smtClean="0"/>
          </a:p>
          <a:p>
            <a:endParaRPr lang="en-US" i="1" dirty="0" smtClean="0"/>
          </a:p>
          <a:p>
            <a:endParaRPr lang="en-US" i="1" dirty="0" smtClean="0"/>
          </a:p>
          <a:p>
            <a:endParaRPr lang="en-US" i="1" dirty="0" smtClean="0"/>
          </a:p>
          <a:p>
            <a:endParaRPr lang="en-US" i="1" dirty="0" smtClean="0"/>
          </a:p>
          <a:p>
            <a:r>
              <a:rPr lang="en-US" dirty="0" smtClean="0"/>
              <a:t> </a:t>
            </a:r>
            <a:endParaRPr lang="en-US" i="1" dirty="0" smtClean="0"/>
          </a:p>
        </p:txBody>
      </p:sp>
      <p:sp>
        <p:nvSpPr>
          <p:cNvPr id="2" name="Title 1"/>
          <p:cNvSpPr>
            <a:spLocks noGrp="1"/>
          </p:cNvSpPr>
          <p:nvPr>
            <p:ph type="title"/>
          </p:nvPr>
        </p:nvSpPr>
        <p:spPr/>
        <p:txBody>
          <a:bodyPr/>
          <a:lstStyle/>
          <a:p>
            <a:r>
              <a:rPr lang="en-US" dirty="0" smtClean="0"/>
              <a:t>Simple Linear Regression</a:t>
            </a:r>
            <a:endParaRPr lang="en-US" dirty="0"/>
          </a:p>
        </p:txBody>
      </p:sp>
      <p:graphicFrame>
        <p:nvGraphicFramePr>
          <p:cNvPr id="59394" name="Object 2"/>
          <p:cNvGraphicFramePr>
            <a:graphicFrameLocks noChangeAspect="1"/>
          </p:cNvGraphicFramePr>
          <p:nvPr/>
        </p:nvGraphicFramePr>
        <p:xfrm>
          <a:off x="3159124" y="4841346"/>
          <a:ext cx="4370740" cy="1254654"/>
        </p:xfrm>
        <a:graphic>
          <a:graphicData uri="http://schemas.openxmlformats.org/presentationml/2006/ole">
            <mc:AlternateContent xmlns:mc="http://schemas.openxmlformats.org/markup-compatibility/2006">
              <mc:Choice xmlns:v="urn:schemas-microsoft-com:vml" Requires="v">
                <p:oleObj spid="_x0000_s193542" name="Equation" r:id="rId4" imgW="1549400" imgH="444500" progId="Equation.DSMT4">
                  <p:embed/>
                </p:oleObj>
              </mc:Choice>
              <mc:Fallback>
                <p:oleObj name="Equation" r:id="rId4" imgW="1549400" imgH="4445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9124" y="4841346"/>
                        <a:ext cx="4370740" cy="12546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396" name="Object 4"/>
          <p:cNvGraphicFramePr>
            <a:graphicFrameLocks noChangeAspect="1"/>
          </p:cNvGraphicFramePr>
          <p:nvPr/>
        </p:nvGraphicFramePr>
        <p:xfrm>
          <a:off x="3685117" y="2436813"/>
          <a:ext cx="2896252" cy="594254"/>
        </p:xfrm>
        <a:graphic>
          <a:graphicData uri="http://schemas.openxmlformats.org/presentationml/2006/ole">
            <mc:AlternateContent xmlns:mc="http://schemas.openxmlformats.org/markup-compatibility/2006">
              <mc:Choice xmlns:v="urn:schemas-microsoft-com:vml" Requires="v">
                <p:oleObj spid="_x0000_s193543" name="Equation" r:id="rId6" imgW="990600" imgH="203200" progId="Equation.DSMT4">
                  <p:embed/>
                </p:oleObj>
              </mc:Choice>
              <mc:Fallback>
                <p:oleObj name="Equation" r:id="rId6" imgW="990600" imgH="2032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85117" y="2436813"/>
                        <a:ext cx="2896252" cy="594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095386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sz="quarter" idx="10"/>
          </p:nvPr>
        </p:nvSpPr>
        <p:spPr>
          <a:xfrm>
            <a:off x="337079" y="950782"/>
            <a:ext cx="10601854" cy="5290388"/>
          </a:xfrm>
        </p:spPr>
        <p:txBody>
          <a:bodyPr/>
          <a:lstStyle/>
          <a:p>
            <a:r>
              <a:rPr lang="en-US" dirty="0" smtClean="0"/>
              <a:t>Need a function that estimates y for a new x. </a:t>
            </a:r>
          </a:p>
          <a:p>
            <a:r>
              <a:rPr lang="en-US" dirty="0" smtClean="0"/>
              <a:t>The simplest is a linear model.</a:t>
            </a:r>
          </a:p>
          <a:p>
            <a:endParaRPr lang="en-US" dirty="0" smtClean="0"/>
          </a:p>
          <a:p>
            <a:endParaRPr lang="en-US" dirty="0" smtClean="0"/>
          </a:p>
          <a:p>
            <a:r>
              <a:rPr lang="en-US" dirty="0" smtClean="0"/>
              <a:t>Could choose </a:t>
            </a:r>
            <a:r>
              <a:rPr lang="en-US" i="1" dirty="0" smtClean="0"/>
              <a:t>b</a:t>
            </a:r>
            <a:r>
              <a:rPr lang="en-US" i="1" baseline="-25000" dirty="0" smtClean="0"/>
              <a:t>0</a:t>
            </a:r>
            <a:r>
              <a:rPr lang="en-US" dirty="0" smtClean="0"/>
              <a:t> and </a:t>
            </a:r>
            <a:r>
              <a:rPr lang="en-US" i="1" dirty="0" smtClean="0"/>
              <a:t>b</a:t>
            </a:r>
            <a:r>
              <a:rPr lang="en-US" i="1" baseline="-25000" dirty="0" smtClean="0"/>
              <a:t>1</a:t>
            </a:r>
            <a:r>
              <a:rPr lang="en-US" dirty="0" smtClean="0"/>
              <a:t> to minimize the total error on the training set.</a:t>
            </a:r>
          </a:p>
          <a:p>
            <a:endParaRPr lang="en-US" i="1" dirty="0" smtClean="0"/>
          </a:p>
          <a:p>
            <a:endParaRPr lang="en-US" i="1" dirty="0" smtClean="0"/>
          </a:p>
          <a:p>
            <a:endParaRPr lang="en-US" i="1" dirty="0" smtClean="0"/>
          </a:p>
          <a:p>
            <a:endParaRPr lang="en-US" i="1" dirty="0" smtClean="0"/>
          </a:p>
          <a:p>
            <a:endParaRPr lang="en-US" i="1" dirty="0" smtClean="0"/>
          </a:p>
          <a:p>
            <a:r>
              <a:rPr lang="en-US" dirty="0" smtClean="0"/>
              <a:t> </a:t>
            </a:r>
            <a:endParaRPr lang="en-US" i="1" dirty="0" smtClean="0"/>
          </a:p>
        </p:txBody>
      </p:sp>
      <p:sp>
        <p:nvSpPr>
          <p:cNvPr id="2" name="Title 1"/>
          <p:cNvSpPr>
            <a:spLocks noGrp="1"/>
          </p:cNvSpPr>
          <p:nvPr>
            <p:ph type="title"/>
          </p:nvPr>
        </p:nvSpPr>
        <p:spPr/>
        <p:txBody>
          <a:bodyPr/>
          <a:lstStyle/>
          <a:p>
            <a:r>
              <a:rPr lang="en-US" dirty="0" smtClean="0"/>
              <a:t>Simple Linear Regression</a:t>
            </a:r>
            <a:endParaRPr lang="en-US" dirty="0"/>
          </a:p>
        </p:txBody>
      </p:sp>
      <p:graphicFrame>
        <p:nvGraphicFramePr>
          <p:cNvPr id="59394" name="Object 2"/>
          <p:cNvGraphicFramePr>
            <a:graphicFrameLocks noChangeAspect="1"/>
          </p:cNvGraphicFramePr>
          <p:nvPr/>
        </p:nvGraphicFramePr>
        <p:xfrm>
          <a:off x="3159124" y="4841346"/>
          <a:ext cx="4370740" cy="1254654"/>
        </p:xfrm>
        <a:graphic>
          <a:graphicData uri="http://schemas.openxmlformats.org/presentationml/2006/ole">
            <mc:AlternateContent xmlns:mc="http://schemas.openxmlformats.org/markup-compatibility/2006">
              <mc:Choice xmlns:v="urn:schemas-microsoft-com:vml" Requires="v">
                <p:oleObj spid="_x0000_s286726" name="Equation" r:id="rId4" imgW="1549400" imgH="444500" progId="Equation.DSMT4">
                  <p:embed/>
                </p:oleObj>
              </mc:Choice>
              <mc:Fallback>
                <p:oleObj name="Equation" r:id="rId4" imgW="1549400" imgH="4445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9124" y="4841346"/>
                        <a:ext cx="4370740" cy="12546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396" name="Object 4"/>
          <p:cNvGraphicFramePr>
            <a:graphicFrameLocks noChangeAspect="1"/>
          </p:cNvGraphicFramePr>
          <p:nvPr/>
        </p:nvGraphicFramePr>
        <p:xfrm>
          <a:off x="3685117" y="2436813"/>
          <a:ext cx="2896252" cy="594254"/>
        </p:xfrm>
        <a:graphic>
          <a:graphicData uri="http://schemas.openxmlformats.org/presentationml/2006/ole">
            <mc:AlternateContent xmlns:mc="http://schemas.openxmlformats.org/markup-compatibility/2006">
              <mc:Choice xmlns:v="urn:schemas-microsoft-com:vml" Requires="v">
                <p:oleObj spid="_x0000_s286727" name="Equation" r:id="rId6" imgW="990600" imgH="203200" progId="Equation.DSMT4">
                  <p:embed/>
                </p:oleObj>
              </mc:Choice>
              <mc:Fallback>
                <p:oleObj name="Equation" r:id="rId6" imgW="990600" imgH="2032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85117" y="2436813"/>
                        <a:ext cx="2896252" cy="594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095386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sz="quarter" idx="10"/>
          </p:nvPr>
        </p:nvSpPr>
        <p:spPr>
          <a:xfrm>
            <a:off x="337079" y="950782"/>
            <a:ext cx="10601854" cy="5290388"/>
          </a:xfrm>
        </p:spPr>
        <p:txBody>
          <a:bodyPr/>
          <a:lstStyle/>
          <a:p>
            <a:r>
              <a:rPr lang="en-US" dirty="0" smtClean="0"/>
              <a:t>Need a function that estimates y for a new x. </a:t>
            </a:r>
          </a:p>
          <a:p>
            <a:r>
              <a:rPr lang="en-US" dirty="0" smtClean="0"/>
              <a:t>The simplest is a linear model.</a:t>
            </a:r>
          </a:p>
          <a:p>
            <a:endParaRPr lang="en-US" dirty="0" smtClean="0"/>
          </a:p>
          <a:p>
            <a:endParaRPr lang="en-US" dirty="0" smtClean="0">
              <a:solidFill>
                <a:schemeClr val="bg1"/>
              </a:solidFill>
            </a:endParaRPr>
          </a:p>
          <a:p>
            <a:r>
              <a:rPr lang="en-US" dirty="0" smtClean="0">
                <a:solidFill>
                  <a:schemeClr val="bg1"/>
                </a:solidFill>
              </a:rPr>
              <a:t>Could choose </a:t>
            </a:r>
            <a:r>
              <a:rPr lang="en-US" i="1" dirty="0" smtClean="0">
                <a:solidFill>
                  <a:schemeClr val="bg1"/>
                </a:solidFill>
              </a:rPr>
              <a:t>b</a:t>
            </a:r>
            <a:r>
              <a:rPr lang="en-US" i="1" baseline="-25000" dirty="0" smtClean="0">
                <a:solidFill>
                  <a:schemeClr val="bg1"/>
                </a:solidFill>
              </a:rPr>
              <a:t>0</a:t>
            </a:r>
            <a:r>
              <a:rPr lang="en-US" dirty="0" smtClean="0">
                <a:solidFill>
                  <a:schemeClr val="bg1"/>
                </a:solidFill>
              </a:rPr>
              <a:t> and </a:t>
            </a:r>
            <a:r>
              <a:rPr lang="en-US" i="1" dirty="0" smtClean="0">
                <a:solidFill>
                  <a:schemeClr val="bg1"/>
                </a:solidFill>
              </a:rPr>
              <a:t>b</a:t>
            </a:r>
            <a:r>
              <a:rPr lang="en-US" i="1" baseline="-25000" dirty="0" smtClean="0">
                <a:solidFill>
                  <a:schemeClr val="bg1"/>
                </a:solidFill>
              </a:rPr>
              <a:t>1</a:t>
            </a:r>
            <a:r>
              <a:rPr lang="en-US" dirty="0" smtClean="0">
                <a:solidFill>
                  <a:schemeClr val="bg1"/>
                </a:solidFill>
              </a:rPr>
              <a:t> to minimize the total error on the training set.</a:t>
            </a:r>
          </a:p>
          <a:p>
            <a:endParaRPr lang="en-US" i="1" dirty="0" smtClean="0"/>
          </a:p>
          <a:p>
            <a:endParaRPr lang="en-US" i="1" dirty="0" smtClean="0"/>
          </a:p>
          <a:p>
            <a:endParaRPr lang="en-US" i="1" dirty="0" smtClean="0"/>
          </a:p>
          <a:p>
            <a:endParaRPr lang="en-US" i="1" dirty="0" smtClean="0"/>
          </a:p>
          <a:p>
            <a:endParaRPr lang="en-US" i="1" dirty="0" smtClean="0"/>
          </a:p>
          <a:p>
            <a:r>
              <a:rPr lang="en-US" dirty="0" smtClean="0"/>
              <a:t> </a:t>
            </a:r>
            <a:endParaRPr lang="en-US" i="1" dirty="0" smtClean="0"/>
          </a:p>
        </p:txBody>
      </p:sp>
      <p:sp>
        <p:nvSpPr>
          <p:cNvPr id="2" name="Title 1"/>
          <p:cNvSpPr>
            <a:spLocks noGrp="1"/>
          </p:cNvSpPr>
          <p:nvPr>
            <p:ph type="title"/>
          </p:nvPr>
        </p:nvSpPr>
        <p:spPr/>
        <p:txBody>
          <a:bodyPr/>
          <a:lstStyle/>
          <a:p>
            <a:r>
              <a:rPr lang="en-US" dirty="0" smtClean="0"/>
              <a:t>Simple Linear Regression</a:t>
            </a:r>
            <a:endParaRPr lang="en-US" dirty="0"/>
          </a:p>
        </p:txBody>
      </p:sp>
      <p:graphicFrame>
        <p:nvGraphicFramePr>
          <p:cNvPr id="59396" name="Object 4"/>
          <p:cNvGraphicFramePr>
            <a:graphicFrameLocks noChangeAspect="1"/>
          </p:cNvGraphicFramePr>
          <p:nvPr/>
        </p:nvGraphicFramePr>
        <p:xfrm>
          <a:off x="1500717" y="2538413"/>
          <a:ext cx="2896252" cy="594254"/>
        </p:xfrm>
        <a:graphic>
          <a:graphicData uri="http://schemas.openxmlformats.org/presentationml/2006/ole">
            <mc:AlternateContent xmlns:mc="http://schemas.openxmlformats.org/markup-compatibility/2006">
              <mc:Choice xmlns:v="urn:schemas-microsoft-com:vml" Requires="v">
                <p:oleObj spid="_x0000_s88112" name="Equation" r:id="rId4" imgW="990600" imgH="203200" progId="Equation.DSMT4">
                  <p:embed/>
                </p:oleObj>
              </mc:Choice>
              <mc:Fallback>
                <p:oleObj name="Equation" r:id="rId4" imgW="990600" imgH="203200" progId="Equation.DSMT4">
                  <p:embed/>
                  <p:pic>
                    <p:nvPicPr>
                      <p:cNvPr id="0" name="Picture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0717" y="2538413"/>
                        <a:ext cx="2896252" cy="594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9" name="Straight Arrow Connector 8"/>
          <p:cNvCxnSpPr/>
          <p:nvPr/>
        </p:nvCxnSpPr>
        <p:spPr>
          <a:xfrm>
            <a:off x="6138333"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flipV="1">
            <a:off x="6124222"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153856" y="6271280"/>
            <a:ext cx="366657" cy="523220"/>
          </a:xfrm>
          <a:prstGeom prst="rect">
            <a:avLst/>
          </a:prstGeom>
          <a:noFill/>
        </p:spPr>
        <p:txBody>
          <a:bodyPr wrap="none" rtlCol="0">
            <a:spAutoFit/>
          </a:bodyPr>
          <a:lstStyle/>
          <a:p>
            <a:r>
              <a:rPr lang="en-US" sz="2800" dirty="0" smtClean="0"/>
              <a:t>0</a:t>
            </a:r>
            <a:endParaRPr lang="en-US" sz="2800" dirty="0"/>
          </a:p>
        </p:txBody>
      </p:sp>
      <p:sp>
        <p:nvSpPr>
          <p:cNvPr id="12" name="TextBox 11"/>
          <p:cNvSpPr txBox="1"/>
          <p:nvPr/>
        </p:nvSpPr>
        <p:spPr>
          <a:xfrm>
            <a:off x="11078633" y="6195080"/>
            <a:ext cx="912630" cy="523220"/>
          </a:xfrm>
          <a:prstGeom prst="rect">
            <a:avLst/>
          </a:prstGeom>
          <a:noFill/>
        </p:spPr>
        <p:txBody>
          <a:bodyPr wrap="none" rtlCol="0">
            <a:spAutoFit/>
          </a:bodyPr>
          <a:lstStyle/>
          <a:p>
            <a:r>
              <a:rPr lang="en-US" sz="2800" dirty="0" smtClean="0"/>
              <a:t>2000</a:t>
            </a:r>
            <a:endParaRPr lang="en-US" sz="2800" dirty="0"/>
          </a:p>
        </p:txBody>
      </p:sp>
      <p:sp>
        <p:nvSpPr>
          <p:cNvPr id="13" name="TextBox 12"/>
          <p:cNvSpPr txBox="1"/>
          <p:nvPr/>
        </p:nvSpPr>
        <p:spPr>
          <a:xfrm>
            <a:off x="6756401" y="6231235"/>
            <a:ext cx="5143499" cy="461665"/>
          </a:xfrm>
          <a:prstGeom prst="rect">
            <a:avLst/>
          </a:prstGeom>
          <a:noFill/>
        </p:spPr>
        <p:txBody>
          <a:bodyPr wrap="square" rtlCol="0">
            <a:spAutoFit/>
          </a:bodyPr>
          <a:lstStyle/>
          <a:p>
            <a:r>
              <a:rPr lang="en-US" sz="2400" dirty="0" smtClean="0"/>
              <a:t>Number of Businessweek clicks</a:t>
            </a:r>
            <a:endParaRPr lang="en-US" sz="2400" dirty="0"/>
          </a:p>
        </p:txBody>
      </p:sp>
      <p:sp>
        <p:nvSpPr>
          <p:cNvPr id="14" name="TextBox 13"/>
          <p:cNvSpPr txBox="1"/>
          <p:nvPr/>
        </p:nvSpPr>
        <p:spPr>
          <a:xfrm rot="16200000">
            <a:off x="5194758" y="4088292"/>
            <a:ext cx="1351652" cy="523220"/>
          </a:xfrm>
          <a:prstGeom prst="rect">
            <a:avLst/>
          </a:prstGeom>
          <a:noFill/>
        </p:spPr>
        <p:txBody>
          <a:bodyPr wrap="none" rtlCol="0">
            <a:spAutoFit/>
          </a:bodyPr>
          <a:lstStyle/>
          <a:p>
            <a:r>
              <a:rPr lang="en-US" sz="2800" dirty="0" smtClean="0"/>
              <a:t> Income</a:t>
            </a:r>
            <a:endParaRPr lang="en-US" sz="2800" dirty="0"/>
          </a:p>
        </p:txBody>
      </p:sp>
      <p:sp>
        <p:nvSpPr>
          <p:cNvPr id="15" name="TextBox 14"/>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16" name="TextBox 15"/>
          <p:cNvSpPr txBox="1"/>
          <p:nvPr/>
        </p:nvSpPr>
        <p:spPr>
          <a:xfrm>
            <a:off x="6228646" y="2173413"/>
            <a:ext cx="1188772" cy="523220"/>
          </a:xfrm>
          <a:prstGeom prst="rect">
            <a:avLst/>
          </a:prstGeom>
          <a:noFill/>
        </p:spPr>
        <p:txBody>
          <a:bodyPr wrap="none" rtlCol="0">
            <a:spAutoFit/>
          </a:bodyPr>
          <a:lstStyle/>
          <a:p>
            <a:r>
              <a:rPr lang="en-US" sz="2800" dirty="0" smtClean="0"/>
              <a:t>1,000K</a:t>
            </a:r>
            <a:endParaRPr lang="en-US" sz="2800" dirty="0"/>
          </a:p>
        </p:txBody>
      </p:sp>
      <p:sp>
        <p:nvSpPr>
          <p:cNvPr id="17" name="TextBox 16"/>
          <p:cNvSpPr txBox="1"/>
          <p:nvPr/>
        </p:nvSpPr>
        <p:spPr>
          <a:xfrm>
            <a:off x="8520289" y="3251199"/>
            <a:ext cx="495072" cy="369332"/>
          </a:xfrm>
          <a:prstGeom prst="rect">
            <a:avLst/>
          </a:prstGeom>
          <a:noFill/>
        </p:spPr>
        <p:txBody>
          <a:bodyPr wrap="none" rtlCol="0">
            <a:spAutoFit/>
          </a:bodyPr>
          <a:lstStyle/>
          <a:p>
            <a:r>
              <a:rPr lang="en-US" dirty="0"/>
              <a:t>f</a:t>
            </a:r>
            <a:r>
              <a:rPr lang="en-US" dirty="0" smtClean="0"/>
              <a:t>(x)</a:t>
            </a:r>
            <a:endParaRPr lang="en-US" dirty="0"/>
          </a:p>
        </p:txBody>
      </p:sp>
      <p:sp>
        <p:nvSpPr>
          <p:cNvPr id="19" name="Oval 18"/>
          <p:cNvSpPr/>
          <p:nvPr/>
        </p:nvSpPr>
        <p:spPr>
          <a:xfrm>
            <a:off x="8013700"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6358467" y="46185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9275233" y="3657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9850967" y="32258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10642600" y="3276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8593667"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6807200" y="39751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7209367" y="40132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7" name="Straight Connector 36"/>
          <p:cNvCxnSpPr/>
          <p:nvPr/>
        </p:nvCxnSpPr>
        <p:spPr>
          <a:xfrm flipV="1">
            <a:off x="6265333" y="3149600"/>
            <a:ext cx="5435600" cy="1066801"/>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graphicFrame>
        <p:nvGraphicFramePr>
          <p:cNvPr id="88067" name="Object 3"/>
          <p:cNvGraphicFramePr>
            <a:graphicFrameLocks noChangeAspect="1"/>
          </p:cNvGraphicFramePr>
          <p:nvPr/>
        </p:nvGraphicFramePr>
        <p:xfrm>
          <a:off x="220134" y="3299951"/>
          <a:ext cx="5266267" cy="525924"/>
        </p:xfrm>
        <a:graphic>
          <a:graphicData uri="http://schemas.openxmlformats.org/presentationml/2006/ole">
            <mc:AlternateContent xmlns:mc="http://schemas.openxmlformats.org/markup-compatibility/2006">
              <mc:Choice xmlns:v="urn:schemas-microsoft-com:vml" Requires="v">
                <p:oleObj spid="_x0000_s88113" name="Equation" r:id="rId6" imgW="2032000" imgH="203200" progId="Equation.DSMT4">
                  <p:embed/>
                </p:oleObj>
              </mc:Choice>
              <mc:Fallback>
                <p:oleObj name="Equation" r:id="rId6" imgW="2032000" imgH="203200" progId="Equation.DSMT4">
                  <p:embed/>
                  <p:pic>
                    <p:nvPicPr>
                      <p:cNvPr id="0" name="Picture 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134" y="3299951"/>
                        <a:ext cx="5266267" cy="5259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sz="quarter" idx="10"/>
          </p:nvPr>
        </p:nvSpPr>
        <p:spPr>
          <a:xfrm>
            <a:off x="337079" y="950782"/>
            <a:ext cx="10601854" cy="5290388"/>
          </a:xfrm>
        </p:spPr>
        <p:txBody>
          <a:bodyPr/>
          <a:lstStyle/>
          <a:p>
            <a:r>
              <a:rPr lang="en-US" dirty="0" smtClean="0"/>
              <a:t>Need a function that estimates y for a new x. </a:t>
            </a:r>
          </a:p>
          <a:p>
            <a:r>
              <a:rPr lang="en-US" dirty="0" smtClean="0"/>
              <a:t>The simplest is a linear model.</a:t>
            </a:r>
          </a:p>
          <a:p>
            <a:endParaRPr lang="en-US" dirty="0" smtClean="0"/>
          </a:p>
          <a:p>
            <a:endParaRPr lang="en-US" dirty="0" smtClean="0">
              <a:solidFill>
                <a:schemeClr val="bg1"/>
              </a:solidFill>
            </a:endParaRPr>
          </a:p>
          <a:p>
            <a:r>
              <a:rPr lang="en-US" dirty="0" smtClean="0">
                <a:solidFill>
                  <a:schemeClr val="bg1"/>
                </a:solidFill>
              </a:rPr>
              <a:t>Could choose </a:t>
            </a:r>
            <a:r>
              <a:rPr lang="en-US" i="1" dirty="0" smtClean="0">
                <a:solidFill>
                  <a:schemeClr val="bg1"/>
                </a:solidFill>
              </a:rPr>
              <a:t>b</a:t>
            </a:r>
            <a:r>
              <a:rPr lang="en-US" i="1" baseline="-25000" dirty="0" smtClean="0">
                <a:solidFill>
                  <a:schemeClr val="bg1"/>
                </a:solidFill>
              </a:rPr>
              <a:t>0</a:t>
            </a:r>
            <a:r>
              <a:rPr lang="en-US" dirty="0" smtClean="0">
                <a:solidFill>
                  <a:schemeClr val="bg1"/>
                </a:solidFill>
              </a:rPr>
              <a:t> and </a:t>
            </a:r>
            <a:r>
              <a:rPr lang="en-US" i="1" dirty="0" smtClean="0">
                <a:solidFill>
                  <a:schemeClr val="bg1"/>
                </a:solidFill>
              </a:rPr>
              <a:t>b</a:t>
            </a:r>
            <a:r>
              <a:rPr lang="en-US" i="1" baseline="-25000" dirty="0" smtClean="0">
                <a:solidFill>
                  <a:schemeClr val="bg1"/>
                </a:solidFill>
              </a:rPr>
              <a:t>1</a:t>
            </a:r>
            <a:r>
              <a:rPr lang="en-US" dirty="0" smtClean="0">
                <a:solidFill>
                  <a:schemeClr val="bg1"/>
                </a:solidFill>
              </a:rPr>
              <a:t> to minimize the total error on the training set.</a:t>
            </a:r>
          </a:p>
          <a:p>
            <a:endParaRPr lang="en-US" i="1" dirty="0" smtClean="0"/>
          </a:p>
          <a:p>
            <a:endParaRPr lang="en-US" i="1" dirty="0" smtClean="0"/>
          </a:p>
          <a:p>
            <a:endParaRPr lang="en-US" i="1" dirty="0" smtClean="0"/>
          </a:p>
          <a:p>
            <a:endParaRPr lang="en-US" i="1" dirty="0" smtClean="0"/>
          </a:p>
          <a:p>
            <a:endParaRPr lang="en-US" i="1" dirty="0" smtClean="0"/>
          </a:p>
          <a:p>
            <a:r>
              <a:rPr lang="en-US" dirty="0" smtClean="0"/>
              <a:t> </a:t>
            </a:r>
            <a:endParaRPr lang="en-US" i="1" dirty="0" smtClean="0"/>
          </a:p>
        </p:txBody>
      </p:sp>
      <p:sp>
        <p:nvSpPr>
          <p:cNvPr id="2" name="Title 1"/>
          <p:cNvSpPr>
            <a:spLocks noGrp="1"/>
          </p:cNvSpPr>
          <p:nvPr>
            <p:ph type="title"/>
          </p:nvPr>
        </p:nvSpPr>
        <p:spPr/>
        <p:txBody>
          <a:bodyPr/>
          <a:lstStyle/>
          <a:p>
            <a:r>
              <a:rPr lang="en-US" dirty="0" smtClean="0"/>
              <a:t>Simple Linear Regression</a:t>
            </a:r>
            <a:endParaRPr lang="en-US" dirty="0"/>
          </a:p>
        </p:txBody>
      </p:sp>
      <p:graphicFrame>
        <p:nvGraphicFramePr>
          <p:cNvPr id="59396" name="Object 4"/>
          <p:cNvGraphicFramePr>
            <a:graphicFrameLocks noChangeAspect="1"/>
          </p:cNvGraphicFramePr>
          <p:nvPr/>
        </p:nvGraphicFramePr>
        <p:xfrm>
          <a:off x="1500717" y="2538413"/>
          <a:ext cx="2896252" cy="594254"/>
        </p:xfrm>
        <a:graphic>
          <a:graphicData uri="http://schemas.openxmlformats.org/presentationml/2006/ole">
            <mc:AlternateContent xmlns:mc="http://schemas.openxmlformats.org/markup-compatibility/2006">
              <mc:Choice xmlns:v="urn:schemas-microsoft-com:vml" Requires="v">
                <p:oleObj spid="_x0000_s84017" name="Equation" r:id="rId4" imgW="990600" imgH="203200" progId="Equation.DSMT4">
                  <p:embed/>
                </p:oleObj>
              </mc:Choice>
              <mc:Fallback>
                <p:oleObj name="Equation" r:id="rId4" imgW="990600" imgH="203200" progId="Equation.DSMT4">
                  <p:embed/>
                  <p:pic>
                    <p:nvPicPr>
                      <p:cNvPr id="0" name="Picture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0717" y="2538413"/>
                        <a:ext cx="2896252" cy="594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9" name="Straight Arrow Connector 8"/>
          <p:cNvCxnSpPr/>
          <p:nvPr/>
        </p:nvCxnSpPr>
        <p:spPr>
          <a:xfrm>
            <a:off x="6138333"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flipV="1">
            <a:off x="6124222"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153856" y="6271280"/>
            <a:ext cx="366657" cy="523220"/>
          </a:xfrm>
          <a:prstGeom prst="rect">
            <a:avLst/>
          </a:prstGeom>
          <a:noFill/>
        </p:spPr>
        <p:txBody>
          <a:bodyPr wrap="none" rtlCol="0">
            <a:spAutoFit/>
          </a:bodyPr>
          <a:lstStyle/>
          <a:p>
            <a:r>
              <a:rPr lang="en-US" sz="2800" dirty="0" smtClean="0"/>
              <a:t>0</a:t>
            </a:r>
            <a:endParaRPr lang="en-US" sz="2800" dirty="0"/>
          </a:p>
        </p:txBody>
      </p:sp>
      <p:sp>
        <p:nvSpPr>
          <p:cNvPr id="12" name="TextBox 11"/>
          <p:cNvSpPr txBox="1"/>
          <p:nvPr/>
        </p:nvSpPr>
        <p:spPr>
          <a:xfrm>
            <a:off x="11078633" y="6195080"/>
            <a:ext cx="912630" cy="523220"/>
          </a:xfrm>
          <a:prstGeom prst="rect">
            <a:avLst/>
          </a:prstGeom>
          <a:noFill/>
        </p:spPr>
        <p:txBody>
          <a:bodyPr wrap="none" rtlCol="0">
            <a:spAutoFit/>
          </a:bodyPr>
          <a:lstStyle/>
          <a:p>
            <a:r>
              <a:rPr lang="en-US" sz="2800" dirty="0" smtClean="0"/>
              <a:t>2000</a:t>
            </a:r>
            <a:endParaRPr lang="en-US" sz="2800" dirty="0"/>
          </a:p>
        </p:txBody>
      </p:sp>
      <p:sp>
        <p:nvSpPr>
          <p:cNvPr id="13" name="TextBox 12"/>
          <p:cNvSpPr txBox="1"/>
          <p:nvPr/>
        </p:nvSpPr>
        <p:spPr>
          <a:xfrm>
            <a:off x="6756401" y="6231235"/>
            <a:ext cx="5143499" cy="461665"/>
          </a:xfrm>
          <a:prstGeom prst="rect">
            <a:avLst/>
          </a:prstGeom>
          <a:noFill/>
        </p:spPr>
        <p:txBody>
          <a:bodyPr wrap="square" rtlCol="0">
            <a:spAutoFit/>
          </a:bodyPr>
          <a:lstStyle/>
          <a:p>
            <a:r>
              <a:rPr lang="en-US" sz="2400" dirty="0" smtClean="0"/>
              <a:t>Number of Businessweek clicks</a:t>
            </a:r>
            <a:endParaRPr lang="en-US" sz="2400" dirty="0"/>
          </a:p>
        </p:txBody>
      </p:sp>
      <p:sp>
        <p:nvSpPr>
          <p:cNvPr id="14" name="TextBox 13"/>
          <p:cNvSpPr txBox="1"/>
          <p:nvPr/>
        </p:nvSpPr>
        <p:spPr>
          <a:xfrm rot="16200000">
            <a:off x="5194758" y="4088292"/>
            <a:ext cx="1351652" cy="523220"/>
          </a:xfrm>
          <a:prstGeom prst="rect">
            <a:avLst/>
          </a:prstGeom>
          <a:noFill/>
        </p:spPr>
        <p:txBody>
          <a:bodyPr wrap="none" rtlCol="0">
            <a:spAutoFit/>
          </a:bodyPr>
          <a:lstStyle/>
          <a:p>
            <a:r>
              <a:rPr lang="en-US" sz="2800" dirty="0" smtClean="0"/>
              <a:t> Income</a:t>
            </a:r>
            <a:endParaRPr lang="en-US" sz="2800" dirty="0"/>
          </a:p>
        </p:txBody>
      </p:sp>
      <p:sp>
        <p:nvSpPr>
          <p:cNvPr id="15" name="TextBox 14"/>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16" name="TextBox 15"/>
          <p:cNvSpPr txBox="1"/>
          <p:nvPr/>
        </p:nvSpPr>
        <p:spPr>
          <a:xfrm>
            <a:off x="6228646" y="2173413"/>
            <a:ext cx="1188772" cy="523220"/>
          </a:xfrm>
          <a:prstGeom prst="rect">
            <a:avLst/>
          </a:prstGeom>
          <a:noFill/>
        </p:spPr>
        <p:txBody>
          <a:bodyPr wrap="none" rtlCol="0">
            <a:spAutoFit/>
          </a:bodyPr>
          <a:lstStyle/>
          <a:p>
            <a:r>
              <a:rPr lang="en-US" sz="2800" dirty="0" smtClean="0"/>
              <a:t>1,000K</a:t>
            </a:r>
            <a:endParaRPr lang="en-US" sz="2800" dirty="0"/>
          </a:p>
        </p:txBody>
      </p:sp>
      <p:sp>
        <p:nvSpPr>
          <p:cNvPr id="17" name="TextBox 16"/>
          <p:cNvSpPr txBox="1"/>
          <p:nvPr/>
        </p:nvSpPr>
        <p:spPr>
          <a:xfrm>
            <a:off x="8520289" y="3251199"/>
            <a:ext cx="495072" cy="369332"/>
          </a:xfrm>
          <a:prstGeom prst="rect">
            <a:avLst/>
          </a:prstGeom>
          <a:noFill/>
        </p:spPr>
        <p:txBody>
          <a:bodyPr wrap="none" rtlCol="0">
            <a:spAutoFit/>
          </a:bodyPr>
          <a:lstStyle/>
          <a:p>
            <a:r>
              <a:rPr lang="en-US" dirty="0"/>
              <a:t>f</a:t>
            </a:r>
            <a:r>
              <a:rPr lang="en-US" dirty="0" smtClean="0"/>
              <a:t>(x)</a:t>
            </a:r>
            <a:endParaRPr lang="en-US" dirty="0"/>
          </a:p>
        </p:txBody>
      </p:sp>
      <p:sp>
        <p:nvSpPr>
          <p:cNvPr id="19" name="Oval 18"/>
          <p:cNvSpPr/>
          <p:nvPr/>
        </p:nvSpPr>
        <p:spPr>
          <a:xfrm>
            <a:off x="8013700"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6358467" y="46185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9275233" y="3657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9850967" y="32258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10642600" y="3276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8593667"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6807200" y="39751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7209367" y="40132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6650567" y="4220633"/>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7611533" y="3606799"/>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7378699" y="3801533"/>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10325100" y="3581399"/>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0100733" y="3433233"/>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11163299" y="3272367"/>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11599333" y="3234266"/>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11315699" y="3424767"/>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8712200" y="3670299"/>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Connector 37"/>
          <p:cNvCxnSpPr/>
          <p:nvPr/>
        </p:nvCxnSpPr>
        <p:spPr>
          <a:xfrm flipV="1">
            <a:off x="6265333" y="3149600"/>
            <a:ext cx="5435600" cy="1066801"/>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graphicFrame>
        <p:nvGraphicFramePr>
          <p:cNvPr id="83972" name="Object 4"/>
          <p:cNvGraphicFramePr>
            <a:graphicFrameLocks noChangeAspect="1"/>
          </p:cNvGraphicFramePr>
          <p:nvPr/>
        </p:nvGraphicFramePr>
        <p:xfrm>
          <a:off x="220663" y="3300413"/>
          <a:ext cx="5265737" cy="525462"/>
        </p:xfrm>
        <a:graphic>
          <a:graphicData uri="http://schemas.openxmlformats.org/presentationml/2006/ole">
            <mc:AlternateContent xmlns:mc="http://schemas.openxmlformats.org/markup-compatibility/2006">
              <mc:Choice xmlns:v="urn:schemas-microsoft-com:vml" Requires="v">
                <p:oleObj spid="_x0000_s84018" name="Equation" r:id="rId6" imgW="2032000" imgH="203200" progId="Equation.DSMT4">
                  <p:embed/>
                </p:oleObj>
              </mc:Choice>
              <mc:Fallback>
                <p:oleObj name="Equation" r:id="rId6" imgW="2032000" imgH="203200" progId="Equation.DSMT4">
                  <p:embed/>
                  <p:pic>
                    <p:nvPicPr>
                      <p:cNvPr id="0" name="Picture 4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663" y="3300413"/>
                        <a:ext cx="5265737"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845732"/>
            <a:ext cx="11525250" cy="4832881"/>
          </a:xfrm>
        </p:spPr>
        <p:txBody>
          <a:bodyPr>
            <a:normAutofit/>
          </a:bodyPr>
          <a:lstStyle/>
          <a:p>
            <a:r>
              <a:rPr lang="en-GB" dirty="0" smtClean="0"/>
              <a:t>Recap of Regression</a:t>
            </a:r>
          </a:p>
          <a:p>
            <a:r>
              <a:rPr lang="en-GB" dirty="0" smtClean="0"/>
              <a:t>Simple Linear Regression (1 Feature)</a:t>
            </a:r>
          </a:p>
          <a:p>
            <a:r>
              <a:rPr lang="en-GB" dirty="0" smtClean="0"/>
              <a:t>Ridge Regression</a:t>
            </a:r>
          </a:p>
          <a:p>
            <a:r>
              <a:rPr lang="en-GB" dirty="0" smtClean="0"/>
              <a:t>SVM Regression</a:t>
            </a:r>
          </a:p>
          <a:p>
            <a:r>
              <a:rPr lang="en-GB" dirty="0" smtClean="0"/>
              <a:t>Cross-Validation</a:t>
            </a:r>
          </a:p>
          <a:p>
            <a:r>
              <a:rPr lang="en-GB" dirty="0" smtClean="0"/>
              <a:t>Nested Cross-Validation</a:t>
            </a:r>
            <a:endParaRPr lang="en-GB" dirty="0"/>
          </a:p>
        </p:txBody>
      </p:sp>
      <p:sp>
        <p:nvSpPr>
          <p:cNvPr id="2" name="Title 1"/>
          <p:cNvSpPr>
            <a:spLocks noGrp="1"/>
          </p:cNvSpPr>
          <p:nvPr>
            <p:ph type="title"/>
          </p:nvPr>
        </p:nvSpPr>
        <p:spPr/>
        <p:txBody>
          <a:bodyPr/>
          <a:lstStyle/>
          <a:p>
            <a:r>
              <a:rPr lang="en-US" dirty="0" smtClean="0"/>
              <a:t>Regression</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sz="quarter" idx="10"/>
          </p:nvPr>
        </p:nvSpPr>
        <p:spPr>
          <a:xfrm>
            <a:off x="337079" y="950782"/>
            <a:ext cx="10601854" cy="5290388"/>
          </a:xfrm>
        </p:spPr>
        <p:txBody>
          <a:bodyPr/>
          <a:lstStyle/>
          <a:p>
            <a:r>
              <a:rPr lang="en-US" dirty="0" smtClean="0"/>
              <a:t>Need a function that estimates y for a new x. </a:t>
            </a:r>
          </a:p>
          <a:p>
            <a:r>
              <a:rPr lang="en-US" dirty="0" smtClean="0"/>
              <a:t>The simplest is a linear model.</a:t>
            </a:r>
          </a:p>
          <a:p>
            <a:pPr marL="0" indent="0">
              <a:buNone/>
            </a:pPr>
            <a:endParaRPr lang="en-US" dirty="0" smtClean="0"/>
          </a:p>
          <a:p>
            <a:r>
              <a:rPr lang="en-US" dirty="0" smtClean="0"/>
              <a:t>Could choose </a:t>
            </a:r>
            <a:r>
              <a:rPr lang="en-US" i="1" dirty="0" smtClean="0"/>
              <a:t>b</a:t>
            </a:r>
            <a:r>
              <a:rPr lang="en-US" i="1" baseline="-25000" dirty="0" smtClean="0"/>
              <a:t>0</a:t>
            </a:r>
            <a:r>
              <a:rPr lang="en-US" dirty="0" smtClean="0"/>
              <a:t> and </a:t>
            </a:r>
            <a:r>
              <a:rPr lang="en-US" i="1" dirty="0" smtClean="0"/>
              <a:t>b</a:t>
            </a:r>
            <a:r>
              <a:rPr lang="en-US" i="1" baseline="-25000" dirty="0" smtClean="0"/>
              <a:t>1</a:t>
            </a:r>
            <a:r>
              <a:rPr lang="en-US" dirty="0" smtClean="0"/>
              <a:t> to minimize the total error on the training set.</a:t>
            </a:r>
          </a:p>
          <a:p>
            <a:pPr marL="0" indent="0">
              <a:buNone/>
            </a:pPr>
            <a:endParaRPr lang="en-US" dirty="0" smtClean="0"/>
          </a:p>
          <a:p>
            <a:r>
              <a:rPr lang="en-US" dirty="0">
                <a:solidFill>
                  <a:srgbClr val="FFFFFF"/>
                </a:solidFill>
              </a:rPr>
              <a:t>You do not need to solve the minimization problem – the machine learning algorithm will do it for you.</a:t>
            </a:r>
          </a:p>
          <a:p>
            <a:endParaRPr lang="en-US" dirty="0" smtClean="0">
              <a:solidFill>
                <a:srgbClr val="FFFFFF"/>
              </a:solidFill>
            </a:endParaRPr>
          </a:p>
          <a:p>
            <a:endParaRPr lang="en-US" i="1" dirty="0" smtClean="0"/>
          </a:p>
          <a:p>
            <a:endParaRPr lang="en-US" i="1" dirty="0" smtClean="0"/>
          </a:p>
          <a:p>
            <a:endParaRPr lang="en-US" i="1" dirty="0" smtClean="0"/>
          </a:p>
          <a:p>
            <a:endParaRPr lang="en-US" i="1" dirty="0" smtClean="0"/>
          </a:p>
          <a:p>
            <a:endParaRPr lang="en-US" i="1" dirty="0" smtClean="0"/>
          </a:p>
          <a:p>
            <a:r>
              <a:rPr lang="en-US" dirty="0" smtClean="0"/>
              <a:t> </a:t>
            </a:r>
            <a:endParaRPr lang="en-US" i="1" dirty="0" smtClean="0"/>
          </a:p>
        </p:txBody>
      </p:sp>
      <p:sp>
        <p:nvSpPr>
          <p:cNvPr id="2" name="Title 1"/>
          <p:cNvSpPr>
            <a:spLocks noGrp="1"/>
          </p:cNvSpPr>
          <p:nvPr>
            <p:ph type="title"/>
          </p:nvPr>
        </p:nvSpPr>
        <p:spPr/>
        <p:txBody>
          <a:bodyPr/>
          <a:lstStyle/>
          <a:p>
            <a:r>
              <a:rPr lang="en-US" dirty="0" smtClean="0"/>
              <a:t>Simple Linear Regression</a:t>
            </a:r>
            <a:endParaRPr lang="en-US" dirty="0"/>
          </a:p>
        </p:txBody>
      </p:sp>
      <p:graphicFrame>
        <p:nvGraphicFramePr>
          <p:cNvPr id="59394" name="Object 2"/>
          <p:cNvGraphicFramePr>
            <a:graphicFrameLocks noChangeAspect="1"/>
          </p:cNvGraphicFramePr>
          <p:nvPr>
            <p:extLst>
              <p:ext uri="{D42A27DB-BD31-4B8C-83A1-F6EECF244321}">
                <p14:modId xmlns:p14="http://schemas.microsoft.com/office/powerpoint/2010/main" val="2021527368"/>
              </p:ext>
            </p:extLst>
          </p:nvPr>
        </p:nvGraphicFramePr>
        <p:xfrm>
          <a:off x="3954990" y="3706816"/>
          <a:ext cx="4370740" cy="1254654"/>
        </p:xfrm>
        <a:graphic>
          <a:graphicData uri="http://schemas.openxmlformats.org/presentationml/2006/ole">
            <mc:AlternateContent xmlns:mc="http://schemas.openxmlformats.org/markup-compatibility/2006">
              <mc:Choice xmlns:v="urn:schemas-microsoft-com:vml" Requires="v">
                <p:oleObj spid="_x0000_s178202" name="Equation" r:id="rId4" imgW="1549400" imgH="444500" progId="Equation.DSMT4">
                  <p:embed/>
                </p:oleObj>
              </mc:Choice>
              <mc:Fallback>
                <p:oleObj name="Equation" r:id="rId4" imgW="1549400" imgH="444500" progId="Equation.DSMT4">
                  <p:embed/>
                  <p:pic>
                    <p:nvPicPr>
                      <p:cNvPr id="0"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4990" y="3706816"/>
                        <a:ext cx="4370740" cy="12546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396" name="Object 4"/>
          <p:cNvGraphicFramePr>
            <a:graphicFrameLocks noChangeAspect="1"/>
          </p:cNvGraphicFramePr>
          <p:nvPr>
            <p:extLst>
              <p:ext uri="{D42A27DB-BD31-4B8C-83A1-F6EECF244321}">
                <p14:modId xmlns:p14="http://schemas.microsoft.com/office/powerpoint/2010/main" val="915446811"/>
              </p:ext>
            </p:extLst>
          </p:nvPr>
        </p:nvGraphicFramePr>
        <p:xfrm>
          <a:off x="4057651" y="2301347"/>
          <a:ext cx="2896252" cy="594254"/>
        </p:xfrm>
        <a:graphic>
          <a:graphicData uri="http://schemas.openxmlformats.org/presentationml/2006/ole">
            <mc:AlternateContent xmlns:mc="http://schemas.openxmlformats.org/markup-compatibility/2006">
              <mc:Choice xmlns:v="urn:schemas-microsoft-com:vml" Requires="v">
                <p:oleObj spid="_x0000_s178203" name="Equation" r:id="rId6" imgW="990600" imgH="203200" progId="Equation.DSMT4">
                  <p:embed/>
                </p:oleObj>
              </mc:Choice>
              <mc:Fallback>
                <p:oleObj name="Equation" r:id="rId6" imgW="990600" imgH="203200" progId="Equation.DSMT4">
                  <p:embed/>
                  <p:pic>
                    <p:nvPicPr>
                      <p:cNvPr id="0"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57651" y="2301347"/>
                        <a:ext cx="2896252" cy="594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397381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sz="quarter" idx="10"/>
          </p:nvPr>
        </p:nvSpPr>
        <p:spPr>
          <a:xfrm>
            <a:off x="337079" y="950782"/>
            <a:ext cx="10601854" cy="5290388"/>
          </a:xfrm>
        </p:spPr>
        <p:txBody>
          <a:bodyPr/>
          <a:lstStyle/>
          <a:p>
            <a:r>
              <a:rPr lang="en-US" dirty="0" smtClean="0"/>
              <a:t>Need a function that estimates y for a new x. </a:t>
            </a:r>
          </a:p>
          <a:p>
            <a:r>
              <a:rPr lang="en-US" dirty="0" smtClean="0"/>
              <a:t>The simplest is a linear model.</a:t>
            </a:r>
          </a:p>
          <a:p>
            <a:pPr marL="0" indent="0">
              <a:buNone/>
            </a:pPr>
            <a:endParaRPr lang="en-US" dirty="0" smtClean="0"/>
          </a:p>
          <a:p>
            <a:r>
              <a:rPr lang="en-US" dirty="0" smtClean="0"/>
              <a:t>Could choose </a:t>
            </a:r>
            <a:r>
              <a:rPr lang="en-US" i="1" dirty="0" smtClean="0"/>
              <a:t>b</a:t>
            </a:r>
            <a:r>
              <a:rPr lang="en-US" i="1" baseline="-25000" dirty="0" smtClean="0"/>
              <a:t>0</a:t>
            </a:r>
            <a:r>
              <a:rPr lang="en-US" dirty="0" smtClean="0"/>
              <a:t> and </a:t>
            </a:r>
            <a:r>
              <a:rPr lang="en-US" i="1" dirty="0" smtClean="0"/>
              <a:t>b</a:t>
            </a:r>
            <a:r>
              <a:rPr lang="en-US" i="1" baseline="-25000" dirty="0" smtClean="0"/>
              <a:t>1</a:t>
            </a:r>
            <a:r>
              <a:rPr lang="en-US" dirty="0" smtClean="0"/>
              <a:t> to minimize the total error on the training set.</a:t>
            </a:r>
          </a:p>
          <a:p>
            <a:pPr marL="0" indent="0">
              <a:buNone/>
            </a:pPr>
            <a:endParaRPr lang="en-US" dirty="0" smtClean="0"/>
          </a:p>
          <a:p>
            <a:r>
              <a:rPr lang="en-US" dirty="0"/>
              <a:t>You do not need to solve the minimization problem – the machine learning algorithm will do it for you.</a:t>
            </a:r>
          </a:p>
          <a:p>
            <a:endParaRPr lang="en-US" dirty="0" smtClean="0"/>
          </a:p>
          <a:p>
            <a:endParaRPr lang="en-US" i="1" dirty="0" smtClean="0"/>
          </a:p>
          <a:p>
            <a:endParaRPr lang="en-US" i="1" dirty="0" smtClean="0"/>
          </a:p>
          <a:p>
            <a:endParaRPr lang="en-US" i="1" dirty="0" smtClean="0"/>
          </a:p>
          <a:p>
            <a:endParaRPr lang="en-US" i="1" dirty="0" smtClean="0"/>
          </a:p>
          <a:p>
            <a:endParaRPr lang="en-US" i="1" dirty="0" smtClean="0"/>
          </a:p>
          <a:p>
            <a:r>
              <a:rPr lang="en-US" dirty="0" smtClean="0"/>
              <a:t> </a:t>
            </a:r>
            <a:endParaRPr lang="en-US" i="1" dirty="0" smtClean="0"/>
          </a:p>
        </p:txBody>
      </p:sp>
      <p:sp>
        <p:nvSpPr>
          <p:cNvPr id="2" name="Title 1"/>
          <p:cNvSpPr>
            <a:spLocks noGrp="1"/>
          </p:cNvSpPr>
          <p:nvPr>
            <p:ph type="title"/>
          </p:nvPr>
        </p:nvSpPr>
        <p:spPr/>
        <p:txBody>
          <a:bodyPr/>
          <a:lstStyle/>
          <a:p>
            <a:r>
              <a:rPr lang="en-US" dirty="0" smtClean="0"/>
              <a:t>Simple Linear Regression</a:t>
            </a:r>
            <a:endParaRPr lang="en-US" dirty="0"/>
          </a:p>
        </p:txBody>
      </p:sp>
      <p:graphicFrame>
        <p:nvGraphicFramePr>
          <p:cNvPr id="59394" name="Object 2"/>
          <p:cNvGraphicFramePr>
            <a:graphicFrameLocks noChangeAspect="1"/>
          </p:cNvGraphicFramePr>
          <p:nvPr>
            <p:extLst>
              <p:ext uri="{D42A27DB-BD31-4B8C-83A1-F6EECF244321}">
                <p14:modId xmlns:p14="http://schemas.microsoft.com/office/powerpoint/2010/main" val="2545778313"/>
              </p:ext>
            </p:extLst>
          </p:nvPr>
        </p:nvGraphicFramePr>
        <p:xfrm>
          <a:off x="3954990" y="3706816"/>
          <a:ext cx="4370740" cy="1254654"/>
        </p:xfrm>
        <a:graphic>
          <a:graphicData uri="http://schemas.openxmlformats.org/presentationml/2006/ole">
            <mc:AlternateContent xmlns:mc="http://schemas.openxmlformats.org/markup-compatibility/2006">
              <mc:Choice xmlns:v="urn:schemas-microsoft-com:vml" Requires="v">
                <p:oleObj spid="_x0000_s179226" name="Equation" r:id="rId4" imgW="1549400" imgH="444500" progId="Equation.DSMT4">
                  <p:embed/>
                </p:oleObj>
              </mc:Choice>
              <mc:Fallback>
                <p:oleObj name="Equation" r:id="rId4" imgW="1549400" imgH="444500" progId="Equation.DSMT4">
                  <p:embed/>
                  <p:pic>
                    <p:nvPicPr>
                      <p:cNvPr id="0"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4990" y="3706816"/>
                        <a:ext cx="4370740" cy="12546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396" name="Object 4"/>
          <p:cNvGraphicFramePr>
            <a:graphicFrameLocks noChangeAspect="1"/>
          </p:cNvGraphicFramePr>
          <p:nvPr>
            <p:extLst>
              <p:ext uri="{D42A27DB-BD31-4B8C-83A1-F6EECF244321}">
                <p14:modId xmlns:p14="http://schemas.microsoft.com/office/powerpoint/2010/main" val="2259418594"/>
              </p:ext>
            </p:extLst>
          </p:nvPr>
        </p:nvGraphicFramePr>
        <p:xfrm>
          <a:off x="4057651" y="2301347"/>
          <a:ext cx="2896252" cy="594254"/>
        </p:xfrm>
        <a:graphic>
          <a:graphicData uri="http://schemas.openxmlformats.org/presentationml/2006/ole">
            <mc:AlternateContent xmlns:mc="http://schemas.openxmlformats.org/markup-compatibility/2006">
              <mc:Choice xmlns:v="urn:schemas-microsoft-com:vml" Requires="v">
                <p:oleObj spid="_x0000_s179227" name="Equation" r:id="rId6" imgW="990600" imgH="203200" progId="Equation.DSMT4">
                  <p:embed/>
                </p:oleObj>
              </mc:Choice>
              <mc:Fallback>
                <p:oleObj name="Equation" r:id="rId6" imgW="990600" imgH="203200" progId="Equation.DSMT4">
                  <p:embed/>
                  <p:pic>
                    <p:nvPicPr>
                      <p:cNvPr id="0"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57651" y="2301347"/>
                        <a:ext cx="2896252" cy="594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195042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Ridge regression</a:t>
            </a:r>
            <a:endParaRPr lang="en-US" dirty="0"/>
          </a:p>
        </p:txBody>
      </p:sp>
      <p:sp>
        <p:nvSpPr>
          <p:cNvPr id="4" name="Subtitle 3"/>
          <p:cNvSpPr>
            <a:spLocks noGrp="1"/>
          </p:cNvSpPr>
          <p:nvPr>
            <p:ph type="subTitle" idx="1"/>
          </p:nvPr>
        </p:nvSpPr>
        <p:spPr/>
        <p:txBody>
          <a:bodyPr/>
          <a:lstStyle/>
          <a:p>
            <a:r>
              <a:rPr lang="en-US" dirty="0"/>
              <a:t>Cynthia Rudin | MIT Sloan School of </a:t>
            </a:r>
            <a:r>
              <a:rPr lang="en-US" dirty="0" smtClean="0"/>
              <a:t>Management</a:t>
            </a:r>
            <a:endParaRPr lang="en-US" dirty="0"/>
          </a:p>
        </p:txBody>
      </p:sp>
    </p:spTree>
    <p:extLst>
      <p:ext uri="{BB962C8B-B14F-4D97-AF65-F5344CB8AC3E}">
        <p14:creationId xmlns:p14="http://schemas.microsoft.com/office/powerpoint/2010/main" val="7164843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Ridge Regression</a:t>
            </a:r>
            <a:endParaRPr lang="en-US" dirty="0"/>
          </a:p>
        </p:txBody>
      </p:sp>
      <p:sp>
        <p:nvSpPr>
          <p:cNvPr id="8" name="TextBox 7"/>
          <p:cNvSpPr txBox="1"/>
          <p:nvPr/>
        </p:nvSpPr>
        <p:spPr>
          <a:xfrm>
            <a:off x="270934" y="2367992"/>
            <a:ext cx="10651066" cy="4401205"/>
          </a:xfrm>
          <a:prstGeom prst="rect">
            <a:avLst/>
          </a:prstGeom>
          <a:noFill/>
        </p:spPr>
        <p:txBody>
          <a:bodyPr wrap="square" rtlCol="0">
            <a:spAutoFit/>
          </a:bodyPr>
          <a:lstStyle/>
          <a:p>
            <a:r>
              <a:rPr lang="en-US" sz="2000" dirty="0" smtClean="0"/>
              <a:t>Estimated income:</a:t>
            </a:r>
          </a:p>
          <a:p>
            <a:endParaRPr lang="en-US" sz="2000" dirty="0" smtClean="0"/>
          </a:p>
          <a:p>
            <a:r>
              <a:rPr lang="en-US" sz="2000" dirty="0" smtClean="0"/>
              <a:t>f(x) = function(Number of visits to upscale furniture websites, Number of Businessweek clicks, Number of distinct people emailed per day, Number of purchases of over 5K within the last month, Number of visits to airlines, etc.) </a:t>
            </a:r>
          </a:p>
          <a:p>
            <a:endParaRPr lang="en-US" sz="2000" dirty="0" smtClean="0"/>
          </a:p>
          <a:p>
            <a:r>
              <a:rPr lang="en-US" sz="2000" dirty="0" smtClean="0"/>
              <a:t>For instance,</a:t>
            </a:r>
          </a:p>
          <a:p>
            <a:r>
              <a:rPr lang="en-US" sz="2000" dirty="0" smtClean="0"/>
              <a:t>f(x) = 3*Number of visits to upscale furniture websites </a:t>
            </a:r>
          </a:p>
          <a:p>
            <a:r>
              <a:rPr lang="en-US" sz="2000" dirty="0" smtClean="0"/>
              <a:t>        +10*Number of Businessweek clicks</a:t>
            </a:r>
          </a:p>
          <a:p>
            <a:r>
              <a:rPr lang="en-US" sz="2000" dirty="0" smtClean="0"/>
              <a:t>        +100*Number of distinct people emailed per day</a:t>
            </a:r>
          </a:p>
          <a:p>
            <a:r>
              <a:rPr lang="en-US" sz="2000" dirty="0" smtClean="0"/>
              <a:t>        +2*Number of purchases of over 5K within the last month</a:t>
            </a:r>
          </a:p>
          <a:p>
            <a:r>
              <a:rPr lang="en-US" sz="2000" dirty="0" smtClean="0"/>
              <a:t>        +10*Number of visits to airlines</a:t>
            </a:r>
          </a:p>
          <a:p>
            <a:endParaRPr lang="en-US" sz="2000" dirty="0" smtClean="0"/>
          </a:p>
          <a:p>
            <a:r>
              <a:rPr lang="en-US" sz="2000" dirty="0" smtClean="0"/>
              <a:t>But f(x) could be much more complicated</a:t>
            </a:r>
          </a:p>
        </p:txBody>
      </p:sp>
      <p:sp>
        <p:nvSpPr>
          <p:cNvPr id="36" name="Content Placeholder 2"/>
          <p:cNvSpPr txBox="1">
            <a:spLocks/>
          </p:cNvSpPr>
          <p:nvPr/>
        </p:nvSpPr>
        <p:spPr>
          <a:xfrm>
            <a:off x="49213" y="795564"/>
            <a:ext cx="9551987"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Formally, given training set (</a:t>
            </a:r>
            <a:r>
              <a:rPr lang="en-US" dirty="0" err="1" smtClean="0"/>
              <a:t>x</a:t>
            </a:r>
            <a:r>
              <a:rPr lang="en-US" baseline="-25000" dirty="0" err="1" smtClean="0"/>
              <a:t>i,</a:t>
            </a:r>
            <a:r>
              <a:rPr lang="en-US" dirty="0" err="1" smtClean="0"/>
              <a:t>y</a:t>
            </a:r>
            <a:r>
              <a:rPr lang="en-US" baseline="-25000" dirty="0" err="1" smtClean="0"/>
              <a:t>i</a:t>
            </a:r>
            <a:r>
              <a:rPr lang="en-US" dirty="0" smtClean="0"/>
              <a:t>) for </a:t>
            </a:r>
            <a:r>
              <a:rPr lang="en-US" dirty="0" err="1" smtClean="0"/>
              <a:t>i</a:t>
            </a:r>
            <a:r>
              <a:rPr lang="en-US" dirty="0" smtClean="0"/>
              <a:t>=1…n, we want to create a regression model f that can predict label y for a new x.  </a:t>
            </a:r>
            <a:endParaRPr lang="en-US" dirty="0"/>
          </a:p>
        </p:txBody>
      </p:sp>
    </p:spTree>
    <p:extLst>
      <p:ext uri="{BB962C8B-B14F-4D97-AF65-F5344CB8AC3E}">
        <p14:creationId xmlns:p14="http://schemas.microsoft.com/office/powerpoint/2010/main" val="9571516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Ridge Regression</a:t>
            </a:r>
            <a:endParaRPr lang="en-US" dirty="0"/>
          </a:p>
        </p:txBody>
      </p:sp>
      <p:sp>
        <p:nvSpPr>
          <p:cNvPr id="3" name="Content Placeholder 2"/>
          <p:cNvSpPr>
            <a:spLocks noGrp="1"/>
          </p:cNvSpPr>
          <p:nvPr>
            <p:ph sz="quarter" idx="10"/>
          </p:nvPr>
        </p:nvSpPr>
        <p:spPr>
          <a:xfrm>
            <a:off x="337080" y="950782"/>
            <a:ext cx="9543520" cy="5290388"/>
          </a:xfrm>
        </p:spPr>
        <p:txBody>
          <a:bodyPr/>
          <a:lstStyle/>
          <a:p>
            <a:r>
              <a:rPr lang="en-US" dirty="0" smtClean="0"/>
              <a:t>Each observation is represented by a set of numbers.</a:t>
            </a:r>
          </a:p>
          <a:p>
            <a:endParaRPr lang="en-US" i="1" dirty="0" smtClean="0"/>
          </a:p>
          <a:p>
            <a:endParaRPr lang="en-US" i="1" dirty="0" smtClean="0"/>
          </a:p>
          <a:p>
            <a:endParaRPr lang="en-US" i="1" dirty="0" smtClean="0"/>
          </a:p>
          <a:p>
            <a:pPr>
              <a:buNone/>
            </a:pPr>
            <a:endParaRPr lang="en-US" i="1" dirty="0" smtClean="0"/>
          </a:p>
          <a:p>
            <a:pPr>
              <a:buNone/>
            </a:pPr>
            <a:endParaRPr lang="en-US" sz="1300" i="1" dirty="0" smtClean="0"/>
          </a:p>
          <a:p>
            <a:pPr>
              <a:buNone/>
            </a:pPr>
            <a:endParaRPr lang="en-US" sz="1300" i="1" dirty="0" smtClean="0"/>
          </a:p>
          <a:p>
            <a:r>
              <a:rPr lang="en-US" dirty="0" smtClean="0"/>
              <a:t>You can be creative in the choice of features. </a:t>
            </a:r>
          </a:p>
          <a:p>
            <a:pPr lvl="1"/>
            <a:r>
              <a:rPr lang="en-US" dirty="0" smtClean="0"/>
              <a:t>polynomials: age, age</a:t>
            </a:r>
            <a:r>
              <a:rPr lang="en-US" baseline="30000" dirty="0" smtClean="0"/>
              <a:t>2</a:t>
            </a:r>
            <a:r>
              <a:rPr lang="en-US" dirty="0" smtClean="0"/>
              <a:t>, age</a:t>
            </a:r>
            <a:r>
              <a:rPr lang="en-US" baseline="30000" dirty="0" smtClean="0"/>
              <a:t>3</a:t>
            </a:r>
            <a:r>
              <a:rPr lang="en-US" dirty="0" smtClean="0"/>
              <a:t> </a:t>
            </a:r>
          </a:p>
          <a:p>
            <a:pPr lvl="1"/>
            <a:r>
              <a:rPr lang="en-US" dirty="0" smtClean="0"/>
              <a:t>indicator variables: 1 if age&gt;60 and 0 otherwise, etc. </a:t>
            </a:r>
            <a:endParaRPr lang="en-US" dirty="0"/>
          </a:p>
        </p:txBody>
      </p:sp>
      <p:sp>
        <p:nvSpPr>
          <p:cNvPr id="4" name="TextBox 3"/>
          <p:cNvSpPr txBox="1"/>
          <p:nvPr/>
        </p:nvSpPr>
        <p:spPr>
          <a:xfrm>
            <a:off x="508001" y="2102556"/>
            <a:ext cx="10943170" cy="2246769"/>
          </a:xfrm>
          <a:prstGeom prst="rect">
            <a:avLst/>
          </a:prstGeom>
          <a:noFill/>
        </p:spPr>
        <p:txBody>
          <a:bodyPr wrap="none" rtlCol="0">
            <a:spAutoFit/>
          </a:bodyPr>
          <a:lstStyle/>
          <a:p>
            <a:r>
              <a:rPr lang="en-US" sz="2800" dirty="0" smtClean="0"/>
              <a:t>A person is represented as:  [   5      3     120     12      1       0   …..   ]          84</a:t>
            </a:r>
          </a:p>
          <a:p>
            <a:r>
              <a:rPr lang="en-US" sz="2800" dirty="0"/>
              <a:t> </a:t>
            </a:r>
            <a:r>
              <a:rPr lang="en-US" sz="2800" dirty="0" smtClean="0"/>
              <a:t>                                                  </a:t>
            </a:r>
            <a:r>
              <a:rPr lang="en-US" sz="2800" dirty="0"/>
              <a:t>[   </a:t>
            </a:r>
            <a:r>
              <a:rPr lang="en-US" sz="2800" dirty="0" smtClean="0"/>
              <a:t>0      0      89        5      1       1   </a:t>
            </a:r>
            <a:r>
              <a:rPr lang="en-US" sz="2800" dirty="0"/>
              <a:t>…..   </a:t>
            </a:r>
            <a:r>
              <a:rPr lang="en-US" sz="2800" dirty="0" smtClean="0"/>
              <a:t>]          32</a:t>
            </a:r>
            <a:endParaRPr lang="en-US" sz="2800" dirty="0"/>
          </a:p>
          <a:p>
            <a:r>
              <a:rPr lang="en-US" sz="2800" dirty="0"/>
              <a:t>  </a:t>
            </a:r>
            <a:r>
              <a:rPr lang="en-US" sz="2800" dirty="0" smtClean="0"/>
              <a:t>                                                 </a:t>
            </a:r>
            <a:r>
              <a:rPr lang="en-US" sz="2800" dirty="0"/>
              <a:t>[   </a:t>
            </a:r>
            <a:r>
              <a:rPr lang="en-US" sz="2800" dirty="0" smtClean="0"/>
              <a:t>1      0      20        0      0       1   </a:t>
            </a:r>
            <a:r>
              <a:rPr lang="en-US" sz="2800" dirty="0"/>
              <a:t>…..   </a:t>
            </a:r>
            <a:r>
              <a:rPr lang="en-US" sz="2800" dirty="0" smtClean="0"/>
              <a:t>]         -10</a:t>
            </a:r>
          </a:p>
          <a:p>
            <a:r>
              <a:rPr lang="en-US" sz="2800" dirty="0"/>
              <a:t> </a:t>
            </a:r>
            <a:r>
              <a:rPr lang="en-US" sz="2800" dirty="0" smtClean="0"/>
              <a:t>                                                                      :                                                       :</a:t>
            </a:r>
          </a:p>
          <a:p>
            <a:endParaRPr lang="en-US" sz="2800" dirty="0"/>
          </a:p>
        </p:txBody>
      </p:sp>
      <p:sp>
        <p:nvSpPr>
          <p:cNvPr id="5" name="TextBox 4"/>
          <p:cNvSpPr txBox="1"/>
          <p:nvPr/>
        </p:nvSpPr>
        <p:spPr>
          <a:xfrm>
            <a:off x="9581444" y="4515555"/>
            <a:ext cx="2390398" cy="523220"/>
          </a:xfrm>
          <a:prstGeom prst="rect">
            <a:avLst/>
          </a:prstGeom>
          <a:noFill/>
        </p:spPr>
        <p:txBody>
          <a:bodyPr wrap="none" rtlCol="0">
            <a:spAutoFit/>
          </a:bodyPr>
          <a:lstStyle/>
          <a:p>
            <a:r>
              <a:rPr lang="en-US" sz="2800" dirty="0" smtClean="0">
                <a:solidFill>
                  <a:srgbClr val="0000FF"/>
                </a:solidFill>
              </a:rPr>
              <a:t>Labels, called Y</a:t>
            </a:r>
            <a:endParaRPr lang="en-US" dirty="0">
              <a:solidFill>
                <a:srgbClr val="0000FF"/>
              </a:solidFill>
            </a:endParaRPr>
          </a:p>
        </p:txBody>
      </p:sp>
      <p:sp>
        <p:nvSpPr>
          <p:cNvPr id="15" name="TextBox 14"/>
          <p:cNvSpPr txBox="1"/>
          <p:nvPr/>
        </p:nvSpPr>
        <p:spPr>
          <a:xfrm>
            <a:off x="5740401" y="4470400"/>
            <a:ext cx="2747792" cy="523220"/>
          </a:xfrm>
          <a:prstGeom prst="rect">
            <a:avLst/>
          </a:prstGeom>
          <a:noFill/>
        </p:spPr>
        <p:txBody>
          <a:bodyPr wrap="none" rtlCol="0">
            <a:spAutoFit/>
          </a:bodyPr>
          <a:lstStyle/>
          <a:p>
            <a:r>
              <a:rPr lang="en-US" sz="2800" dirty="0" smtClean="0">
                <a:solidFill>
                  <a:srgbClr val="0000FF"/>
                </a:solidFill>
              </a:rPr>
              <a:t>Features, called X</a:t>
            </a:r>
            <a:endParaRPr lang="en-US" dirty="0">
              <a:solidFill>
                <a:srgbClr val="0000FF"/>
              </a:solidFill>
            </a:endParaRPr>
          </a:p>
        </p:txBody>
      </p:sp>
      <p:sp>
        <p:nvSpPr>
          <p:cNvPr id="6" name="Up Arrow 5"/>
          <p:cNvSpPr/>
          <p:nvPr/>
        </p:nvSpPr>
        <p:spPr>
          <a:xfrm>
            <a:off x="6110111" y="4021667"/>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 Arrow 16"/>
          <p:cNvSpPr/>
          <p:nvPr/>
        </p:nvSpPr>
        <p:spPr>
          <a:xfrm>
            <a:off x="10707511" y="3891845"/>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0481733" y="1744133"/>
            <a:ext cx="882686" cy="369332"/>
          </a:xfrm>
          <a:prstGeom prst="rect">
            <a:avLst/>
          </a:prstGeom>
          <a:noFill/>
        </p:spPr>
        <p:txBody>
          <a:bodyPr wrap="none" rtlCol="0">
            <a:spAutoFit/>
          </a:bodyPr>
          <a:lstStyle/>
          <a:p>
            <a:r>
              <a:rPr lang="en-US"/>
              <a:t>Income</a:t>
            </a:r>
          </a:p>
        </p:txBody>
      </p:sp>
    </p:spTree>
    <p:extLst>
      <p:ext uri="{BB962C8B-B14F-4D97-AF65-F5344CB8AC3E}">
        <p14:creationId xmlns:p14="http://schemas.microsoft.com/office/powerpoint/2010/main" val="3501033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Ridge Regression</a:t>
            </a:r>
            <a:endParaRPr lang="en-US" dirty="0"/>
          </a:p>
        </p:txBody>
      </p:sp>
      <p:sp>
        <p:nvSpPr>
          <p:cNvPr id="3" name="Content Placeholder 2"/>
          <p:cNvSpPr>
            <a:spLocks noGrp="1"/>
          </p:cNvSpPr>
          <p:nvPr>
            <p:ph sz="quarter" idx="10"/>
          </p:nvPr>
        </p:nvSpPr>
        <p:spPr>
          <a:xfrm>
            <a:off x="337080" y="950782"/>
            <a:ext cx="9543520" cy="5290388"/>
          </a:xfrm>
        </p:spPr>
        <p:txBody>
          <a:bodyPr/>
          <a:lstStyle/>
          <a:p>
            <a:r>
              <a:rPr lang="en-US" dirty="0" smtClean="0"/>
              <a:t>Each observation is represented by a set of numbers.</a:t>
            </a:r>
          </a:p>
          <a:p>
            <a:endParaRPr lang="en-US" i="1" dirty="0" smtClean="0"/>
          </a:p>
          <a:p>
            <a:endParaRPr lang="en-US" i="1" dirty="0" smtClean="0"/>
          </a:p>
          <a:p>
            <a:endParaRPr lang="en-US" i="1" dirty="0" smtClean="0"/>
          </a:p>
          <a:p>
            <a:pPr>
              <a:buNone/>
            </a:pPr>
            <a:endParaRPr lang="en-US" i="1" dirty="0" smtClean="0"/>
          </a:p>
          <a:p>
            <a:pPr>
              <a:buNone/>
            </a:pPr>
            <a:endParaRPr lang="en-US" sz="1300" i="1" dirty="0" smtClean="0"/>
          </a:p>
          <a:p>
            <a:pPr>
              <a:buNone/>
            </a:pPr>
            <a:endParaRPr lang="en-US" sz="1300" i="1" dirty="0" smtClean="0"/>
          </a:p>
          <a:p>
            <a:r>
              <a:rPr lang="en-US" dirty="0" smtClean="0"/>
              <a:t>You can be creative in the choice of features. </a:t>
            </a:r>
          </a:p>
          <a:p>
            <a:pPr lvl="1"/>
            <a:r>
              <a:rPr lang="en-US" dirty="0" smtClean="0"/>
              <a:t>polynomials: age, age</a:t>
            </a:r>
            <a:r>
              <a:rPr lang="en-US" baseline="30000" dirty="0" smtClean="0"/>
              <a:t>2</a:t>
            </a:r>
            <a:r>
              <a:rPr lang="en-US" dirty="0" smtClean="0"/>
              <a:t>, age</a:t>
            </a:r>
            <a:r>
              <a:rPr lang="en-US" baseline="30000" dirty="0" smtClean="0"/>
              <a:t>3</a:t>
            </a:r>
            <a:r>
              <a:rPr lang="en-US" dirty="0" smtClean="0"/>
              <a:t> </a:t>
            </a:r>
          </a:p>
          <a:p>
            <a:pPr lvl="1"/>
            <a:r>
              <a:rPr lang="en-US" dirty="0" smtClean="0"/>
              <a:t>indicator variables: 1 if age&gt;60 and 0 otherwise, etc. </a:t>
            </a:r>
            <a:endParaRPr lang="en-US" dirty="0"/>
          </a:p>
        </p:txBody>
      </p:sp>
      <p:sp>
        <p:nvSpPr>
          <p:cNvPr id="4" name="TextBox 3"/>
          <p:cNvSpPr txBox="1"/>
          <p:nvPr/>
        </p:nvSpPr>
        <p:spPr>
          <a:xfrm>
            <a:off x="508001" y="2102556"/>
            <a:ext cx="10943170" cy="2246769"/>
          </a:xfrm>
          <a:prstGeom prst="rect">
            <a:avLst/>
          </a:prstGeom>
          <a:noFill/>
        </p:spPr>
        <p:txBody>
          <a:bodyPr wrap="none" rtlCol="0">
            <a:spAutoFit/>
          </a:bodyPr>
          <a:lstStyle/>
          <a:p>
            <a:r>
              <a:rPr lang="en-US" sz="2800" dirty="0" smtClean="0"/>
              <a:t>A person is represented as:  [   5      3     120     12      1       0   …..   ]          84</a:t>
            </a:r>
          </a:p>
          <a:p>
            <a:r>
              <a:rPr lang="en-US" sz="2800" dirty="0"/>
              <a:t> </a:t>
            </a:r>
            <a:r>
              <a:rPr lang="en-US" sz="2800" dirty="0" smtClean="0"/>
              <a:t>                                                  </a:t>
            </a:r>
            <a:r>
              <a:rPr lang="en-US" sz="2800" dirty="0"/>
              <a:t>[   </a:t>
            </a:r>
            <a:r>
              <a:rPr lang="en-US" sz="2800" dirty="0" smtClean="0"/>
              <a:t>0      0      89        5      1       1   </a:t>
            </a:r>
            <a:r>
              <a:rPr lang="en-US" sz="2800" dirty="0"/>
              <a:t>…..   </a:t>
            </a:r>
            <a:r>
              <a:rPr lang="en-US" sz="2800" dirty="0" smtClean="0"/>
              <a:t>]          32</a:t>
            </a:r>
            <a:endParaRPr lang="en-US" sz="2800" dirty="0"/>
          </a:p>
          <a:p>
            <a:r>
              <a:rPr lang="en-US" sz="2800" dirty="0"/>
              <a:t>  </a:t>
            </a:r>
            <a:r>
              <a:rPr lang="en-US" sz="2800" dirty="0" smtClean="0"/>
              <a:t>                                                 </a:t>
            </a:r>
            <a:r>
              <a:rPr lang="en-US" sz="2800" dirty="0"/>
              <a:t>[   </a:t>
            </a:r>
            <a:r>
              <a:rPr lang="en-US" sz="2800" dirty="0" smtClean="0"/>
              <a:t>1      0      20        0      0       1   </a:t>
            </a:r>
            <a:r>
              <a:rPr lang="en-US" sz="2800" dirty="0"/>
              <a:t>…..   </a:t>
            </a:r>
            <a:r>
              <a:rPr lang="en-US" sz="2800" dirty="0" smtClean="0"/>
              <a:t>]         -10</a:t>
            </a:r>
          </a:p>
          <a:p>
            <a:r>
              <a:rPr lang="en-US" sz="2800" dirty="0"/>
              <a:t> </a:t>
            </a:r>
            <a:r>
              <a:rPr lang="en-US" sz="2800" dirty="0" smtClean="0"/>
              <a:t>                                                                      :                                                       :</a:t>
            </a:r>
          </a:p>
          <a:p>
            <a:endParaRPr lang="en-US" sz="2800" dirty="0"/>
          </a:p>
        </p:txBody>
      </p:sp>
      <p:sp>
        <p:nvSpPr>
          <p:cNvPr id="5" name="TextBox 4"/>
          <p:cNvSpPr txBox="1"/>
          <p:nvPr/>
        </p:nvSpPr>
        <p:spPr>
          <a:xfrm>
            <a:off x="9581444" y="4515555"/>
            <a:ext cx="2390398" cy="523220"/>
          </a:xfrm>
          <a:prstGeom prst="rect">
            <a:avLst/>
          </a:prstGeom>
          <a:noFill/>
        </p:spPr>
        <p:txBody>
          <a:bodyPr wrap="none" rtlCol="0">
            <a:spAutoFit/>
          </a:bodyPr>
          <a:lstStyle/>
          <a:p>
            <a:r>
              <a:rPr lang="en-US" sz="2800" dirty="0" smtClean="0">
                <a:solidFill>
                  <a:srgbClr val="0000FF"/>
                </a:solidFill>
              </a:rPr>
              <a:t>Labels, called Y</a:t>
            </a:r>
            <a:endParaRPr lang="en-US" dirty="0">
              <a:solidFill>
                <a:srgbClr val="0000FF"/>
              </a:solidFill>
            </a:endParaRPr>
          </a:p>
        </p:txBody>
      </p:sp>
      <p:sp>
        <p:nvSpPr>
          <p:cNvPr id="15" name="TextBox 14"/>
          <p:cNvSpPr txBox="1"/>
          <p:nvPr/>
        </p:nvSpPr>
        <p:spPr>
          <a:xfrm>
            <a:off x="5740401" y="4470400"/>
            <a:ext cx="2747792" cy="523220"/>
          </a:xfrm>
          <a:prstGeom prst="rect">
            <a:avLst/>
          </a:prstGeom>
          <a:noFill/>
        </p:spPr>
        <p:txBody>
          <a:bodyPr wrap="none" rtlCol="0">
            <a:spAutoFit/>
          </a:bodyPr>
          <a:lstStyle/>
          <a:p>
            <a:r>
              <a:rPr lang="en-US" sz="2800" dirty="0" smtClean="0">
                <a:solidFill>
                  <a:srgbClr val="0000FF"/>
                </a:solidFill>
              </a:rPr>
              <a:t>Features, called X</a:t>
            </a:r>
            <a:endParaRPr lang="en-US" dirty="0">
              <a:solidFill>
                <a:srgbClr val="0000FF"/>
              </a:solidFill>
            </a:endParaRPr>
          </a:p>
        </p:txBody>
      </p:sp>
      <p:sp>
        <p:nvSpPr>
          <p:cNvPr id="6" name="Up Arrow 5"/>
          <p:cNvSpPr/>
          <p:nvPr/>
        </p:nvSpPr>
        <p:spPr>
          <a:xfrm>
            <a:off x="6110111" y="4021667"/>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 Arrow 16"/>
          <p:cNvSpPr/>
          <p:nvPr/>
        </p:nvSpPr>
        <p:spPr>
          <a:xfrm>
            <a:off x="10707511" y="3891845"/>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0481733" y="1744133"/>
            <a:ext cx="882686" cy="369332"/>
          </a:xfrm>
          <a:prstGeom prst="rect">
            <a:avLst/>
          </a:prstGeom>
          <a:noFill/>
        </p:spPr>
        <p:txBody>
          <a:bodyPr wrap="none" rtlCol="0">
            <a:spAutoFit/>
          </a:bodyPr>
          <a:lstStyle/>
          <a:p>
            <a:r>
              <a:rPr lang="en-US"/>
              <a:t>Income</a:t>
            </a:r>
          </a:p>
        </p:txBody>
      </p:sp>
      <p:pic>
        <p:nvPicPr>
          <p:cNvPr id="7" name="Picture 6" descr="Screen Shot 2015-07-13 at 10.25.0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864" y="1270001"/>
            <a:ext cx="5034404" cy="3759199"/>
          </a:xfrm>
          <a:prstGeom prst="rect">
            <a:avLst/>
          </a:prstGeom>
        </p:spPr>
      </p:pic>
    </p:spTree>
    <p:extLst>
      <p:ext uri="{BB962C8B-B14F-4D97-AF65-F5344CB8AC3E}">
        <p14:creationId xmlns:p14="http://schemas.microsoft.com/office/powerpoint/2010/main" val="2392041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sz="quarter" idx="10"/>
          </p:nvPr>
        </p:nvSpPr>
        <p:spPr>
          <a:xfrm>
            <a:off x="337079" y="950782"/>
            <a:ext cx="10601854" cy="5290388"/>
          </a:xfrm>
        </p:spPr>
        <p:txBody>
          <a:bodyPr/>
          <a:lstStyle/>
          <a:p>
            <a:r>
              <a:rPr lang="en-US" dirty="0" smtClean="0"/>
              <a:t>Need a function that estimates y for a new x. </a:t>
            </a:r>
          </a:p>
          <a:p>
            <a:r>
              <a:rPr lang="en-US" dirty="0" smtClean="0"/>
              <a:t>The simplest is a linear model.</a:t>
            </a:r>
          </a:p>
          <a:p>
            <a:endParaRPr lang="en-US" dirty="0" smtClean="0"/>
          </a:p>
          <a:p>
            <a:endParaRPr lang="en-US" dirty="0" smtClean="0"/>
          </a:p>
          <a:p>
            <a:r>
              <a:rPr lang="en-US" dirty="0" smtClean="0">
                <a:solidFill>
                  <a:srgbClr val="FFFFFF"/>
                </a:solidFill>
              </a:rPr>
              <a:t>Could choose </a:t>
            </a:r>
            <a:r>
              <a:rPr lang="en-US" i="1" dirty="0" smtClean="0">
                <a:solidFill>
                  <a:srgbClr val="FFFFFF"/>
                </a:solidFill>
              </a:rPr>
              <a:t>b</a:t>
            </a:r>
            <a:r>
              <a:rPr lang="en-US" i="1" baseline="-25000" dirty="0" smtClean="0">
                <a:solidFill>
                  <a:srgbClr val="FFFFFF"/>
                </a:solidFill>
              </a:rPr>
              <a:t>0</a:t>
            </a:r>
            <a:r>
              <a:rPr lang="en-US" dirty="0" smtClean="0">
                <a:solidFill>
                  <a:srgbClr val="FFFFFF"/>
                </a:solidFill>
              </a:rPr>
              <a:t>, </a:t>
            </a:r>
            <a:r>
              <a:rPr lang="en-US" i="1" dirty="0" smtClean="0">
                <a:solidFill>
                  <a:srgbClr val="FFFFFF"/>
                </a:solidFill>
              </a:rPr>
              <a:t>b</a:t>
            </a:r>
            <a:r>
              <a:rPr lang="en-US" i="1" baseline="-25000" dirty="0" smtClean="0">
                <a:solidFill>
                  <a:srgbClr val="FFFFFF"/>
                </a:solidFill>
              </a:rPr>
              <a:t>1</a:t>
            </a:r>
            <a:r>
              <a:rPr lang="en-US" i="1" dirty="0" smtClean="0">
                <a:solidFill>
                  <a:srgbClr val="FFFFFF"/>
                </a:solidFill>
              </a:rPr>
              <a:t>, b</a:t>
            </a:r>
            <a:r>
              <a:rPr lang="en-US" i="1" baseline="-25000" dirty="0" smtClean="0">
                <a:solidFill>
                  <a:srgbClr val="FFFFFF"/>
                </a:solidFill>
              </a:rPr>
              <a:t>2</a:t>
            </a:r>
            <a:r>
              <a:rPr lang="en-US" dirty="0" smtClean="0">
                <a:solidFill>
                  <a:srgbClr val="FFFFFF"/>
                </a:solidFill>
              </a:rPr>
              <a:t>, etc., to minimize the total error on the training set.</a:t>
            </a:r>
          </a:p>
          <a:p>
            <a:endParaRPr lang="en-US" i="1" dirty="0" smtClean="0"/>
          </a:p>
          <a:p>
            <a:endParaRPr lang="en-US" i="1" dirty="0" smtClean="0"/>
          </a:p>
          <a:p>
            <a:endParaRPr lang="en-US" i="1" dirty="0" smtClean="0"/>
          </a:p>
          <a:p>
            <a:endParaRPr lang="en-US" i="1" dirty="0" smtClean="0"/>
          </a:p>
          <a:p>
            <a:endParaRPr lang="en-US" i="1" dirty="0" smtClean="0"/>
          </a:p>
          <a:p>
            <a:r>
              <a:rPr lang="en-US" dirty="0" smtClean="0"/>
              <a:t> </a:t>
            </a:r>
            <a:endParaRPr lang="en-US" i="1" dirty="0" smtClean="0"/>
          </a:p>
        </p:txBody>
      </p:sp>
      <p:sp>
        <p:nvSpPr>
          <p:cNvPr id="2" name="Title 1"/>
          <p:cNvSpPr>
            <a:spLocks noGrp="1"/>
          </p:cNvSpPr>
          <p:nvPr>
            <p:ph type="title"/>
          </p:nvPr>
        </p:nvSpPr>
        <p:spPr/>
        <p:txBody>
          <a:bodyPr/>
          <a:lstStyle/>
          <a:p>
            <a:r>
              <a:rPr lang="en-US" dirty="0" smtClean="0"/>
              <a:t>Ridge Regression</a:t>
            </a:r>
            <a:endParaRPr lang="en-US" dirty="0"/>
          </a:p>
        </p:txBody>
      </p:sp>
      <p:graphicFrame>
        <p:nvGraphicFramePr>
          <p:cNvPr id="6" name="Object 5"/>
          <p:cNvGraphicFramePr>
            <a:graphicFrameLocks noChangeAspect="1"/>
          </p:cNvGraphicFramePr>
          <p:nvPr/>
        </p:nvGraphicFramePr>
        <p:xfrm>
          <a:off x="3326341" y="2336801"/>
          <a:ext cx="5146749" cy="576263"/>
        </p:xfrm>
        <a:graphic>
          <a:graphicData uri="http://schemas.openxmlformats.org/presentationml/2006/ole">
            <mc:AlternateContent xmlns:mc="http://schemas.openxmlformats.org/markup-compatibility/2006">
              <mc:Choice xmlns:v="urn:schemas-microsoft-com:vml" Requires="v">
                <p:oleObj spid="_x0000_s68659" name="Equation" r:id="rId4" imgW="1930400" imgH="215900" progId="Equation.DSMT4">
                  <p:embed/>
                </p:oleObj>
              </mc:Choice>
              <mc:Fallback>
                <p:oleObj name="Equation" r:id="rId4" imgW="1930400" imgH="215900" progId="Equation.DSMT4">
                  <p:embed/>
                  <p:pic>
                    <p:nvPicPr>
                      <p:cNvPr id="0" name="Picture 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6341" y="2336801"/>
                        <a:ext cx="5146749"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14" name="Object 6"/>
          <p:cNvGraphicFramePr>
            <a:graphicFrameLocks noChangeAspect="1"/>
          </p:cNvGraphicFramePr>
          <p:nvPr/>
        </p:nvGraphicFramePr>
        <p:xfrm>
          <a:off x="785813" y="2928938"/>
          <a:ext cx="10394950" cy="611187"/>
        </p:xfrm>
        <a:graphic>
          <a:graphicData uri="http://schemas.openxmlformats.org/presentationml/2006/ole">
            <mc:AlternateContent xmlns:mc="http://schemas.openxmlformats.org/markup-compatibility/2006">
              <mc:Choice xmlns:v="urn:schemas-microsoft-com:vml" Requires="v">
                <p:oleObj spid="_x0000_s68660" name="Equation" r:id="rId6" imgW="3898900" imgH="228600" progId="Equation.DSMT4">
                  <p:embed/>
                </p:oleObj>
              </mc:Choice>
              <mc:Fallback>
                <p:oleObj name="Equation" r:id="rId6" imgW="3898900" imgH="228600" progId="Equation.DSMT4">
                  <p:embed/>
                  <p:pic>
                    <p:nvPicPr>
                      <p:cNvPr id="0" name="Picture 4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5813" y="2928938"/>
                        <a:ext cx="10394950" cy="611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sz="quarter" idx="10"/>
          </p:nvPr>
        </p:nvSpPr>
        <p:spPr>
          <a:xfrm>
            <a:off x="337079" y="950782"/>
            <a:ext cx="10601854" cy="5290388"/>
          </a:xfrm>
        </p:spPr>
        <p:txBody>
          <a:bodyPr/>
          <a:lstStyle/>
          <a:p>
            <a:r>
              <a:rPr lang="en-US" dirty="0" smtClean="0"/>
              <a:t>Need a function that estimates y for a new x. </a:t>
            </a:r>
          </a:p>
          <a:p>
            <a:r>
              <a:rPr lang="en-US" dirty="0" smtClean="0"/>
              <a:t>The simplest is a linear model.</a:t>
            </a:r>
          </a:p>
          <a:p>
            <a:endParaRPr lang="en-US" dirty="0" smtClean="0"/>
          </a:p>
          <a:p>
            <a:endParaRPr lang="en-US" dirty="0" smtClean="0"/>
          </a:p>
          <a:p>
            <a:r>
              <a:rPr lang="en-US" dirty="0" smtClean="0"/>
              <a:t>Could choose </a:t>
            </a:r>
            <a:r>
              <a:rPr lang="en-US" i="1" dirty="0" smtClean="0"/>
              <a:t>b</a:t>
            </a:r>
            <a:r>
              <a:rPr lang="en-US" i="1" baseline="-25000" dirty="0" smtClean="0"/>
              <a:t>0</a:t>
            </a:r>
            <a:r>
              <a:rPr lang="en-US" dirty="0" smtClean="0"/>
              <a:t>, </a:t>
            </a:r>
            <a:r>
              <a:rPr lang="en-US" i="1" dirty="0" smtClean="0"/>
              <a:t>b</a:t>
            </a:r>
            <a:r>
              <a:rPr lang="en-US" i="1" baseline="-25000" dirty="0" smtClean="0"/>
              <a:t>1</a:t>
            </a:r>
            <a:r>
              <a:rPr lang="en-US" i="1" dirty="0" smtClean="0"/>
              <a:t>, b</a:t>
            </a:r>
            <a:r>
              <a:rPr lang="en-US" i="1" baseline="-25000" dirty="0" smtClean="0"/>
              <a:t>2</a:t>
            </a:r>
            <a:r>
              <a:rPr lang="en-US" dirty="0" smtClean="0"/>
              <a:t>, etc., to minimize the total error on the training set.</a:t>
            </a:r>
          </a:p>
          <a:p>
            <a:endParaRPr lang="en-US" i="1" dirty="0" smtClean="0"/>
          </a:p>
          <a:p>
            <a:endParaRPr lang="en-US" i="1" dirty="0" smtClean="0"/>
          </a:p>
          <a:p>
            <a:endParaRPr lang="en-US" i="1" dirty="0" smtClean="0"/>
          </a:p>
          <a:p>
            <a:endParaRPr lang="en-US" i="1" dirty="0" smtClean="0"/>
          </a:p>
          <a:p>
            <a:endParaRPr lang="en-US" i="1" dirty="0" smtClean="0"/>
          </a:p>
          <a:p>
            <a:r>
              <a:rPr lang="en-US" dirty="0" smtClean="0"/>
              <a:t> </a:t>
            </a:r>
            <a:endParaRPr lang="en-US" i="1" dirty="0" smtClean="0"/>
          </a:p>
        </p:txBody>
      </p:sp>
      <p:sp>
        <p:nvSpPr>
          <p:cNvPr id="2" name="Title 1"/>
          <p:cNvSpPr>
            <a:spLocks noGrp="1"/>
          </p:cNvSpPr>
          <p:nvPr>
            <p:ph type="title"/>
          </p:nvPr>
        </p:nvSpPr>
        <p:spPr/>
        <p:txBody>
          <a:bodyPr/>
          <a:lstStyle/>
          <a:p>
            <a:r>
              <a:rPr lang="en-US" dirty="0" smtClean="0"/>
              <a:t>Ridge Regression</a:t>
            </a:r>
            <a:endParaRPr lang="en-US" dirty="0"/>
          </a:p>
        </p:txBody>
      </p:sp>
      <p:graphicFrame>
        <p:nvGraphicFramePr>
          <p:cNvPr id="59394" name="Object 2"/>
          <p:cNvGraphicFramePr>
            <a:graphicFrameLocks noChangeAspect="1"/>
          </p:cNvGraphicFramePr>
          <p:nvPr/>
        </p:nvGraphicFramePr>
        <p:xfrm>
          <a:off x="900642" y="4976283"/>
          <a:ext cx="10209213" cy="1255713"/>
        </p:xfrm>
        <a:graphic>
          <a:graphicData uri="http://schemas.openxmlformats.org/presentationml/2006/ole">
            <mc:AlternateContent xmlns:mc="http://schemas.openxmlformats.org/markup-compatibility/2006">
              <mc:Choice xmlns:v="urn:schemas-microsoft-com:vml" Requires="v">
                <p:oleObj spid="_x0000_s115780" name="Equation" r:id="rId4" imgW="3619500" imgH="444500" progId="Equation.DSMT4">
                  <p:embed/>
                </p:oleObj>
              </mc:Choice>
              <mc:Fallback>
                <p:oleObj name="Equation" r:id="rId4" imgW="3619500" imgH="444500" progId="Equation.DSMT4">
                  <p:embed/>
                  <p:pic>
                    <p:nvPicPr>
                      <p:cNvPr id="0" name="Picture 6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642" y="4976283"/>
                        <a:ext cx="10209213" cy="1255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3326341" y="2336801"/>
          <a:ext cx="5146749" cy="576263"/>
        </p:xfrm>
        <a:graphic>
          <a:graphicData uri="http://schemas.openxmlformats.org/presentationml/2006/ole">
            <mc:AlternateContent xmlns:mc="http://schemas.openxmlformats.org/markup-compatibility/2006">
              <mc:Choice xmlns:v="urn:schemas-microsoft-com:vml" Requires="v">
                <p:oleObj spid="_x0000_s115781" name="Equation" r:id="rId6" imgW="1930400" imgH="215900" progId="Equation.DSMT4">
                  <p:embed/>
                </p:oleObj>
              </mc:Choice>
              <mc:Fallback>
                <p:oleObj name="Equation" r:id="rId6" imgW="1930400" imgH="215900" progId="Equation.DSMT4">
                  <p:embed/>
                  <p:pic>
                    <p:nvPicPr>
                      <p:cNvPr id="0" name="Picture 6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26341" y="2336801"/>
                        <a:ext cx="5146749"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14" name="Object 6"/>
          <p:cNvGraphicFramePr>
            <a:graphicFrameLocks noChangeAspect="1"/>
          </p:cNvGraphicFramePr>
          <p:nvPr/>
        </p:nvGraphicFramePr>
        <p:xfrm>
          <a:off x="785813" y="2928938"/>
          <a:ext cx="10394950" cy="611187"/>
        </p:xfrm>
        <a:graphic>
          <a:graphicData uri="http://schemas.openxmlformats.org/presentationml/2006/ole">
            <mc:AlternateContent xmlns:mc="http://schemas.openxmlformats.org/markup-compatibility/2006">
              <mc:Choice xmlns:v="urn:schemas-microsoft-com:vml" Requires="v">
                <p:oleObj spid="_x0000_s115782" name="Equation" r:id="rId8" imgW="3898900" imgH="228600" progId="Equation.DSMT4">
                  <p:embed/>
                </p:oleObj>
              </mc:Choice>
              <mc:Fallback>
                <p:oleObj name="Equation" r:id="rId8" imgW="3898900" imgH="228600" progId="Equation.DSMT4">
                  <p:embed/>
                  <p:pic>
                    <p:nvPicPr>
                      <p:cNvPr id="0" name="Picture 6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5813" y="2928938"/>
                        <a:ext cx="10394950" cy="611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Ridge Regression</a:t>
            </a:r>
            <a:endParaRPr lang="en-US" dirty="0"/>
          </a:p>
        </p:txBody>
      </p:sp>
      <p:sp>
        <p:nvSpPr>
          <p:cNvPr id="3" name="Content Placeholder 2"/>
          <p:cNvSpPr>
            <a:spLocks noGrp="1"/>
          </p:cNvSpPr>
          <p:nvPr>
            <p:ph sz="quarter" idx="10"/>
          </p:nvPr>
        </p:nvSpPr>
        <p:spPr>
          <a:xfrm>
            <a:off x="666750" y="1296679"/>
            <a:ext cx="8544983" cy="5290388"/>
          </a:xfrm>
        </p:spPr>
        <p:txBody>
          <a:bodyPr/>
          <a:lstStyle/>
          <a:p>
            <a:r>
              <a:rPr lang="en-US"/>
              <a:t>What happens when you try to do this?</a:t>
            </a:r>
          </a:p>
          <a:p>
            <a:r>
              <a:rPr lang="en-US"/>
              <a:t>SSE on the training set might be very low.</a:t>
            </a:r>
          </a:p>
          <a:p>
            <a:endParaRPr lang="en-US"/>
          </a:p>
          <a:p>
            <a:endParaRPr lang="en-US"/>
          </a:p>
          <a:p>
            <a:endParaRPr lang="en-US"/>
          </a:p>
          <a:p>
            <a:r>
              <a:rPr lang="en-US"/>
              <a:t>SSE on the test set might be very high. </a:t>
            </a:r>
          </a:p>
          <a:p>
            <a:endParaRPr lang="en-US"/>
          </a:p>
          <a:p>
            <a:endParaRPr lang="en-US"/>
          </a:p>
          <a:p>
            <a:endParaRPr lang="en-US"/>
          </a:p>
        </p:txBody>
      </p:sp>
      <p:graphicFrame>
        <p:nvGraphicFramePr>
          <p:cNvPr id="66562" name="Object 2"/>
          <p:cNvGraphicFramePr>
            <a:graphicFrameLocks noChangeAspect="1"/>
          </p:cNvGraphicFramePr>
          <p:nvPr/>
        </p:nvGraphicFramePr>
        <p:xfrm>
          <a:off x="991658" y="2843741"/>
          <a:ext cx="4370388" cy="1254125"/>
        </p:xfrm>
        <a:graphic>
          <a:graphicData uri="http://schemas.openxmlformats.org/presentationml/2006/ole">
            <mc:AlternateContent xmlns:mc="http://schemas.openxmlformats.org/markup-compatibility/2006">
              <mc:Choice xmlns:v="urn:schemas-microsoft-com:vml" Requires="v">
                <p:oleObj spid="_x0000_s66588" name="Equation" r:id="rId4" imgW="1549400" imgH="444500" progId="Equation.DSMT4">
                  <p:embed/>
                </p:oleObj>
              </mc:Choice>
              <mc:Fallback>
                <p:oleObj name="Equation" r:id="rId4" imgW="1549400" imgH="444500" progId="Equation.DSMT4">
                  <p:embed/>
                  <p:pic>
                    <p:nvPicPr>
                      <p:cNvPr id="0"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1658" y="2843741"/>
                        <a:ext cx="4370388" cy="1254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sz="quarter" idx="10"/>
          </p:nvPr>
        </p:nvSpPr>
        <p:spPr>
          <a:xfrm>
            <a:off x="337079" y="950782"/>
            <a:ext cx="10601854" cy="5907218"/>
          </a:xfrm>
        </p:spPr>
        <p:txBody>
          <a:bodyPr/>
          <a:lstStyle/>
          <a:p>
            <a:r>
              <a:rPr lang="en-US" dirty="0" smtClean="0"/>
              <a:t>Let’s modify it. Still have:</a:t>
            </a:r>
          </a:p>
          <a:p>
            <a:endParaRPr lang="en-US" dirty="0" smtClean="0"/>
          </a:p>
          <a:p>
            <a:endParaRPr lang="en-US" dirty="0" smtClean="0"/>
          </a:p>
          <a:p>
            <a:r>
              <a:rPr lang="en-US" dirty="0" smtClean="0">
                <a:solidFill>
                  <a:srgbClr val="FFFFFF"/>
                </a:solidFill>
              </a:rPr>
              <a:t>Could choose </a:t>
            </a:r>
            <a:r>
              <a:rPr lang="en-US" i="1" dirty="0" smtClean="0">
                <a:solidFill>
                  <a:srgbClr val="FFFFFF"/>
                </a:solidFill>
              </a:rPr>
              <a:t>b</a:t>
            </a:r>
            <a:r>
              <a:rPr lang="en-US" i="1" baseline="-25000" dirty="0" smtClean="0">
                <a:solidFill>
                  <a:srgbClr val="FFFFFF"/>
                </a:solidFill>
              </a:rPr>
              <a:t>0</a:t>
            </a:r>
            <a:r>
              <a:rPr lang="en-US" dirty="0" smtClean="0">
                <a:solidFill>
                  <a:srgbClr val="FFFFFF"/>
                </a:solidFill>
              </a:rPr>
              <a:t>, </a:t>
            </a:r>
            <a:r>
              <a:rPr lang="en-US" i="1" dirty="0" smtClean="0">
                <a:solidFill>
                  <a:srgbClr val="FFFFFF"/>
                </a:solidFill>
              </a:rPr>
              <a:t>b</a:t>
            </a:r>
            <a:r>
              <a:rPr lang="en-US" i="1" baseline="-25000" dirty="0" smtClean="0">
                <a:solidFill>
                  <a:srgbClr val="FFFFFF"/>
                </a:solidFill>
              </a:rPr>
              <a:t>1</a:t>
            </a:r>
            <a:r>
              <a:rPr lang="en-US" i="1" dirty="0" smtClean="0">
                <a:solidFill>
                  <a:srgbClr val="FFFFFF"/>
                </a:solidFill>
              </a:rPr>
              <a:t>, b</a:t>
            </a:r>
            <a:r>
              <a:rPr lang="en-US" i="1" baseline="-25000" dirty="0" smtClean="0">
                <a:solidFill>
                  <a:srgbClr val="FFFFFF"/>
                </a:solidFill>
              </a:rPr>
              <a:t>2</a:t>
            </a:r>
            <a:r>
              <a:rPr lang="en-US" dirty="0" smtClean="0">
                <a:solidFill>
                  <a:srgbClr val="FFFFFF"/>
                </a:solidFill>
              </a:rPr>
              <a:t>, etc., to minimize the total error on the training set + regularization term</a:t>
            </a:r>
          </a:p>
          <a:p>
            <a:endParaRPr lang="en-US" dirty="0" smtClean="0">
              <a:solidFill>
                <a:srgbClr val="FFFFFF"/>
              </a:solidFill>
            </a:endParaRPr>
          </a:p>
          <a:p>
            <a:endParaRPr lang="en-US" dirty="0" smtClean="0">
              <a:solidFill>
                <a:srgbClr val="FFFFFF"/>
              </a:solidFill>
            </a:endParaRPr>
          </a:p>
          <a:p>
            <a:r>
              <a:rPr lang="en-US" dirty="0" smtClean="0">
                <a:solidFill>
                  <a:srgbClr val="FFFFFF"/>
                </a:solidFill>
              </a:rPr>
              <a:t>This is called “Ridge Regression”</a:t>
            </a:r>
          </a:p>
          <a:p>
            <a:endParaRPr lang="en-US" i="1" dirty="0" smtClean="0">
              <a:solidFill>
                <a:srgbClr val="FFFFFF"/>
              </a:solidFill>
            </a:endParaRPr>
          </a:p>
        </p:txBody>
      </p:sp>
      <p:sp>
        <p:nvSpPr>
          <p:cNvPr id="2" name="Title 1"/>
          <p:cNvSpPr>
            <a:spLocks noGrp="1"/>
          </p:cNvSpPr>
          <p:nvPr>
            <p:ph type="title"/>
          </p:nvPr>
        </p:nvSpPr>
        <p:spPr/>
        <p:txBody>
          <a:bodyPr/>
          <a:lstStyle/>
          <a:p>
            <a:r>
              <a:rPr lang="en-US" dirty="0" smtClean="0"/>
              <a:t>Ridge Regression</a:t>
            </a:r>
            <a:endParaRPr lang="en-US" dirty="0"/>
          </a:p>
        </p:txBody>
      </p:sp>
      <p:graphicFrame>
        <p:nvGraphicFramePr>
          <p:cNvPr id="6" name="Object 5"/>
          <p:cNvGraphicFramePr>
            <a:graphicFrameLocks noChangeAspect="1"/>
          </p:cNvGraphicFramePr>
          <p:nvPr/>
        </p:nvGraphicFramePr>
        <p:xfrm>
          <a:off x="3072341" y="1930401"/>
          <a:ext cx="5146749" cy="576263"/>
        </p:xfrm>
        <a:graphic>
          <a:graphicData uri="http://schemas.openxmlformats.org/presentationml/2006/ole">
            <mc:AlternateContent xmlns:mc="http://schemas.openxmlformats.org/markup-compatibility/2006">
              <mc:Choice xmlns:v="urn:schemas-microsoft-com:vml" Requires="v">
                <p:oleObj spid="_x0000_s180240" name="Equation" r:id="rId4" imgW="1930400" imgH="215900" progId="Equation.DSMT4">
                  <p:embed/>
                </p:oleObj>
              </mc:Choice>
              <mc:Fallback>
                <p:oleObj name="Equation" r:id="rId4" imgW="1930400" imgH="215900" progId="Equation.DSMT4">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2341" y="1930401"/>
                        <a:ext cx="5146749"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05905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Recap of regression</a:t>
            </a:r>
            <a:endParaRPr lang="en-US" dirty="0"/>
          </a:p>
        </p:txBody>
      </p:sp>
      <p:sp>
        <p:nvSpPr>
          <p:cNvPr id="4" name="Subtitle 3"/>
          <p:cNvSpPr>
            <a:spLocks noGrp="1"/>
          </p:cNvSpPr>
          <p:nvPr>
            <p:ph type="subTitle" idx="1"/>
          </p:nvPr>
        </p:nvSpPr>
        <p:spPr/>
        <p:txBody>
          <a:bodyPr/>
          <a:lstStyle/>
          <a:p>
            <a:r>
              <a:rPr lang="en-US" dirty="0"/>
              <a:t>Cynthia Rudin | MIT Sloan School of </a:t>
            </a:r>
            <a:r>
              <a:rPr lang="en-US" dirty="0" smtClean="0"/>
              <a:t>Management</a:t>
            </a:r>
            <a:endParaRPr lang="en-US" dirty="0"/>
          </a:p>
        </p:txBody>
      </p:sp>
    </p:spTree>
    <p:extLst>
      <p:ext uri="{BB962C8B-B14F-4D97-AF65-F5344CB8AC3E}">
        <p14:creationId xmlns:p14="http://schemas.microsoft.com/office/powerpoint/2010/main" val="32275261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sz="quarter" idx="10"/>
          </p:nvPr>
        </p:nvSpPr>
        <p:spPr>
          <a:xfrm>
            <a:off x="337079" y="950782"/>
            <a:ext cx="10601854" cy="5907218"/>
          </a:xfrm>
        </p:spPr>
        <p:txBody>
          <a:bodyPr/>
          <a:lstStyle/>
          <a:p>
            <a:r>
              <a:rPr lang="en-US" dirty="0" smtClean="0"/>
              <a:t>Let’s modify it. Still have:</a:t>
            </a:r>
          </a:p>
          <a:p>
            <a:endParaRPr lang="en-US" dirty="0" smtClean="0"/>
          </a:p>
          <a:p>
            <a:endParaRPr lang="en-US" dirty="0" smtClean="0"/>
          </a:p>
          <a:p>
            <a:r>
              <a:rPr lang="en-US" dirty="0" smtClean="0"/>
              <a:t>Could choose </a:t>
            </a:r>
            <a:r>
              <a:rPr lang="en-US" i="1" dirty="0" smtClean="0"/>
              <a:t>b</a:t>
            </a:r>
            <a:r>
              <a:rPr lang="en-US" i="1" baseline="-25000" dirty="0" smtClean="0"/>
              <a:t>0</a:t>
            </a:r>
            <a:r>
              <a:rPr lang="en-US" dirty="0" smtClean="0"/>
              <a:t>, </a:t>
            </a:r>
            <a:r>
              <a:rPr lang="en-US" i="1" dirty="0" smtClean="0"/>
              <a:t>b</a:t>
            </a:r>
            <a:r>
              <a:rPr lang="en-US" i="1" baseline="-25000" dirty="0" smtClean="0"/>
              <a:t>1</a:t>
            </a:r>
            <a:r>
              <a:rPr lang="en-US" i="1" dirty="0" smtClean="0"/>
              <a:t>, b</a:t>
            </a:r>
            <a:r>
              <a:rPr lang="en-US" i="1" baseline="-25000" dirty="0" smtClean="0"/>
              <a:t>2</a:t>
            </a:r>
            <a:r>
              <a:rPr lang="en-US" dirty="0" smtClean="0"/>
              <a:t>, etc., to minimize the total error on the training set </a:t>
            </a:r>
            <a:r>
              <a:rPr lang="en-US" dirty="0" smtClean="0">
                <a:solidFill>
                  <a:srgbClr val="FF0000"/>
                </a:solidFill>
              </a:rPr>
              <a:t>+ regularization term</a:t>
            </a:r>
          </a:p>
          <a:p>
            <a:endParaRPr lang="en-US" dirty="0" smtClean="0"/>
          </a:p>
          <a:p>
            <a:endParaRPr lang="en-US" dirty="0" smtClean="0"/>
          </a:p>
          <a:p>
            <a:r>
              <a:rPr lang="en-US" dirty="0" smtClean="0"/>
              <a:t>This is called “Ridge Regression”</a:t>
            </a:r>
          </a:p>
          <a:p>
            <a:endParaRPr lang="en-US" i="1" dirty="0" smtClean="0"/>
          </a:p>
          <a:p>
            <a:endParaRPr lang="en-US" i="1" dirty="0" smtClean="0"/>
          </a:p>
          <a:p>
            <a:endParaRPr lang="en-US" i="1" dirty="0" smtClean="0"/>
          </a:p>
          <a:p>
            <a:endParaRPr lang="en-US" i="1" dirty="0" smtClean="0"/>
          </a:p>
          <a:p>
            <a:endParaRPr lang="en-US" i="1" dirty="0" smtClean="0"/>
          </a:p>
          <a:p>
            <a:r>
              <a:rPr lang="en-US" dirty="0" smtClean="0"/>
              <a:t> </a:t>
            </a:r>
            <a:endParaRPr lang="en-US" i="1" dirty="0" smtClean="0"/>
          </a:p>
        </p:txBody>
      </p:sp>
      <p:sp>
        <p:nvSpPr>
          <p:cNvPr id="2" name="Title 1"/>
          <p:cNvSpPr>
            <a:spLocks noGrp="1"/>
          </p:cNvSpPr>
          <p:nvPr>
            <p:ph type="title"/>
          </p:nvPr>
        </p:nvSpPr>
        <p:spPr/>
        <p:txBody>
          <a:bodyPr/>
          <a:lstStyle/>
          <a:p>
            <a:r>
              <a:rPr lang="en-US" dirty="0" smtClean="0"/>
              <a:t>Ridge Regression</a:t>
            </a:r>
            <a:endParaRPr lang="en-US" dirty="0"/>
          </a:p>
        </p:txBody>
      </p:sp>
      <p:graphicFrame>
        <p:nvGraphicFramePr>
          <p:cNvPr id="59394" name="Object 2"/>
          <p:cNvGraphicFramePr>
            <a:graphicFrameLocks noChangeAspect="1"/>
          </p:cNvGraphicFramePr>
          <p:nvPr/>
        </p:nvGraphicFramePr>
        <p:xfrm>
          <a:off x="615950" y="4078288"/>
          <a:ext cx="10637838" cy="1290637"/>
        </p:xfrm>
        <a:graphic>
          <a:graphicData uri="http://schemas.openxmlformats.org/presentationml/2006/ole">
            <mc:AlternateContent xmlns:mc="http://schemas.openxmlformats.org/markup-compatibility/2006">
              <mc:Choice xmlns:v="urn:schemas-microsoft-com:vml" Requires="v">
                <p:oleObj spid="_x0000_s71728" name="Equation" r:id="rId4" imgW="3771900" imgH="457200" progId="Equation.DSMT4">
                  <p:embed/>
                </p:oleObj>
              </mc:Choice>
              <mc:Fallback>
                <p:oleObj name="Equation" r:id="rId4" imgW="3771900" imgH="457200" progId="Equation.DSMT4">
                  <p:embed/>
                  <p:pic>
                    <p:nvPicPr>
                      <p:cNvPr id="0"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950" y="4078288"/>
                        <a:ext cx="10637838" cy="1290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3072341" y="1930401"/>
          <a:ext cx="5146749" cy="576263"/>
        </p:xfrm>
        <a:graphic>
          <a:graphicData uri="http://schemas.openxmlformats.org/presentationml/2006/ole">
            <mc:AlternateContent xmlns:mc="http://schemas.openxmlformats.org/markup-compatibility/2006">
              <mc:Choice xmlns:v="urn:schemas-microsoft-com:vml" Requires="v">
                <p:oleObj spid="_x0000_s71729" name="Equation" r:id="rId6" imgW="1930400" imgH="215900" progId="Equation.DSMT4">
                  <p:embed/>
                </p:oleObj>
              </mc:Choice>
              <mc:Fallback>
                <p:oleObj name="Equation" r:id="rId6" imgW="1930400" imgH="215900" progId="Equation.DSMT4">
                  <p:embed/>
                  <p:pic>
                    <p:nvPicPr>
                      <p:cNvPr id="0" name="Picture 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72341" y="1930401"/>
                        <a:ext cx="5146749"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Ridge Regression</a:t>
            </a:r>
            <a:endParaRPr lang="en-US" dirty="0"/>
          </a:p>
        </p:txBody>
      </p:sp>
      <p:sp>
        <p:nvSpPr>
          <p:cNvPr id="3" name="Content Placeholder 2"/>
          <p:cNvSpPr>
            <a:spLocks noGrp="1"/>
          </p:cNvSpPr>
          <p:nvPr>
            <p:ph sz="quarter" idx="10"/>
          </p:nvPr>
        </p:nvSpPr>
        <p:spPr>
          <a:xfrm>
            <a:off x="277814" y="1388226"/>
            <a:ext cx="11812587" cy="5290388"/>
          </a:xfrm>
        </p:spPr>
        <p:txBody>
          <a:bodyPr/>
          <a:lstStyle/>
          <a:p>
            <a:r>
              <a:rPr lang="en-US" dirty="0"/>
              <a:t>What does the regularization term do?</a:t>
            </a:r>
          </a:p>
          <a:p>
            <a:endParaRPr lang="en-US" dirty="0"/>
          </a:p>
          <a:p>
            <a:endParaRPr lang="en-US" dirty="0"/>
          </a:p>
          <a:p>
            <a:r>
              <a:rPr lang="en-US" dirty="0"/>
              <a:t>It favors smaller coefficients when there’s uncertainty.</a:t>
            </a:r>
          </a:p>
          <a:p>
            <a:r>
              <a:rPr lang="en-US" dirty="0" err="1"/>
              <a:t>Overfitting</a:t>
            </a:r>
            <a:r>
              <a:rPr lang="en-US" dirty="0"/>
              <a:t> is controlled by parameter </a:t>
            </a:r>
            <a:r>
              <a:rPr lang="en-US" i="1" dirty="0"/>
              <a:t>C.</a:t>
            </a:r>
            <a:r>
              <a:rPr lang="en-US" dirty="0"/>
              <a:t> </a:t>
            </a:r>
          </a:p>
          <a:p>
            <a:r>
              <a:rPr lang="en-US" i="1" dirty="0"/>
              <a:t>C</a:t>
            </a:r>
            <a:r>
              <a:rPr lang="en-US" dirty="0"/>
              <a:t> is set in practice using nested cross-validation (coming up).</a:t>
            </a:r>
          </a:p>
          <a:p>
            <a:r>
              <a:rPr lang="en-US" dirty="0"/>
              <a:t>You do not need to solve the minimization problem – the machine learning algorithm will do it for you</a:t>
            </a:r>
            <a:r>
              <a:rPr lang="en-US" dirty="0" smtClean="0"/>
              <a:t>.</a:t>
            </a:r>
            <a:endParaRPr lang="en-US" dirty="0"/>
          </a:p>
          <a:p>
            <a:pPr>
              <a:buNone/>
            </a:pPr>
            <a:endParaRPr lang="en-US" i="1" dirty="0"/>
          </a:p>
          <a:p>
            <a:endParaRPr lang="en-US" dirty="0"/>
          </a:p>
        </p:txBody>
      </p:sp>
      <p:graphicFrame>
        <p:nvGraphicFramePr>
          <p:cNvPr id="111619" name="Object 3"/>
          <p:cNvGraphicFramePr>
            <a:graphicFrameLocks noChangeAspect="1"/>
          </p:cNvGraphicFramePr>
          <p:nvPr/>
        </p:nvGraphicFramePr>
        <p:xfrm>
          <a:off x="666750" y="2097088"/>
          <a:ext cx="10637838" cy="1290637"/>
        </p:xfrm>
        <a:graphic>
          <a:graphicData uri="http://schemas.openxmlformats.org/presentationml/2006/ole">
            <mc:AlternateContent xmlns:mc="http://schemas.openxmlformats.org/markup-compatibility/2006">
              <mc:Choice xmlns:v="urn:schemas-microsoft-com:vml" Requires="v">
                <p:oleObj spid="_x0000_s111646" name="Equation" r:id="rId4" imgW="3771900" imgH="457200" progId="Equation.DSMT4">
                  <p:embed/>
                </p:oleObj>
              </mc:Choice>
              <mc:Fallback>
                <p:oleObj name="Equation" r:id="rId4" imgW="3771900" imgH="457200" progId="Equation.DSMT4">
                  <p:embed/>
                  <p:pic>
                    <p:nvPicPr>
                      <p:cNvPr id="0"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750" y="2097088"/>
                        <a:ext cx="10637838" cy="1290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sz="quarter" idx="10"/>
          </p:nvPr>
        </p:nvSpPr>
        <p:spPr>
          <a:xfrm>
            <a:off x="337079" y="950782"/>
            <a:ext cx="10601854" cy="5907218"/>
          </a:xfrm>
        </p:spPr>
        <p:txBody>
          <a:bodyPr/>
          <a:lstStyle/>
          <a:p>
            <a:r>
              <a:rPr lang="en-US" dirty="0" smtClean="0"/>
              <a:t>Let’s modify it. Still have:</a:t>
            </a:r>
          </a:p>
          <a:p>
            <a:endParaRPr lang="en-US" dirty="0" smtClean="0"/>
          </a:p>
          <a:p>
            <a:endParaRPr lang="en-US" dirty="0" smtClean="0"/>
          </a:p>
          <a:p>
            <a:r>
              <a:rPr lang="en-US" dirty="0" smtClean="0"/>
              <a:t>Could choose </a:t>
            </a:r>
            <a:r>
              <a:rPr lang="en-US" i="1" dirty="0" smtClean="0"/>
              <a:t>b</a:t>
            </a:r>
            <a:r>
              <a:rPr lang="en-US" i="1" baseline="-25000" dirty="0" smtClean="0"/>
              <a:t>0</a:t>
            </a:r>
            <a:r>
              <a:rPr lang="en-US" dirty="0" smtClean="0"/>
              <a:t>, </a:t>
            </a:r>
            <a:r>
              <a:rPr lang="en-US" i="1" dirty="0" smtClean="0"/>
              <a:t>b</a:t>
            </a:r>
            <a:r>
              <a:rPr lang="en-US" i="1" baseline="-25000" dirty="0" smtClean="0"/>
              <a:t>1</a:t>
            </a:r>
            <a:r>
              <a:rPr lang="en-US" i="1" dirty="0" smtClean="0"/>
              <a:t>, b</a:t>
            </a:r>
            <a:r>
              <a:rPr lang="en-US" i="1" baseline="-25000" dirty="0" smtClean="0"/>
              <a:t>2</a:t>
            </a:r>
            <a:r>
              <a:rPr lang="en-US" dirty="0" smtClean="0"/>
              <a:t>, etc., to minimize the total error on the training set </a:t>
            </a:r>
            <a:r>
              <a:rPr lang="en-US" dirty="0" smtClean="0">
                <a:solidFill>
                  <a:srgbClr val="FF0000"/>
                </a:solidFill>
              </a:rPr>
              <a:t>+ regularization term</a:t>
            </a:r>
          </a:p>
          <a:p>
            <a:endParaRPr lang="en-US" dirty="0" smtClean="0"/>
          </a:p>
          <a:p>
            <a:endParaRPr lang="en-US" dirty="0" smtClean="0"/>
          </a:p>
          <a:p>
            <a:r>
              <a:rPr lang="en-US" dirty="0" smtClean="0"/>
              <a:t>This is called “Ridge Regression”</a:t>
            </a:r>
          </a:p>
          <a:p>
            <a:endParaRPr lang="en-US" i="1" dirty="0" smtClean="0"/>
          </a:p>
          <a:p>
            <a:endParaRPr lang="en-US" i="1" dirty="0" smtClean="0"/>
          </a:p>
          <a:p>
            <a:endParaRPr lang="en-US" i="1" dirty="0" smtClean="0"/>
          </a:p>
          <a:p>
            <a:endParaRPr lang="en-US" i="1" dirty="0" smtClean="0"/>
          </a:p>
          <a:p>
            <a:endParaRPr lang="en-US" i="1" dirty="0" smtClean="0"/>
          </a:p>
          <a:p>
            <a:r>
              <a:rPr lang="en-US" dirty="0" smtClean="0"/>
              <a:t> </a:t>
            </a:r>
            <a:endParaRPr lang="en-US" i="1" dirty="0" smtClean="0"/>
          </a:p>
        </p:txBody>
      </p:sp>
      <p:sp>
        <p:nvSpPr>
          <p:cNvPr id="2" name="Title 1"/>
          <p:cNvSpPr>
            <a:spLocks noGrp="1"/>
          </p:cNvSpPr>
          <p:nvPr>
            <p:ph type="title"/>
          </p:nvPr>
        </p:nvSpPr>
        <p:spPr/>
        <p:txBody>
          <a:bodyPr/>
          <a:lstStyle/>
          <a:p>
            <a:r>
              <a:rPr lang="en-US" dirty="0" smtClean="0"/>
              <a:t>Ridge Regression</a:t>
            </a:r>
            <a:endParaRPr lang="en-US" dirty="0"/>
          </a:p>
        </p:txBody>
      </p:sp>
      <p:graphicFrame>
        <p:nvGraphicFramePr>
          <p:cNvPr id="6" name="Object 5"/>
          <p:cNvGraphicFramePr>
            <a:graphicFrameLocks noChangeAspect="1"/>
          </p:cNvGraphicFramePr>
          <p:nvPr/>
        </p:nvGraphicFramePr>
        <p:xfrm>
          <a:off x="3072341" y="1930401"/>
          <a:ext cx="5146749" cy="576263"/>
        </p:xfrm>
        <a:graphic>
          <a:graphicData uri="http://schemas.openxmlformats.org/presentationml/2006/ole">
            <mc:AlternateContent xmlns:mc="http://schemas.openxmlformats.org/markup-compatibility/2006">
              <mc:Choice xmlns:v="urn:schemas-microsoft-com:vml" Requires="v">
                <p:oleObj spid="_x0000_s100400" name="Equation" r:id="rId4" imgW="1930400" imgH="215900" progId="Equation.DSMT4">
                  <p:embed/>
                </p:oleObj>
              </mc:Choice>
              <mc:Fallback>
                <p:oleObj name="Equation" r:id="rId4" imgW="1930400" imgH="215900" progId="Equation.DSMT4">
                  <p:embed/>
                  <p:pic>
                    <p:nvPicPr>
                      <p:cNvPr id="0" name="Picture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2341" y="1930401"/>
                        <a:ext cx="5146749"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p:nvPr/>
        </p:nvSpPr>
        <p:spPr>
          <a:xfrm>
            <a:off x="338667" y="2895599"/>
            <a:ext cx="11108266" cy="3369734"/>
          </a:xfrm>
          <a:prstGeom prst="rect">
            <a:avLst/>
          </a:prstGeom>
          <a:noFill/>
          <a:ln w="8890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00357" name="Object 5"/>
          <p:cNvGraphicFramePr>
            <a:graphicFrameLocks noChangeAspect="1"/>
          </p:cNvGraphicFramePr>
          <p:nvPr/>
        </p:nvGraphicFramePr>
        <p:xfrm>
          <a:off x="615950" y="4078288"/>
          <a:ext cx="10637838" cy="1290637"/>
        </p:xfrm>
        <a:graphic>
          <a:graphicData uri="http://schemas.openxmlformats.org/presentationml/2006/ole">
            <mc:AlternateContent xmlns:mc="http://schemas.openxmlformats.org/markup-compatibility/2006">
              <mc:Choice xmlns:v="urn:schemas-microsoft-com:vml" Requires="v">
                <p:oleObj spid="_x0000_s100401" name="Equation" r:id="rId6" imgW="3771900" imgH="457200" progId="Equation.DSMT4">
                  <p:embed/>
                </p:oleObj>
              </mc:Choice>
              <mc:Fallback>
                <p:oleObj name="Equation" r:id="rId6" imgW="3771900" imgH="457200" progId="Equation.DSMT4">
                  <p:embed/>
                  <p:pic>
                    <p:nvPicPr>
                      <p:cNvPr id="0" name="Picture 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5950" y="4078288"/>
                        <a:ext cx="10637838" cy="1290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Ridge Regression</a:t>
            </a:r>
            <a:endParaRPr lang="en-US" dirty="0"/>
          </a:p>
        </p:txBody>
      </p:sp>
      <p:sp>
        <p:nvSpPr>
          <p:cNvPr id="3" name="Content Placeholder 2"/>
          <p:cNvSpPr>
            <a:spLocks noGrp="1"/>
          </p:cNvSpPr>
          <p:nvPr>
            <p:ph sz="quarter" idx="10"/>
          </p:nvPr>
        </p:nvSpPr>
        <p:spPr>
          <a:xfrm>
            <a:off x="277814" y="2048932"/>
            <a:ext cx="11812587" cy="4629681"/>
          </a:xfrm>
        </p:spPr>
        <p:txBody>
          <a:bodyPr/>
          <a:lstStyle/>
          <a:p>
            <a:r>
              <a:rPr lang="en-US" dirty="0"/>
              <a:t>Ridge Regression is one of the most basic and most widely used machine learning methods. Most ML regression methods are similar to Ridge Regression.</a:t>
            </a:r>
          </a:p>
          <a:p>
            <a:pPr lvl="1"/>
            <a:r>
              <a:rPr lang="en-US" dirty="0"/>
              <a:t>This includes LASSO, SVM-R, etc</a:t>
            </a:r>
            <a:r>
              <a:rPr lang="en-US" dirty="0" smtClean="0"/>
              <a:t>.</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Ridge Regression</a:t>
            </a:r>
            <a:endParaRPr lang="en-US" dirty="0"/>
          </a:p>
        </p:txBody>
      </p:sp>
      <p:graphicFrame>
        <p:nvGraphicFramePr>
          <p:cNvPr id="111619" name="Object 3"/>
          <p:cNvGraphicFramePr>
            <a:graphicFrameLocks noChangeAspect="1"/>
          </p:cNvGraphicFramePr>
          <p:nvPr>
            <p:extLst>
              <p:ext uri="{D42A27DB-BD31-4B8C-83A1-F6EECF244321}">
                <p14:modId xmlns:p14="http://schemas.microsoft.com/office/powerpoint/2010/main" val="136278017"/>
              </p:ext>
            </p:extLst>
          </p:nvPr>
        </p:nvGraphicFramePr>
        <p:xfrm>
          <a:off x="666750" y="2097088"/>
          <a:ext cx="10637838" cy="1290637"/>
        </p:xfrm>
        <a:graphic>
          <a:graphicData uri="http://schemas.openxmlformats.org/presentationml/2006/ole">
            <mc:AlternateContent xmlns:mc="http://schemas.openxmlformats.org/markup-compatibility/2006">
              <mc:Choice xmlns:v="urn:schemas-microsoft-com:vml" Requires="v">
                <p:oleObj spid="_x0000_s181264" name="Equation" r:id="rId4" imgW="3771900" imgH="457200" progId="Equation.3">
                  <p:embed/>
                </p:oleObj>
              </mc:Choice>
              <mc:Fallback>
                <p:oleObj name="Equation" r:id="rId4" imgW="3771900" imgH="457200" progId="Equation.3">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750" y="2097088"/>
                        <a:ext cx="10637838" cy="1290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7" name="Straight Arrow Connector 6"/>
          <p:cNvCxnSpPr/>
          <p:nvPr/>
        </p:nvCxnSpPr>
        <p:spPr>
          <a:xfrm flipV="1">
            <a:off x="2540000" y="5994410"/>
            <a:ext cx="6790267" cy="169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flipV="1">
            <a:off x="5723467" y="3386677"/>
            <a:ext cx="16937" cy="25908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571068" y="6112945"/>
            <a:ext cx="366657" cy="523220"/>
          </a:xfrm>
          <a:prstGeom prst="rect">
            <a:avLst/>
          </a:prstGeom>
          <a:noFill/>
        </p:spPr>
        <p:txBody>
          <a:bodyPr wrap="none" rtlCol="0">
            <a:spAutoFit/>
          </a:bodyPr>
          <a:lstStyle/>
          <a:p>
            <a:r>
              <a:rPr lang="en-US" sz="2800" dirty="0" smtClean="0"/>
              <a:t>0</a:t>
            </a:r>
            <a:endParaRPr lang="en-US" dirty="0"/>
          </a:p>
        </p:txBody>
      </p:sp>
      <p:sp>
        <p:nvSpPr>
          <p:cNvPr id="10" name="Freeform 9"/>
          <p:cNvSpPr/>
          <p:nvPr/>
        </p:nvSpPr>
        <p:spPr>
          <a:xfrm rot="10800000">
            <a:off x="3251200" y="3979017"/>
            <a:ext cx="5215467" cy="1998451"/>
          </a:xfrm>
          <a:custGeom>
            <a:avLst/>
            <a:gdLst>
              <a:gd name="connsiteX0" fmla="*/ 0 w 5215467"/>
              <a:gd name="connsiteY0" fmla="*/ 1998451 h 1998451"/>
              <a:gd name="connsiteX1" fmla="*/ 2726267 w 5215467"/>
              <a:gd name="connsiteY1" fmla="*/ 318 h 1998451"/>
              <a:gd name="connsiteX2" fmla="*/ 5215467 w 5215467"/>
              <a:gd name="connsiteY2" fmla="*/ 1829118 h 1998451"/>
            </a:gdLst>
            <a:ahLst/>
            <a:cxnLst>
              <a:cxn ang="0">
                <a:pos x="connsiteX0" y="connsiteY0"/>
              </a:cxn>
              <a:cxn ang="0">
                <a:pos x="connsiteX1" y="connsiteY1"/>
              </a:cxn>
              <a:cxn ang="0">
                <a:pos x="connsiteX2" y="connsiteY2"/>
              </a:cxn>
            </a:cxnLst>
            <a:rect l="l" t="t" r="r" b="b"/>
            <a:pathLst>
              <a:path w="5215467" h="1998451">
                <a:moveTo>
                  <a:pt x="0" y="1998451"/>
                </a:moveTo>
                <a:cubicBezTo>
                  <a:pt x="928511" y="1013495"/>
                  <a:pt x="1857023" y="28540"/>
                  <a:pt x="2726267" y="318"/>
                </a:cubicBezTo>
                <a:cubicBezTo>
                  <a:pt x="3595511" y="-27904"/>
                  <a:pt x="5215467" y="1829118"/>
                  <a:pt x="5215467" y="1829118"/>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5890552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Ridge Regression</a:t>
            </a:r>
            <a:endParaRPr lang="en-US" dirty="0"/>
          </a:p>
        </p:txBody>
      </p:sp>
      <p:graphicFrame>
        <p:nvGraphicFramePr>
          <p:cNvPr id="111619" name="Object 3"/>
          <p:cNvGraphicFramePr>
            <a:graphicFrameLocks noChangeAspect="1"/>
          </p:cNvGraphicFramePr>
          <p:nvPr>
            <p:extLst>
              <p:ext uri="{D42A27DB-BD31-4B8C-83A1-F6EECF244321}">
                <p14:modId xmlns:p14="http://schemas.microsoft.com/office/powerpoint/2010/main" val="1685274210"/>
              </p:ext>
            </p:extLst>
          </p:nvPr>
        </p:nvGraphicFramePr>
        <p:xfrm>
          <a:off x="2098675" y="2097088"/>
          <a:ext cx="7772400" cy="1290637"/>
        </p:xfrm>
        <a:graphic>
          <a:graphicData uri="http://schemas.openxmlformats.org/presentationml/2006/ole">
            <mc:AlternateContent xmlns:mc="http://schemas.openxmlformats.org/markup-compatibility/2006">
              <mc:Choice xmlns:v="urn:schemas-microsoft-com:vml" Requires="v">
                <p:oleObj spid="_x0000_s184336" name="Equation" r:id="rId4" imgW="2755900" imgH="457200" progId="Equation.3">
                  <p:embed/>
                </p:oleObj>
              </mc:Choice>
              <mc:Fallback>
                <p:oleObj name="Equation" r:id="rId4" imgW="2755900" imgH="457200" progId="Equation.3">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8675" y="2097088"/>
                        <a:ext cx="7772400" cy="1290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7" name="Straight Arrow Connector 6"/>
          <p:cNvCxnSpPr/>
          <p:nvPr/>
        </p:nvCxnSpPr>
        <p:spPr>
          <a:xfrm flipV="1">
            <a:off x="2540000" y="5994410"/>
            <a:ext cx="6790267" cy="169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flipV="1">
            <a:off x="5723467" y="3386677"/>
            <a:ext cx="16937" cy="25908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571068" y="6112945"/>
            <a:ext cx="366657" cy="523220"/>
          </a:xfrm>
          <a:prstGeom prst="rect">
            <a:avLst/>
          </a:prstGeom>
          <a:noFill/>
        </p:spPr>
        <p:txBody>
          <a:bodyPr wrap="none" rtlCol="0">
            <a:spAutoFit/>
          </a:bodyPr>
          <a:lstStyle/>
          <a:p>
            <a:r>
              <a:rPr lang="en-US" sz="2800" dirty="0" smtClean="0"/>
              <a:t>0</a:t>
            </a:r>
            <a:endParaRPr lang="en-US" dirty="0"/>
          </a:p>
        </p:txBody>
      </p:sp>
      <p:sp>
        <p:nvSpPr>
          <p:cNvPr id="10" name="Freeform 9"/>
          <p:cNvSpPr/>
          <p:nvPr/>
        </p:nvSpPr>
        <p:spPr>
          <a:xfrm rot="10800000">
            <a:off x="3251200" y="3979017"/>
            <a:ext cx="5215467" cy="1998451"/>
          </a:xfrm>
          <a:custGeom>
            <a:avLst/>
            <a:gdLst>
              <a:gd name="connsiteX0" fmla="*/ 0 w 5215467"/>
              <a:gd name="connsiteY0" fmla="*/ 1998451 h 1998451"/>
              <a:gd name="connsiteX1" fmla="*/ 2726267 w 5215467"/>
              <a:gd name="connsiteY1" fmla="*/ 318 h 1998451"/>
              <a:gd name="connsiteX2" fmla="*/ 5215467 w 5215467"/>
              <a:gd name="connsiteY2" fmla="*/ 1829118 h 1998451"/>
            </a:gdLst>
            <a:ahLst/>
            <a:cxnLst>
              <a:cxn ang="0">
                <a:pos x="connsiteX0" y="connsiteY0"/>
              </a:cxn>
              <a:cxn ang="0">
                <a:pos x="connsiteX1" y="connsiteY1"/>
              </a:cxn>
              <a:cxn ang="0">
                <a:pos x="connsiteX2" y="connsiteY2"/>
              </a:cxn>
            </a:cxnLst>
            <a:rect l="l" t="t" r="r" b="b"/>
            <a:pathLst>
              <a:path w="5215467" h="1998451">
                <a:moveTo>
                  <a:pt x="0" y="1998451"/>
                </a:moveTo>
                <a:cubicBezTo>
                  <a:pt x="928511" y="1013495"/>
                  <a:pt x="1857023" y="28540"/>
                  <a:pt x="2726267" y="318"/>
                </a:cubicBezTo>
                <a:cubicBezTo>
                  <a:pt x="3595511" y="-27904"/>
                  <a:pt x="5215467" y="1829118"/>
                  <a:pt x="5215467" y="1829118"/>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09956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Ridge Regression</a:t>
            </a:r>
            <a:endParaRPr lang="en-US" dirty="0"/>
          </a:p>
        </p:txBody>
      </p:sp>
      <p:graphicFrame>
        <p:nvGraphicFramePr>
          <p:cNvPr id="111619" name="Object 3"/>
          <p:cNvGraphicFramePr>
            <a:graphicFrameLocks noChangeAspect="1"/>
          </p:cNvGraphicFramePr>
          <p:nvPr>
            <p:extLst>
              <p:ext uri="{D42A27DB-BD31-4B8C-83A1-F6EECF244321}">
                <p14:modId xmlns:p14="http://schemas.microsoft.com/office/powerpoint/2010/main" val="2293441889"/>
              </p:ext>
            </p:extLst>
          </p:nvPr>
        </p:nvGraphicFramePr>
        <p:xfrm>
          <a:off x="2098675" y="2097088"/>
          <a:ext cx="7772400" cy="1290637"/>
        </p:xfrm>
        <a:graphic>
          <a:graphicData uri="http://schemas.openxmlformats.org/presentationml/2006/ole">
            <mc:AlternateContent xmlns:mc="http://schemas.openxmlformats.org/markup-compatibility/2006">
              <mc:Choice xmlns:v="urn:schemas-microsoft-com:vml" Requires="v">
                <p:oleObj spid="_x0000_s183336" name="Equation" r:id="rId4" imgW="2755900" imgH="457200" progId="Equation.3">
                  <p:embed/>
                </p:oleObj>
              </mc:Choice>
              <mc:Fallback>
                <p:oleObj name="Equation" r:id="rId4" imgW="2755900" imgH="457200" progId="Equation.3">
                  <p:embed/>
                  <p:pic>
                    <p:nvPicPr>
                      <p:cNvPr id="0" name="Picture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8675" y="2097088"/>
                        <a:ext cx="7772400" cy="1290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7" name="Straight Arrow Connector 6"/>
          <p:cNvCxnSpPr/>
          <p:nvPr/>
        </p:nvCxnSpPr>
        <p:spPr>
          <a:xfrm flipV="1">
            <a:off x="2540000" y="5994410"/>
            <a:ext cx="6790267" cy="169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flipV="1">
            <a:off x="5723467" y="3386677"/>
            <a:ext cx="16937" cy="25908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571068" y="6112945"/>
            <a:ext cx="366657" cy="523220"/>
          </a:xfrm>
          <a:prstGeom prst="rect">
            <a:avLst/>
          </a:prstGeom>
          <a:noFill/>
        </p:spPr>
        <p:txBody>
          <a:bodyPr wrap="none" rtlCol="0">
            <a:spAutoFit/>
          </a:bodyPr>
          <a:lstStyle/>
          <a:p>
            <a:r>
              <a:rPr lang="en-US" sz="2800" dirty="0" smtClean="0"/>
              <a:t>0</a:t>
            </a:r>
            <a:endParaRPr lang="en-US" dirty="0"/>
          </a:p>
        </p:txBody>
      </p:sp>
      <p:sp>
        <p:nvSpPr>
          <p:cNvPr id="10" name="Freeform 9"/>
          <p:cNvSpPr/>
          <p:nvPr/>
        </p:nvSpPr>
        <p:spPr>
          <a:xfrm rot="10800000">
            <a:off x="3251200" y="3979017"/>
            <a:ext cx="5215467" cy="1998451"/>
          </a:xfrm>
          <a:custGeom>
            <a:avLst/>
            <a:gdLst>
              <a:gd name="connsiteX0" fmla="*/ 0 w 5215467"/>
              <a:gd name="connsiteY0" fmla="*/ 1998451 h 1998451"/>
              <a:gd name="connsiteX1" fmla="*/ 2726267 w 5215467"/>
              <a:gd name="connsiteY1" fmla="*/ 318 h 1998451"/>
              <a:gd name="connsiteX2" fmla="*/ 5215467 w 5215467"/>
              <a:gd name="connsiteY2" fmla="*/ 1829118 h 1998451"/>
            </a:gdLst>
            <a:ahLst/>
            <a:cxnLst>
              <a:cxn ang="0">
                <a:pos x="connsiteX0" y="connsiteY0"/>
              </a:cxn>
              <a:cxn ang="0">
                <a:pos x="connsiteX1" y="connsiteY1"/>
              </a:cxn>
              <a:cxn ang="0">
                <a:pos x="connsiteX2" y="connsiteY2"/>
              </a:cxn>
            </a:cxnLst>
            <a:rect l="l" t="t" r="r" b="b"/>
            <a:pathLst>
              <a:path w="5215467" h="1998451">
                <a:moveTo>
                  <a:pt x="0" y="1998451"/>
                </a:moveTo>
                <a:cubicBezTo>
                  <a:pt x="928511" y="1013495"/>
                  <a:pt x="1857023" y="28540"/>
                  <a:pt x="2726267" y="318"/>
                </a:cubicBezTo>
                <a:cubicBezTo>
                  <a:pt x="3595511" y="-27904"/>
                  <a:pt x="5215467" y="1829118"/>
                  <a:pt x="5215467" y="1829118"/>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14" name="Object 3"/>
          <p:cNvGraphicFramePr>
            <a:graphicFrameLocks noChangeAspect="1"/>
          </p:cNvGraphicFramePr>
          <p:nvPr>
            <p:extLst>
              <p:ext uri="{D42A27DB-BD31-4B8C-83A1-F6EECF244321}">
                <p14:modId xmlns:p14="http://schemas.microsoft.com/office/powerpoint/2010/main" val="3836428932"/>
              </p:ext>
            </p:extLst>
          </p:nvPr>
        </p:nvGraphicFramePr>
        <p:xfrm>
          <a:off x="8024813" y="3351213"/>
          <a:ext cx="2151062" cy="681037"/>
        </p:xfrm>
        <a:graphic>
          <a:graphicData uri="http://schemas.openxmlformats.org/presentationml/2006/ole">
            <mc:AlternateContent xmlns:mc="http://schemas.openxmlformats.org/markup-compatibility/2006">
              <mc:Choice xmlns:v="urn:schemas-microsoft-com:vml" Requires="v">
                <p:oleObj spid="_x0000_s183337" name="Equation" r:id="rId6" imgW="762000" imgH="241300" progId="Equation.3">
                  <p:embed/>
                </p:oleObj>
              </mc:Choice>
              <mc:Fallback>
                <p:oleObj name="Equation" r:id="rId6" imgW="762000" imgH="241300" progId="Equation.3">
                  <p:embed/>
                  <p:pic>
                    <p:nvPicPr>
                      <p:cNvPr id="0" name="Picture 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24813" y="3351213"/>
                        <a:ext cx="2151062" cy="681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3"/>
          <p:cNvGraphicFramePr>
            <a:graphicFrameLocks noChangeAspect="1"/>
          </p:cNvGraphicFramePr>
          <p:nvPr>
            <p:extLst>
              <p:ext uri="{D42A27DB-BD31-4B8C-83A1-F6EECF244321}">
                <p14:modId xmlns:p14="http://schemas.microsoft.com/office/powerpoint/2010/main" val="2227513261"/>
              </p:ext>
            </p:extLst>
          </p:nvPr>
        </p:nvGraphicFramePr>
        <p:xfrm>
          <a:off x="8188325" y="6248400"/>
          <a:ext cx="2005013" cy="609600"/>
        </p:xfrm>
        <a:graphic>
          <a:graphicData uri="http://schemas.openxmlformats.org/presentationml/2006/ole">
            <mc:AlternateContent xmlns:mc="http://schemas.openxmlformats.org/markup-compatibility/2006">
              <mc:Choice xmlns:v="urn:schemas-microsoft-com:vml" Requires="v">
                <p:oleObj spid="_x0000_s183338" name="Equation" r:id="rId8" imgW="698500" imgH="215900" progId="Equation.3">
                  <p:embed/>
                </p:oleObj>
              </mc:Choice>
              <mc:Fallback>
                <p:oleObj name="Equation" r:id="rId8" imgW="698500" imgH="215900" progId="Equation.3">
                  <p:embed/>
                  <p:pic>
                    <p:nvPicPr>
                      <p:cNvPr id="0" name="Picture 3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88325" y="6248400"/>
                        <a:ext cx="2005013"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782325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Support vector machine regression</a:t>
            </a:r>
            <a:endParaRPr lang="en-US" dirty="0"/>
          </a:p>
        </p:txBody>
      </p:sp>
      <p:sp>
        <p:nvSpPr>
          <p:cNvPr id="4" name="Subtitle 3"/>
          <p:cNvSpPr>
            <a:spLocks noGrp="1"/>
          </p:cNvSpPr>
          <p:nvPr>
            <p:ph type="subTitle" idx="1"/>
          </p:nvPr>
        </p:nvSpPr>
        <p:spPr/>
        <p:txBody>
          <a:bodyPr/>
          <a:lstStyle/>
          <a:p>
            <a:r>
              <a:rPr lang="en-US" dirty="0"/>
              <a:t>Cynthia Rudin | MIT Sloan School of </a:t>
            </a:r>
            <a:r>
              <a:rPr lang="en-US" dirty="0" smtClean="0"/>
              <a:t>Management</a:t>
            </a:r>
            <a:endParaRPr lang="en-US" dirty="0"/>
          </a:p>
        </p:txBody>
      </p:sp>
    </p:spTree>
    <p:extLst>
      <p:ext uri="{BB962C8B-B14F-4D97-AF65-F5344CB8AC3E}">
        <p14:creationId xmlns:p14="http://schemas.microsoft.com/office/powerpoint/2010/main" val="7164843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Ridge Regression</a:t>
            </a:r>
            <a:endParaRPr lang="en-US" dirty="0"/>
          </a:p>
        </p:txBody>
      </p:sp>
      <p:graphicFrame>
        <p:nvGraphicFramePr>
          <p:cNvPr id="111619" name="Object 3"/>
          <p:cNvGraphicFramePr>
            <a:graphicFrameLocks noChangeAspect="1"/>
          </p:cNvGraphicFramePr>
          <p:nvPr>
            <p:extLst>
              <p:ext uri="{D42A27DB-BD31-4B8C-83A1-F6EECF244321}">
                <p14:modId xmlns:p14="http://schemas.microsoft.com/office/powerpoint/2010/main" val="3825764134"/>
              </p:ext>
            </p:extLst>
          </p:nvPr>
        </p:nvGraphicFramePr>
        <p:xfrm>
          <a:off x="2098675" y="2097088"/>
          <a:ext cx="7772400" cy="1290637"/>
        </p:xfrm>
        <a:graphic>
          <a:graphicData uri="http://schemas.openxmlformats.org/presentationml/2006/ole">
            <mc:AlternateContent xmlns:mc="http://schemas.openxmlformats.org/markup-compatibility/2006">
              <mc:Choice xmlns:v="urn:schemas-microsoft-com:vml" Requires="v">
                <p:oleObj spid="_x0000_s221190" name="Equation" r:id="rId4" imgW="2755900" imgH="457200" progId="Equation.3">
                  <p:embed/>
                </p:oleObj>
              </mc:Choice>
              <mc:Fallback>
                <p:oleObj name="Equation" r:id="rId4" imgW="2755900" imgH="4572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8675" y="2097088"/>
                        <a:ext cx="7772400" cy="1290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7" name="Straight Arrow Connector 6"/>
          <p:cNvCxnSpPr/>
          <p:nvPr/>
        </p:nvCxnSpPr>
        <p:spPr>
          <a:xfrm flipV="1">
            <a:off x="2540000" y="5994410"/>
            <a:ext cx="6790267" cy="169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flipV="1">
            <a:off x="5723467" y="3386677"/>
            <a:ext cx="16937" cy="25908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571068" y="6112945"/>
            <a:ext cx="366657" cy="523220"/>
          </a:xfrm>
          <a:prstGeom prst="rect">
            <a:avLst/>
          </a:prstGeom>
          <a:noFill/>
        </p:spPr>
        <p:txBody>
          <a:bodyPr wrap="none" rtlCol="0">
            <a:spAutoFit/>
          </a:bodyPr>
          <a:lstStyle/>
          <a:p>
            <a:r>
              <a:rPr lang="en-US" sz="2800" dirty="0" smtClean="0"/>
              <a:t>0</a:t>
            </a:r>
            <a:endParaRPr lang="en-US" dirty="0"/>
          </a:p>
        </p:txBody>
      </p:sp>
      <p:sp>
        <p:nvSpPr>
          <p:cNvPr id="10" name="Freeform 9"/>
          <p:cNvSpPr/>
          <p:nvPr/>
        </p:nvSpPr>
        <p:spPr>
          <a:xfrm rot="10800000">
            <a:off x="3251200" y="3979017"/>
            <a:ext cx="5215467" cy="1998451"/>
          </a:xfrm>
          <a:custGeom>
            <a:avLst/>
            <a:gdLst>
              <a:gd name="connsiteX0" fmla="*/ 0 w 5215467"/>
              <a:gd name="connsiteY0" fmla="*/ 1998451 h 1998451"/>
              <a:gd name="connsiteX1" fmla="*/ 2726267 w 5215467"/>
              <a:gd name="connsiteY1" fmla="*/ 318 h 1998451"/>
              <a:gd name="connsiteX2" fmla="*/ 5215467 w 5215467"/>
              <a:gd name="connsiteY2" fmla="*/ 1829118 h 1998451"/>
            </a:gdLst>
            <a:ahLst/>
            <a:cxnLst>
              <a:cxn ang="0">
                <a:pos x="connsiteX0" y="connsiteY0"/>
              </a:cxn>
              <a:cxn ang="0">
                <a:pos x="connsiteX1" y="connsiteY1"/>
              </a:cxn>
              <a:cxn ang="0">
                <a:pos x="connsiteX2" y="connsiteY2"/>
              </a:cxn>
            </a:cxnLst>
            <a:rect l="l" t="t" r="r" b="b"/>
            <a:pathLst>
              <a:path w="5215467" h="1998451">
                <a:moveTo>
                  <a:pt x="0" y="1998451"/>
                </a:moveTo>
                <a:cubicBezTo>
                  <a:pt x="928511" y="1013495"/>
                  <a:pt x="1857023" y="28540"/>
                  <a:pt x="2726267" y="318"/>
                </a:cubicBezTo>
                <a:cubicBezTo>
                  <a:pt x="3595511" y="-27904"/>
                  <a:pt x="5215467" y="1829118"/>
                  <a:pt x="5215467" y="1829118"/>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14" name="Object 3"/>
          <p:cNvGraphicFramePr>
            <a:graphicFrameLocks noChangeAspect="1"/>
          </p:cNvGraphicFramePr>
          <p:nvPr>
            <p:extLst>
              <p:ext uri="{D42A27DB-BD31-4B8C-83A1-F6EECF244321}">
                <p14:modId xmlns:p14="http://schemas.microsoft.com/office/powerpoint/2010/main" val="3986032965"/>
              </p:ext>
            </p:extLst>
          </p:nvPr>
        </p:nvGraphicFramePr>
        <p:xfrm>
          <a:off x="8024813" y="3351213"/>
          <a:ext cx="2151062" cy="681037"/>
        </p:xfrm>
        <a:graphic>
          <a:graphicData uri="http://schemas.openxmlformats.org/presentationml/2006/ole">
            <mc:AlternateContent xmlns:mc="http://schemas.openxmlformats.org/markup-compatibility/2006">
              <mc:Choice xmlns:v="urn:schemas-microsoft-com:vml" Requires="v">
                <p:oleObj spid="_x0000_s221191" name="Equation" r:id="rId6" imgW="762000" imgH="241300" progId="Equation.3">
                  <p:embed/>
                </p:oleObj>
              </mc:Choice>
              <mc:Fallback>
                <p:oleObj name="Equation" r:id="rId6" imgW="762000" imgH="241300" progId="Equation.3">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24813" y="3351213"/>
                        <a:ext cx="2151062" cy="681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3"/>
          <p:cNvGraphicFramePr>
            <a:graphicFrameLocks noChangeAspect="1"/>
          </p:cNvGraphicFramePr>
          <p:nvPr>
            <p:extLst>
              <p:ext uri="{D42A27DB-BD31-4B8C-83A1-F6EECF244321}">
                <p14:modId xmlns:p14="http://schemas.microsoft.com/office/powerpoint/2010/main" val="2965768907"/>
              </p:ext>
            </p:extLst>
          </p:nvPr>
        </p:nvGraphicFramePr>
        <p:xfrm>
          <a:off x="8188325" y="6248400"/>
          <a:ext cx="2005013" cy="609600"/>
        </p:xfrm>
        <a:graphic>
          <a:graphicData uri="http://schemas.openxmlformats.org/presentationml/2006/ole">
            <mc:AlternateContent xmlns:mc="http://schemas.openxmlformats.org/markup-compatibility/2006">
              <mc:Choice xmlns:v="urn:schemas-microsoft-com:vml" Requires="v">
                <p:oleObj spid="_x0000_s221192" name="Equation" r:id="rId8" imgW="698500" imgH="215900" progId="Equation.3">
                  <p:embed/>
                </p:oleObj>
              </mc:Choice>
              <mc:Fallback>
                <p:oleObj name="Equation" r:id="rId8" imgW="698500" imgH="215900" progId="Equation.3">
                  <p:embed/>
                  <p:pic>
                    <p:nvPicPr>
                      <p:cNvPr id="0" name="Picture 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88325" y="6248400"/>
                        <a:ext cx="2005013"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436145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79413" y="1371292"/>
            <a:ext cx="11525250" cy="5290388"/>
          </a:xfrm>
        </p:spPr>
        <p:txBody>
          <a:bodyPr/>
          <a:lstStyle/>
          <a:p>
            <a:r>
              <a:rPr lang="en-US" dirty="0" smtClean="0"/>
              <a:t>Support vector regression</a:t>
            </a:r>
            <a:endParaRPr lang="en-US" dirty="0"/>
          </a:p>
        </p:txBody>
      </p:sp>
      <p:sp>
        <p:nvSpPr>
          <p:cNvPr id="2" name="Title 1"/>
          <p:cNvSpPr>
            <a:spLocks noGrp="1"/>
          </p:cNvSpPr>
          <p:nvPr>
            <p:ph type="title"/>
          </p:nvPr>
        </p:nvSpPr>
        <p:spPr/>
        <p:txBody>
          <a:bodyPr/>
          <a:lstStyle/>
          <a:p>
            <a:r>
              <a:rPr lang="en-US" dirty="0" smtClean="0"/>
              <a:t>SVM Regression</a:t>
            </a:r>
            <a:endParaRPr lang="en-US" dirty="0"/>
          </a:p>
        </p:txBody>
      </p:sp>
      <p:graphicFrame>
        <p:nvGraphicFramePr>
          <p:cNvPr id="111619" name="Object 3"/>
          <p:cNvGraphicFramePr>
            <a:graphicFrameLocks noChangeAspect="1"/>
          </p:cNvGraphicFramePr>
          <p:nvPr>
            <p:extLst>
              <p:ext uri="{D42A27DB-BD31-4B8C-83A1-F6EECF244321}">
                <p14:modId xmlns:p14="http://schemas.microsoft.com/office/powerpoint/2010/main" val="1319293792"/>
              </p:ext>
            </p:extLst>
          </p:nvPr>
        </p:nvGraphicFramePr>
        <p:xfrm>
          <a:off x="1990725" y="2097088"/>
          <a:ext cx="7988300" cy="1290637"/>
        </p:xfrm>
        <a:graphic>
          <a:graphicData uri="http://schemas.openxmlformats.org/presentationml/2006/ole">
            <mc:AlternateContent xmlns:mc="http://schemas.openxmlformats.org/markup-compatibility/2006">
              <mc:Choice xmlns:v="urn:schemas-microsoft-com:vml" Requires="v">
                <p:oleObj spid="_x0000_s182324" name="Equation" r:id="rId4" imgW="2819400" imgH="457200" progId="Equation.3">
                  <p:embed/>
                </p:oleObj>
              </mc:Choice>
              <mc:Fallback>
                <p:oleObj name="Equation" r:id="rId4" imgW="2819400" imgH="457200" progId="Equation.3">
                  <p:embed/>
                  <p:pic>
                    <p:nvPicPr>
                      <p:cNvPr id="0" name="Picture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0725" y="2097088"/>
                        <a:ext cx="7988300" cy="1290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 name="Straight Arrow Connector 5"/>
          <p:cNvCxnSpPr/>
          <p:nvPr/>
        </p:nvCxnSpPr>
        <p:spPr>
          <a:xfrm flipV="1">
            <a:off x="2540000" y="5994410"/>
            <a:ext cx="6790267" cy="169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flipV="1">
            <a:off x="5723467" y="3386677"/>
            <a:ext cx="16937" cy="25908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571068" y="6112945"/>
            <a:ext cx="366657" cy="523220"/>
          </a:xfrm>
          <a:prstGeom prst="rect">
            <a:avLst/>
          </a:prstGeom>
          <a:noFill/>
        </p:spPr>
        <p:txBody>
          <a:bodyPr wrap="none" rtlCol="0">
            <a:spAutoFit/>
          </a:bodyPr>
          <a:lstStyle/>
          <a:p>
            <a:r>
              <a:rPr lang="en-US" sz="2800" dirty="0" smtClean="0"/>
              <a:t>0</a:t>
            </a:r>
            <a:endParaRPr lang="en-US" dirty="0"/>
          </a:p>
        </p:txBody>
      </p:sp>
      <p:cxnSp>
        <p:nvCxnSpPr>
          <p:cNvPr id="13" name="Straight Connector 12"/>
          <p:cNvCxnSpPr/>
          <p:nvPr/>
        </p:nvCxnSpPr>
        <p:spPr>
          <a:xfrm flipV="1">
            <a:off x="6451605" y="3708400"/>
            <a:ext cx="2421467" cy="2286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16" name="Straight Connector 15"/>
          <p:cNvCxnSpPr/>
          <p:nvPr/>
        </p:nvCxnSpPr>
        <p:spPr>
          <a:xfrm flipH="1" flipV="1">
            <a:off x="2726268" y="3674533"/>
            <a:ext cx="2421472" cy="2370667"/>
          </a:xfrm>
          <a:prstGeom prst="line">
            <a:avLst/>
          </a:prstGeom>
        </p:spPr>
        <p:style>
          <a:lnRef idx="2">
            <a:schemeClr val="accent2"/>
          </a:lnRef>
          <a:fillRef idx="0">
            <a:schemeClr val="accent2"/>
          </a:fillRef>
          <a:effectRef idx="1">
            <a:schemeClr val="accent2"/>
          </a:effectRef>
          <a:fontRef idx="minor">
            <a:schemeClr val="tx1"/>
          </a:fontRef>
        </p:style>
      </p:cxnSp>
      <p:cxnSp>
        <p:nvCxnSpPr>
          <p:cNvPr id="18" name="Straight Connector 17"/>
          <p:cNvCxnSpPr/>
          <p:nvPr/>
        </p:nvCxnSpPr>
        <p:spPr>
          <a:xfrm flipV="1">
            <a:off x="5130800" y="5994401"/>
            <a:ext cx="1371600" cy="16932"/>
          </a:xfrm>
          <a:prstGeom prst="line">
            <a:avLst/>
          </a:prstGeom>
        </p:spPr>
        <p:style>
          <a:lnRef idx="2">
            <a:schemeClr val="accent2"/>
          </a:lnRef>
          <a:fillRef idx="0">
            <a:schemeClr val="accent2"/>
          </a:fillRef>
          <a:effectRef idx="1">
            <a:schemeClr val="accent2"/>
          </a:effectRef>
          <a:fontRef idx="minor">
            <a:schemeClr val="tx1"/>
          </a:fontRef>
        </p:style>
      </p:cxnSp>
      <p:graphicFrame>
        <p:nvGraphicFramePr>
          <p:cNvPr id="21" name="Object 3"/>
          <p:cNvGraphicFramePr>
            <a:graphicFrameLocks noChangeAspect="1"/>
          </p:cNvGraphicFramePr>
          <p:nvPr>
            <p:extLst>
              <p:ext uri="{D42A27DB-BD31-4B8C-83A1-F6EECF244321}">
                <p14:modId xmlns:p14="http://schemas.microsoft.com/office/powerpoint/2010/main" val="1558403980"/>
              </p:ext>
            </p:extLst>
          </p:nvPr>
        </p:nvGraphicFramePr>
        <p:xfrm>
          <a:off x="6330422" y="6134630"/>
          <a:ext cx="358775" cy="393700"/>
        </p:xfrm>
        <a:graphic>
          <a:graphicData uri="http://schemas.openxmlformats.org/presentationml/2006/ole">
            <mc:AlternateContent xmlns:mc="http://schemas.openxmlformats.org/markup-compatibility/2006">
              <mc:Choice xmlns:v="urn:schemas-microsoft-com:vml" Requires="v">
                <p:oleObj spid="_x0000_s182325" name="Equation" r:id="rId6" imgW="127000" imgH="139700" progId="Equation.3">
                  <p:embed/>
                </p:oleObj>
              </mc:Choice>
              <mc:Fallback>
                <p:oleObj name="Equation" r:id="rId6" imgW="127000" imgH="139700" progId="Equation.3">
                  <p:embed/>
                  <p:pic>
                    <p:nvPicPr>
                      <p:cNvPr id="0" name="Picture 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30422" y="6134630"/>
                        <a:ext cx="358775"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3"/>
          <p:cNvGraphicFramePr>
            <a:graphicFrameLocks noChangeAspect="1"/>
          </p:cNvGraphicFramePr>
          <p:nvPr>
            <p:extLst>
              <p:ext uri="{D42A27DB-BD31-4B8C-83A1-F6EECF244321}">
                <p14:modId xmlns:p14="http://schemas.microsoft.com/office/powerpoint/2010/main" val="1991989149"/>
              </p:ext>
            </p:extLst>
          </p:nvPr>
        </p:nvGraphicFramePr>
        <p:xfrm>
          <a:off x="7578725" y="3249613"/>
          <a:ext cx="2400300" cy="609600"/>
        </p:xfrm>
        <a:graphic>
          <a:graphicData uri="http://schemas.openxmlformats.org/presentationml/2006/ole">
            <mc:AlternateContent xmlns:mc="http://schemas.openxmlformats.org/markup-compatibility/2006">
              <mc:Choice xmlns:v="urn:schemas-microsoft-com:vml" Requires="v">
                <p:oleObj spid="_x0000_s182326" name="Equation" r:id="rId8" imgW="850900" imgH="215900" progId="Equation.3">
                  <p:embed/>
                </p:oleObj>
              </mc:Choice>
              <mc:Fallback>
                <p:oleObj name="Equation" r:id="rId8" imgW="850900" imgH="215900" progId="Equation.3">
                  <p:embed/>
                  <p:pic>
                    <p:nvPicPr>
                      <p:cNvPr id="0" name="Picture 4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78725" y="3249613"/>
                        <a:ext cx="24003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3"/>
          <p:cNvGraphicFramePr>
            <a:graphicFrameLocks noChangeAspect="1"/>
          </p:cNvGraphicFramePr>
          <p:nvPr>
            <p:extLst>
              <p:ext uri="{D42A27DB-BD31-4B8C-83A1-F6EECF244321}">
                <p14:modId xmlns:p14="http://schemas.microsoft.com/office/powerpoint/2010/main" val="2892084992"/>
              </p:ext>
            </p:extLst>
          </p:nvPr>
        </p:nvGraphicFramePr>
        <p:xfrm>
          <a:off x="8188325" y="6248400"/>
          <a:ext cx="2005013" cy="609600"/>
        </p:xfrm>
        <a:graphic>
          <a:graphicData uri="http://schemas.openxmlformats.org/presentationml/2006/ole">
            <mc:AlternateContent xmlns:mc="http://schemas.openxmlformats.org/markup-compatibility/2006">
              <mc:Choice xmlns:v="urn:schemas-microsoft-com:vml" Requires="v">
                <p:oleObj spid="_x0000_s182327" name="Equation" r:id="rId10" imgW="698500" imgH="215900" progId="Equation.3">
                  <p:embed/>
                </p:oleObj>
              </mc:Choice>
              <mc:Fallback>
                <p:oleObj name="Equation" r:id="rId10" imgW="698500" imgH="215900" progId="Equation.3">
                  <p:embed/>
                  <p:pic>
                    <p:nvPicPr>
                      <p:cNvPr id="0" name="Picture 4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88325" y="6248400"/>
                        <a:ext cx="2005013"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91686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a:t>
            </a:r>
            <a:endParaRPr lang="en-US" dirty="0"/>
          </a:p>
        </p:txBody>
      </p:sp>
      <p:sp>
        <p:nvSpPr>
          <p:cNvPr id="3" name="Content Placeholder 2"/>
          <p:cNvSpPr>
            <a:spLocks noGrp="1"/>
          </p:cNvSpPr>
          <p:nvPr>
            <p:ph sz="quarter" idx="10"/>
          </p:nvPr>
        </p:nvSpPr>
        <p:spPr>
          <a:xfrm>
            <a:off x="379413" y="1752600"/>
            <a:ext cx="11525250" cy="4926014"/>
          </a:xfrm>
        </p:spPr>
        <p:txBody>
          <a:bodyPr/>
          <a:lstStyle/>
          <a:p>
            <a:r>
              <a:rPr lang="en-US" dirty="0" smtClean="0"/>
              <a:t>For predicting real-valued outcomes:</a:t>
            </a:r>
          </a:p>
          <a:p>
            <a:pPr lvl="1"/>
            <a:r>
              <a:rPr lang="en-US" smtClean="0"/>
              <a:t>How many customers will arrive at our website next week?</a:t>
            </a:r>
          </a:p>
          <a:p>
            <a:pPr lvl="1"/>
            <a:r>
              <a:rPr lang="en-US" smtClean="0"/>
              <a:t>How many tv’s will we sell next year?</a:t>
            </a:r>
          </a:p>
          <a:p>
            <a:pPr lvl="1"/>
            <a:r>
              <a:rPr lang="en-US" dirty="0" smtClean="0"/>
              <a:t>Can we predict someone’s income from their click through information?</a:t>
            </a:r>
          </a:p>
          <a:p>
            <a:pPr lvl="1"/>
            <a:endParaRPr lang="en-US" dirty="0" smtClean="0"/>
          </a:p>
        </p:txBody>
      </p:sp>
    </p:spTree>
    <p:extLst>
      <p:ext uri="{BB962C8B-B14F-4D97-AF65-F5344CB8AC3E}">
        <p14:creationId xmlns:p14="http://schemas.microsoft.com/office/powerpoint/2010/main" val="26796172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Cross-validation</a:t>
            </a:r>
            <a:endParaRPr lang="en-US" dirty="0"/>
          </a:p>
        </p:txBody>
      </p:sp>
      <p:sp>
        <p:nvSpPr>
          <p:cNvPr id="4" name="Subtitle 3"/>
          <p:cNvSpPr>
            <a:spLocks noGrp="1"/>
          </p:cNvSpPr>
          <p:nvPr>
            <p:ph type="subTitle" idx="1"/>
          </p:nvPr>
        </p:nvSpPr>
        <p:spPr/>
        <p:txBody>
          <a:bodyPr/>
          <a:lstStyle/>
          <a:p>
            <a:r>
              <a:rPr lang="en-US" dirty="0"/>
              <a:t>Cynthia Rudin | MIT Sloan School of </a:t>
            </a:r>
            <a:r>
              <a:rPr lang="en-US" dirty="0" smtClean="0"/>
              <a:t>Management</a:t>
            </a:r>
            <a:endParaRPr lang="en-US" dirty="0"/>
          </a:p>
        </p:txBody>
      </p:sp>
    </p:spTree>
    <p:extLst>
      <p:ext uri="{BB962C8B-B14F-4D97-AF65-F5344CB8AC3E}">
        <p14:creationId xmlns:p14="http://schemas.microsoft.com/office/powerpoint/2010/main" val="7164843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Cross-Validation</a:t>
            </a:r>
            <a:endParaRPr lang="en-US" dirty="0"/>
          </a:p>
        </p:txBody>
      </p:sp>
      <p:sp>
        <p:nvSpPr>
          <p:cNvPr id="3" name="Content Placeholder 2"/>
          <p:cNvSpPr>
            <a:spLocks noGrp="1"/>
          </p:cNvSpPr>
          <p:nvPr>
            <p:ph sz="quarter" idx="10"/>
          </p:nvPr>
        </p:nvSpPr>
        <p:spPr>
          <a:xfrm>
            <a:off x="379413" y="2353732"/>
            <a:ext cx="11525250" cy="4324881"/>
          </a:xfrm>
        </p:spPr>
        <p:txBody>
          <a:bodyPr/>
          <a:lstStyle/>
          <a:p>
            <a:r>
              <a:rPr lang="en-US" dirty="0" smtClean="0"/>
              <a:t>I tried ridge regression and I tried SVM regression, how do I know which one performed better?</a:t>
            </a:r>
            <a:endParaRPr lang="en-US" dirty="0"/>
          </a:p>
        </p:txBody>
      </p:sp>
    </p:spTree>
    <p:extLst>
      <p:ext uri="{BB962C8B-B14F-4D97-AF65-F5344CB8AC3E}">
        <p14:creationId xmlns:p14="http://schemas.microsoft.com/office/powerpoint/2010/main" val="5148395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Cross-Validation</a:t>
            </a:r>
          </a:p>
        </p:txBody>
      </p:sp>
      <p:sp>
        <p:nvSpPr>
          <p:cNvPr id="3" name="Content Placeholder 2"/>
          <p:cNvSpPr>
            <a:spLocks noGrp="1"/>
          </p:cNvSpPr>
          <p:nvPr>
            <p:ph sz="quarter" idx="10"/>
          </p:nvPr>
        </p:nvSpPr>
        <p:spPr>
          <a:xfrm>
            <a:off x="277813" y="897159"/>
            <a:ext cx="11525250" cy="5639107"/>
          </a:xfrm>
        </p:spPr>
        <p:txBody>
          <a:bodyPr/>
          <a:lstStyle/>
          <a:p>
            <a:r>
              <a:rPr lang="en-US" sz="2800" dirty="0"/>
              <a:t>Cross Validation (CV) is the most popular way to </a:t>
            </a:r>
            <a:r>
              <a:rPr lang="en-US" sz="2800" dirty="0" smtClean="0"/>
              <a:t>evaluate                  </a:t>
            </a:r>
            <a:r>
              <a:rPr lang="en-US" sz="2800" dirty="0"/>
              <a:t>a machine learning algorithm on a dataset. </a:t>
            </a:r>
          </a:p>
          <a:p>
            <a:r>
              <a:rPr lang="en-US" sz="2800" dirty="0"/>
              <a:t>You will need a dataset, an algorithm, and an evaluation measure for the quality of the result. The evaluation measure might be the squared error between the predictions and the truth.</a:t>
            </a:r>
          </a:p>
          <a:p>
            <a:r>
              <a:rPr lang="en-US" sz="2800" dirty="0">
                <a:solidFill>
                  <a:schemeClr val="bg1"/>
                </a:solidFill>
              </a:rPr>
              <a:t>Divide the data into approximately-equally sized 10 “folds”</a:t>
            </a:r>
          </a:p>
          <a:p>
            <a:r>
              <a:rPr lang="en-US" sz="2800" dirty="0">
                <a:solidFill>
                  <a:schemeClr val="bg1"/>
                </a:solidFill>
              </a:rPr>
              <a:t>Train the algorithm on 9 folds, compute the evaluation measure on the last fold.</a:t>
            </a:r>
          </a:p>
          <a:p>
            <a:r>
              <a:rPr lang="en-US" sz="2800" dirty="0">
                <a:solidFill>
                  <a:schemeClr val="bg1"/>
                </a:solidFill>
              </a:rPr>
              <a:t>Repeat this 10 times, using each fold in turn as the test fold.</a:t>
            </a:r>
          </a:p>
          <a:p>
            <a:r>
              <a:rPr lang="en-US" sz="2800" dirty="0">
                <a:solidFill>
                  <a:schemeClr val="bg1"/>
                </a:solidFill>
              </a:rPr>
              <a:t>Report the mean and standard deviation of the evaluation measure over the 10 folds.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Cross-Validation</a:t>
            </a:r>
          </a:p>
        </p:txBody>
      </p:sp>
      <p:sp>
        <p:nvSpPr>
          <p:cNvPr id="3" name="Content Placeholder 2"/>
          <p:cNvSpPr>
            <a:spLocks noGrp="1"/>
          </p:cNvSpPr>
          <p:nvPr>
            <p:ph sz="quarter" idx="10"/>
          </p:nvPr>
        </p:nvSpPr>
        <p:spPr>
          <a:xfrm>
            <a:off x="277813" y="897159"/>
            <a:ext cx="11525250" cy="5639107"/>
          </a:xfrm>
        </p:spPr>
        <p:txBody>
          <a:bodyPr/>
          <a:lstStyle/>
          <a:p>
            <a:r>
              <a:rPr lang="en-US" sz="2800" dirty="0"/>
              <a:t>Cross Validation (CV) is the most popular way to </a:t>
            </a:r>
            <a:r>
              <a:rPr lang="en-US" sz="2800" dirty="0" smtClean="0"/>
              <a:t>evaluate                  </a:t>
            </a:r>
            <a:r>
              <a:rPr lang="en-US" sz="2800" dirty="0"/>
              <a:t>a machine learning algorithm on a dataset. </a:t>
            </a:r>
          </a:p>
          <a:p>
            <a:r>
              <a:rPr lang="en-US" sz="2800" dirty="0"/>
              <a:t>You will need a dataset, an algorithm, and an evaluation measure for the quality of the result. The evaluation measure might be the squared error between the predictions and the truth.</a:t>
            </a:r>
          </a:p>
          <a:p>
            <a:r>
              <a:rPr lang="en-US" sz="2800" dirty="0"/>
              <a:t>Divide the data into approximately-equally sized 10 “folds”</a:t>
            </a:r>
          </a:p>
          <a:p>
            <a:r>
              <a:rPr lang="en-US" sz="2800" dirty="0"/>
              <a:t>Train the algorithm on 9 folds, compute the evaluation measure on the last fold.</a:t>
            </a:r>
          </a:p>
          <a:p>
            <a:r>
              <a:rPr lang="en-US" sz="2800" dirty="0"/>
              <a:t>Repeat this 10 times, using each fold in turn as the test fold.</a:t>
            </a:r>
          </a:p>
          <a:p>
            <a:r>
              <a:rPr lang="en-US" sz="2800" dirty="0"/>
              <a:t>Report the mean and standard deviation of the evaluation measure over the 10 folds.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Cross-Validation</a:t>
            </a:r>
          </a:p>
        </p:txBody>
      </p:sp>
      <p:sp>
        <p:nvSpPr>
          <p:cNvPr id="3" name="Content Placeholder 2"/>
          <p:cNvSpPr>
            <a:spLocks noGrp="1"/>
          </p:cNvSpPr>
          <p:nvPr>
            <p:ph sz="quarter" idx="10"/>
          </p:nvPr>
        </p:nvSpPr>
        <p:spPr>
          <a:xfrm>
            <a:off x="277813" y="897159"/>
            <a:ext cx="11525250" cy="5639107"/>
          </a:xfrm>
        </p:spPr>
        <p:txBody>
          <a:bodyPr/>
          <a:lstStyle/>
          <a:p>
            <a:r>
              <a:rPr lang="en-US" sz="2800">
                <a:solidFill>
                  <a:schemeClr val="bg1"/>
                </a:solidFill>
              </a:rPr>
              <a:t>Cross Validation (CV) is the most popular way to evaluate a machine learning algorithm on a dataset. </a:t>
            </a:r>
          </a:p>
          <a:p>
            <a:r>
              <a:rPr lang="en-US" sz="2800">
                <a:solidFill>
                  <a:schemeClr val="bg1"/>
                </a:solidFill>
              </a:rPr>
              <a:t>You will need a dataset, an algorithm, and an evaluation measure for the quality of the result. The evaluation measure might be the squared error between the predictions and the truth.</a:t>
            </a:r>
          </a:p>
          <a:p>
            <a:r>
              <a:rPr lang="en-US" sz="2800"/>
              <a:t>Divide the data into approximately-equally sized 10 “folds”</a:t>
            </a:r>
          </a:p>
          <a:p>
            <a:r>
              <a:rPr lang="en-US" sz="2800"/>
              <a:t>Train the algorithm on 9 folds, compute the evaluation measure on the last fold.</a:t>
            </a:r>
          </a:p>
          <a:p>
            <a:r>
              <a:rPr lang="en-US" sz="2800"/>
              <a:t>Repeat this 10 times, using each fold in turn as the test fold.</a:t>
            </a:r>
          </a:p>
          <a:p>
            <a:r>
              <a:rPr lang="en-US" sz="2800"/>
              <a:t>Report the mean and standard deviation of the evaluation measure over the 10 folds. </a:t>
            </a:r>
          </a:p>
        </p:txBody>
      </p:sp>
      <p:cxnSp>
        <p:nvCxnSpPr>
          <p:cNvPr id="5" name="Straight Connector 4"/>
          <p:cNvCxnSpPr/>
          <p:nvPr/>
        </p:nvCxnSpPr>
        <p:spPr>
          <a:xfrm flipV="1">
            <a:off x="931333" y="2285995"/>
            <a:ext cx="9990667" cy="33867"/>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rot="5400000">
            <a:off x="677333" y="2269062"/>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5400000">
            <a:off x="10684933" y="2302929"/>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5400000">
            <a:off x="5554135" y="230292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a:off x="1557873" y="228599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5400000">
            <a:off x="3454401" y="230292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5400000">
            <a:off x="4487331" y="230292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a:off x="6587068"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a:off x="7653868"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5400000">
            <a:off x="8669867"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5400000">
            <a:off x="9635065"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a:off x="2455337" y="2285995"/>
            <a:ext cx="474134" cy="1588"/>
          </a:xfrm>
          <a:prstGeom prst="line">
            <a:avLst/>
          </a:prstGeom>
        </p:spPr>
        <p:style>
          <a:lnRef idx="2">
            <a:schemeClr val="accent1"/>
          </a:lnRef>
          <a:fillRef idx="0">
            <a:schemeClr val="accent1"/>
          </a:fillRef>
          <a:effectRef idx="1">
            <a:schemeClr val="accent1"/>
          </a:effectRef>
          <a:fontRef idx="minor">
            <a:schemeClr val="tx1"/>
          </a:fontRef>
        </p:style>
      </p:cxnSp>
      <p:sp>
        <p:nvSpPr>
          <p:cNvPr id="18" name="Left Brace 17"/>
          <p:cNvSpPr/>
          <p:nvPr/>
        </p:nvSpPr>
        <p:spPr>
          <a:xfrm>
            <a:off x="5130797" y="-1557872"/>
            <a:ext cx="508003" cy="8873064"/>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Left Brace 18"/>
          <p:cNvSpPr/>
          <p:nvPr/>
        </p:nvSpPr>
        <p:spPr>
          <a:xfrm>
            <a:off x="10380130" y="2302928"/>
            <a:ext cx="220133" cy="1117601"/>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4910666" y="3081863"/>
            <a:ext cx="821709" cy="461665"/>
          </a:xfrm>
          <a:prstGeom prst="rect">
            <a:avLst/>
          </a:prstGeom>
          <a:noFill/>
        </p:spPr>
        <p:txBody>
          <a:bodyPr wrap="none" rtlCol="0">
            <a:spAutoFit/>
          </a:bodyPr>
          <a:lstStyle/>
          <a:p>
            <a:r>
              <a:rPr lang="en-US" sz="2400"/>
              <a:t>Train</a:t>
            </a:r>
          </a:p>
        </p:txBody>
      </p:sp>
      <p:sp>
        <p:nvSpPr>
          <p:cNvPr id="21" name="TextBox 20"/>
          <p:cNvSpPr txBox="1"/>
          <p:nvPr/>
        </p:nvSpPr>
        <p:spPr>
          <a:xfrm>
            <a:off x="10109199" y="3031063"/>
            <a:ext cx="711252" cy="461665"/>
          </a:xfrm>
          <a:prstGeom prst="rect">
            <a:avLst/>
          </a:prstGeom>
          <a:noFill/>
        </p:spPr>
        <p:txBody>
          <a:bodyPr wrap="none" rtlCol="0">
            <a:spAutoFit/>
          </a:bodyPr>
          <a:lstStyle/>
          <a:p>
            <a:r>
              <a:rPr lang="en-US" sz="2400"/>
              <a:t>Test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Cross-Validation</a:t>
            </a:r>
          </a:p>
        </p:txBody>
      </p:sp>
      <p:sp>
        <p:nvSpPr>
          <p:cNvPr id="3" name="Content Placeholder 2"/>
          <p:cNvSpPr>
            <a:spLocks noGrp="1"/>
          </p:cNvSpPr>
          <p:nvPr>
            <p:ph sz="quarter" idx="10"/>
          </p:nvPr>
        </p:nvSpPr>
        <p:spPr>
          <a:xfrm>
            <a:off x="277813" y="897159"/>
            <a:ext cx="11525250" cy="5639107"/>
          </a:xfrm>
        </p:spPr>
        <p:txBody>
          <a:bodyPr/>
          <a:lstStyle/>
          <a:p>
            <a:r>
              <a:rPr lang="en-US" sz="2800">
                <a:solidFill>
                  <a:schemeClr val="bg1"/>
                </a:solidFill>
              </a:rPr>
              <a:t>Cross Validation (CV) is the most popular way to evaluate a machine learning algorithm on a dataset. </a:t>
            </a:r>
          </a:p>
          <a:p>
            <a:r>
              <a:rPr lang="en-US" sz="2800">
                <a:solidFill>
                  <a:schemeClr val="bg1"/>
                </a:solidFill>
              </a:rPr>
              <a:t>You will need a dataset, an algorithm, and an evaluation measure for the quality of the result. The evaluation measure might be the squared error between the predictions and the truth.</a:t>
            </a:r>
          </a:p>
          <a:p>
            <a:r>
              <a:rPr lang="en-US" sz="2800"/>
              <a:t>Divide the data into approximately-equally sized 10 “folds”</a:t>
            </a:r>
          </a:p>
          <a:p>
            <a:r>
              <a:rPr lang="en-US" sz="2800"/>
              <a:t>Train the algorithm on 9 folds, compute the evaluation measure on the last fold.</a:t>
            </a:r>
          </a:p>
          <a:p>
            <a:r>
              <a:rPr lang="en-US" sz="2800"/>
              <a:t>Repeat this 10 times, using each fold in turn as the test fold.</a:t>
            </a:r>
          </a:p>
          <a:p>
            <a:r>
              <a:rPr lang="en-US" sz="2800"/>
              <a:t>Report the mean and standard deviation of the evaluation measure over the 10 folds. </a:t>
            </a:r>
          </a:p>
        </p:txBody>
      </p:sp>
      <p:cxnSp>
        <p:nvCxnSpPr>
          <p:cNvPr id="5" name="Straight Connector 4"/>
          <p:cNvCxnSpPr/>
          <p:nvPr/>
        </p:nvCxnSpPr>
        <p:spPr>
          <a:xfrm flipV="1">
            <a:off x="931333" y="2285995"/>
            <a:ext cx="9990667" cy="33867"/>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rot="5400000">
            <a:off x="677333" y="2269062"/>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5400000">
            <a:off x="10684933" y="2302929"/>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5400000">
            <a:off x="5554135" y="230292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a:off x="1557873" y="228599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5400000">
            <a:off x="3454401" y="230292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5400000">
            <a:off x="4487331" y="230292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a:off x="6587068"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a:off x="7653868"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5400000">
            <a:off x="8669867"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5400000">
            <a:off x="9635065"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a:off x="2455337" y="2285995"/>
            <a:ext cx="474134" cy="1588"/>
          </a:xfrm>
          <a:prstGeom prst="line">
            <a:avLst/>
          </a:prstGeom>
        </p:spPr>
        <p:style>
          <a:lnRef idx="2">
            <a:schemeClr val="accent1"/>
          </a:lnRef>
          <a:fillRef idx="0">
            <a:schemeClr val="accent1"/>
          </a:fillRef>
          <a:effectRef idx="1">
            <a:schemeClr val="accent1"/>
          </a:effectRef>
          <a:fontRef idx="minor">
            <a:schemeClr val="tx1"/>
          </a:fontRef>
        </p:style>
      </p:cxnSp>
      <p:sp>
        <p:nvSpPr>
          <p:cNvPr id="18" name="Left Brace 17"/>
          <p:cNvSpPr/>
          <p:nvPr/>
        </p:nvSpPr>
        <p:spPr>
          <a:xfrm>
            <a:off x="6146793" y="-1625605"/>
            <a:ext cx="508003" cy="8873064"/>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Left Brace 18"/>
          <p:cNvSpPr/>
          <p:nvPr/>
        </p:nvSpPr>
        <p:spPr>
          <a:xfrm>
            <a:off x="1253055" y="2133599"/>
            <a:ext cx="220133" cy="1117601"/>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5808133" y="3064929"/>
            <a:ext cx="821709" cy="461665"/>
          </a:xfrm>
          <a:prstGeom prst="rect">
            <a:avLst/>
          </a:prstGeom>
          <a:noFill/>
        </p:spPr>
        <p:txBody>
          <a:bodyPr wrap="none" rtlCol="0">
            <a:spAutoFit/>
          </a:bodyPr>
          <a:lstStyle/>
          <a:p>
            <a:r>
              <a:rPr lang="en-US" sz="2400"/>
              <a:t>Train</a:t>
            </a:r>
          </a:p>
        </p:txBody>
      </p:sp>
      <p:sp>
        <p:nvSpPr>
          <p:cNvPr id="21" name="TextBox 20"/>
          <p:cNvSpPr txBox="1"/>
          <p:nvPr/>
        </p:nvSpPr>
        <p:spPr>
          <a:xfrm>
            <a:off x="982124" y="2861734"/>
            <a:ext cx="711252" cy="461665"/>
          </a:xfrm>
          <a:prstGeom prst="rect">
            <a:avLst/>
          </a:prstGeom>
          <a:noFill/>
        </p:spPr>
        <p:txBody>
          <a:bodyPr wrap="none" rtlCol="0">
            <a:spAutoFit/>
          </a:bodyPr>
          <a:lstStyle/>
          <a:p>
            <a:r>
              <a:rPr lang="en-US" sz="2400"/>
              <a:t>Test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Cross-Validation</a:t>
            </a:r>
          </a:p>
        </p:txBody>
      </p:sp>
      <p:sp>
        <p:nvSpPr>
          <p:cNvPr id="3" name="Content Placeholder 2"/>
          <p:cNvSpPr>
            <a:spLocks noGrp="1"/>
          </p:cNvSpPr>
          <p:nvPr>
            <p:ph sz="quarter" idx="10"/>
          </p:nvPr>
        </p:nvSpPr>
        <p:spPr>
          <a:xfrm>
            <a:off x="277813" y="897159"/>
            <a:ext cx="11525250" cy="5639107"/>
          </a:xfrm>
        </p:spPr>
        <p:txBody>
          <a:bodyPr/>
          <a:lstStyle/>
          <a:p>
            <a:r>
              <a:rPr lang="en-US" sz="2800">
                <a:solidFill>
                  <a:schemeClr val="bg1"/>
                </a:solidFill>
              </a:rPr>
              <a:t>Cross Validation (CV) is the most popular way to evaluate a machine learning algorithm on a dataset. </a:t>
            </a:r>
          </a:p>
          <a:p>
            <a:r>
              <a:rPr lang="en-US" sz="2800">
                <a:solidFill>
                  <a:schemeClr val="bg1"/>
                </a:solidFill>
              </a:rPr>
              <a:t>You will need a dataset, an algorithm, and an evaluation measure for the quality of the result. The evaluation measure might be the squared error between the predictions and the truth.</a:t>
            </a:r>
          </a:p>
          <a:p>
            <a:r>
              <a:rPr lang="en-US" sz="2800"/>
              <a:t>Divide the data into approximately-equally sized 10 “folds”</a:t>
            </a:r>
          </a:p>
          <a:p>
            <a:r>
              <a:rPr lang="en-US" sz="2800"/>
              <a:t>Train the algorithm on 9 folds, compute the evaluation measure on the last fold.</a:t>
            </a:r>
          </a:p>
          <a:p>
            <a:r>
              <a:rPr lang="en-US" sz="2800"/>
              <a:t>Repeat this 10 times, using each fold in turn as the test fold.</a:t>
            </a:r>
          </a:p>
          <a:p>
            <a:r>
              <a:rPr lang="en-US" sz="2800"/>
              <a:t>Report the mean and standard deviation of the evaluation measure over the 10 folds. </a:t>
            </a:r>
          </a:p>
        </p:txBody>
      </p:sp>
      <p:cxnSp>
        <p:nvCxnSpPr>
          <p:cNvPr id="5" name="Straight Connector 4"/>
          <p:cNvCxnSpPr/>
          <p:nvPr/>
        </p:nvCxnSpPr>
        <p:spPr>
          <a:xfrm flipV="1">
            <a:off x="931333" y="2285995"/>
            <a:ext cx="9990667" cy="33867"/>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rot="5400000">
            <a:off x="677333" y="2269062"/>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5400000">
            <a:off x="10684933" y="2302929"/>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5400000">
            <a:off x="5554135" y="230292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a:off x="1557873" y="228599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5400000">
            <a:off x="3454401" y="230292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5400000">
            <a:off x="4487331" y="230292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a:off x="6587068"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a:off x="7653868"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5400000">
            <a:off x="8669867"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5400000">
            <a:off x="9635065"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a:off x="2455337" y="2285995"/>
            <a:ext cx="474134" cy="1588"/>
          </a:xfrm>
          <a:prstGeom prst="line">
            <a:avLst/>
          </a:prstGeom>
        </p:spPr>
        <p:style>
          <a:lnRef idx="2">
            <a:schemeClr val="accent1"/>
          </a:lnRef>
          <a:fillRef idx="0">
            <a:schemeClr val="accent1"/>
          </a:fillRef>
          <a:effectRef idx="1">
            <a:schemeClr val="accent1"/>
          </a:effectRef>
          <a:fontRef idx="minor">
            <a:schemeClr val="tx1"/>
          </a:fontRef>
        </p:style>
      </p:cxnSp>
      <p:sp>
        <p:nvSpPr>
          <p:cNvPr id="22" name="Left Brace 21"/>
          <p:cNvSpPr/>
          <p:nvPr/>
        </p:nvSpPr>
        <p:spPr>
          <a:xfrm>
            <a:off x="2150507" y="2099736"/>
            <a:ext cx="220133" cy="1117601"/>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p:cNvSpPr txBox="1"/>
          <p:nvPr/>
        </p:nvSpPr>
        <p:spPr>
          <a:xfrm>
            <a:off x="1879576" y="2827871"/>
            <a:ext cx="711252" cy="461665"/>
          </a:xfrm>
          <a:prstGeom prst="rect">
            <a:avLst/>
          </a:prstGeom>
          <a:noFill/>
        </p:spPr>
        <p:txBody>
          <a:bodyPr wrap="none" rtlCol="0">
            <a:spAutoFit/>
          </a:bodyPr>
          <a:lstStyle/>
          <a:p>
            <a:r>
              <a:rPr lang="en-US" sz="2400"/>
              <a:t>Test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Cross-Validation</a:t>
            </a:r>
          </a:p>
        </p:txBody>
      </p:sp>
      <p:sp>
        <p:nvSpPr>
          <p:cNvPr id="3" name="Content Placeholder 2"/>
          <p:cNvSpPr>
            <a:spLocks noGrp="1"/>
          </p:cNvSpPr>
          <p:nvPr>
            <p:ph sz="quarter" idx="10"/>
          </p:nvPr>
        </p:nvSpPr>
        <p:spPr>
          <a:xfrm>
            <a:off x="277813" y="897159"/>
            <a:ext cx="11525250" cy="5639107"/>
          </a:xfrm>
        </p:spPr>
        <p:txBody>
          <a:bodyPr/>
          <a:lstStyle/>
          <a:p>
            <a:r>
              <a:rPr lang="en-US" sz="2800">
                <a:solidFill>
                  <a:schemeClr val="bg1"/>
                </a:solidFill>
              </a:rPr>
              <a:t>Cross Validation (CV) is the most popular way to evaluate a machine learning algorithm on a dataset. </a:t>
            </a:r>
          </a:p>
          <a:p>
            <a:r>
              <a:rPr lang="en-US" sz="2800">
                <a:solidFill>
                  <a:schemeClr val="bg1"/>
                </a:solidFill>
              </a:rPr>
              <a:t>You will need a dataset, an algorithm, and an evaluation measure for the quality of the result. The evaluation measure might be the squared error between the predictions and the truth.</a:t>
            </a:r>
          </a:p>
          <a:p>
            <a:r>
              <a:rPr lang="en-US" sz="2800"/>
              <a:t>Divide the data into approximately-equally sized 10 “folds”</a:t>
            </a:r>
          </a:p>
          <a:p>
            <a:r>
              <a:rPr lang="en-US" sz="2800"/>
              <a:t>Train the algorithm on 9 folds, compute the evaluation measure on the last fold.</a:t>
            </a:r>
          </a:p>
          <a:p>
            <a:r>
              <a:rPr lang="en-US" sz="2800"/>
              <a:t>Repeat this 10 times, using each fold in turn as the test fold.</a:t>
            </a:r>
          </a:p>
          <a:p>
            <a:r>
              <a:rPr lang="en-US" sz="2800"/>
              <a:t>Report the mean and standard deviation of the evaluation measure over the 10 folds. </a:t>
            </a:r>
          </a:p>
        </p:txBody>
      </p:sp>
      <p:cxnSp>
        <p:nvCxnSpPr>
          <p:cNvPr id="5" name="Straight Connector 4"/>
          <p:cNvCxnSpPr/>
          <p:nvPr/>
        </p:nvCxnSpPr>
        <p:spPr>
          <a:xfrm flipV="1">
            <a:off x="931333" y="2285995"/>
            <a:ext cx="9990667" cy="33867"/>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rot="5400000">
            <a:off x="677333" y="2269062"/>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5400000">
            <a:off x="10684933" y="2302929"/>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5400000">
            <a:off x="5554135" y="230292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a:off x="1557873" y="228599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5400000">
            <a:off x="3454401" y="230292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5400000">
            <a:off x="4487331" y="230292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a:off x="6587068"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a:off x="7653868"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5400000">
            <a:off x="8669867"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5400000">
            <a:off x="9635065"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a:off x="2455337" y="2285995"/>
            <a:ext cx="474134" cy="1588"/>
          </a:xfrm>
          <a:prstGeom prst="line">
            <a:avLst/>
          </a:prstGeom>
        </p:spPr>
        <p:style>
          <a:lnRef idx="2">
            <a:schemeClr val="accent1"/>
          </a:lnRef>
          <a:fillRef idx="0">
            <a:schemeClr val="accent1"/>
          </a:fillRef>
          <a:effectRef idx="1">
            <a:schemeClr val="accent1"/>
          </a:effectRef>
          <a:fontRef idx="minor">
            <a:schemeClr val="tx1"/>
          </a:fontRef>
        </p:style>
      </p:cxnSp>
      <p:sp>
        <p:nvSpPr>
          <p:cNvPr id="22" name="Left Brace 21"/>
          <p:cNvSpPr/>
          <p:nvPr/>
        </p:nvSpPr>
        <p:spPr>
          <a:xfrm>
            <a:off x="3047956" y="2099736"/>
            <a:ext cx="220133" cy="1117601"/>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p:cNvSpPr txBox="1"/>
          <p:nvPr/>
        </p:nvSpPr>
        <p:spPr>
          <a:xfrm>
            <a:off x="2777025" y="2827871"/>
            <a:ext cx="711252" cy="461665"/>
          </a:xfrm>
          <a:prstGeom prst="rect">
            <a:avLst/>
          </a:prstGeom>
          <a:noFill/>
        </p:spPr>
        <p:txBody>
          <a:bodyPr wrap="none" rtlCol="0">
            <a:spAutoFit/>
          </a:bodyPr>
          <a:lstStyle/>
          <a:p>
            <a:r>
              <a:rPr lang="en-US" sz="2400"/>
              <a:t>Test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Cross-Validation</a:t>
            </a:r>
            <a:endParaRPr lang="en-US" dirty="0"/>
          </a:p>
        </p:txBody>
      </p:sp>
      <p:sp>
        <p:nvSpPr>
          <p:cNvPr id="3" name="Content Placeholder 2"/>
          <p:cNvSpPr>
            <a:spLocks noGrp="1"/>
          </p:cNvSpPr>
          <p:nvPr>
            <p:ph sz="quarter" idx="10"/>
          </p:nvPr>
        </p:nvSpPr>
        <p:spPr>
          <a:xfrm>
            <a:off x="379413" y="2065866"/>
            <a:ext cx="11525250" cy="4612747"/>
          </a:xfrm>
        </p:spPr>
        <p:txBody>
          <a:bodyPr/>
          <a:lstStyle/>
          <a:p>
            <a:r>
              <a:rPr lang="en-US" dirty="0" smtClean="0"/>
              <a:t>The algorithm that performed the best was the one with the best average out-of-sample performance across the 10 test folds.</a:t>
            </a:r>
          </a:p>
          <a:p>
            <a:r>
              <a:rPr lang="en-US" dirty="0" smtClean="0"/>
              <a:t>If desired, compute significance tests on performance across folds.</a:t>
            </a:r>
            <a:endParaRPr lang="en-US" dirty="0"/>
          </a:p>
        </p:txBody>
      </p:sp>
    </p:spTree>
    <p:extLst>
      <p:ext uri="{BB962C8B-B14F-4D97-AF65-F5344CB8AC3E}">
        <p14:creationId xmlns:p14="http://schemas.microsoft.com/office/powerpoint/2010/main" val="16370512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Nested cross-validation</a:t>
            </a:r>
            <a:endParaRPr lang="en-US" dirty="0"/>
          </a:p>
        </p:txBody>
      </p:sp>
      <p:sp>
        <p:nvSpPr>
          <p:cNvPr id="4" name="Subtitle 3"/>
          <p:cNvSpPr>
            <a:spLocks noGrp="1"/>
          </p:cNvSpPr>
          <p:nvPr>
            <p:ph type="subTitle" idx="1"/>
          </p:nvPr>
        </p:nvSpPr>
        <p:spPr/>
        <p:txBody>
          <a:bodyPr/>
          <a:lstStyle/>
          <a:p>
            <a:r>
              <a:rPr lang="en-US" dirty="0"/>
              <a:t>Cynthia Rudin | MIT Sloan School of </a:t>
            </a:r>
            <a:r>
              <a:rPr lang="en-US" dirty="0" smtClean="0"/>
              <a:t>Management</a:t>
            </a:r>
            <a:endParaRPr lang="en-US" dirty="0"/>
          </a:p>
        </p:txBody>
      </p:sp>
    </p:spTree>
    <p:extLst>
      <p:ext uri="{BB962C8B-B14F-4D97-AF65-F5344CB8AC3E}">
        <p14:creationId xmlns:p14="http://schemas.microsoft.com/office/powerpoint/2010/main" val="7164843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a:t>
            </a:r>
            <a:endParaRPr lang="en-US" dirty="0"/>
          </a:p>
        </p:txBody>
      </p:sp>
      <p:sp>
        <p:nvSpPr>
          <p:cNvPr id="3" name="Content Placeholder 2"/>
          <p:cNvSpPr>
            <a:spLocks noGrp="1"/>
          </p:cNvSpPr>
          <p:nvPr>
            <p:ph sz="quarter" idx="10"/>
          </p:nvPr>
        </p:nvSpPr>
        <p:spPr>
          <a:xfrm>
            <a:off x="337080" y="950782"/>
            <a:ext cx="9543520" cy="5290388"/>
          </a:xfrm>
        </p:spPr>
        <p:txBody>
          <a:bodyPr/>
          <a:lstStyle/>
          <a:p>
            <a:r>
              <a:rPr lang="en-US" dirty="0" smtClean="0"/>
              <a:t>Each observation is represented by a set of numbers.</a:t>
            </a:r>
            <a:endParaRPr lang="en-US" i="1" dirty="0"/>
          </a:p>
        </p:txBody>
      </p:sp>
      <p:sp>
        <p:nvSpPr>
          <p:cNvPr id="4" name="TextBox 3"/>
          <p:cNvSpPr txBox="1"/>
          <p:nvPr/>
        </p:nvSpPr>
        <p:spPr>
          <a:xfrm>
            <a:off x="508001" y="2102556"/>
            <a:ext cx="10943170" cy="2246769"/>
          </a:xfrm>
          <a:prstGeom prst="rect">
            <a:avLst/>
          </a:prstGeom>
          <a:noFill/>
        </p:spPr>
        <p:txBody>
          <a:bodyPr wrap="none" rtlCol="0">
            <a:spAutoFit/>
          </a:bodyPr>
          <a:lstStyle/>
          <a:p>
            <a:r>
              <a:rPr lang="en-US" sz="2800" dirty="0" smtClean="0"/>
              <a:t>A person is represented as:  [   5      3     120     12      1       0   …..   ]          84</a:t>
            </a:r>
          </a:p>
          <a:p>
            <a:r>
              <a:rPr lang="en-US" sz="2800" dirty="0"/>
              <a:t> </a:t>
            </a:r>
            <a:r>
              <a:rPr lang="en-US" sz="2800" dirty="0" smtClean="0"/>
              <a:t>                                                  </a:t>
            </a:r>
            <a:r>
              <a:rPr lang="en-US" sz="2800" dirty="0"/>
              <a:t>[   </a:t>
            </a:r>
            <a:r>
              <a:rPr lang="en-US" sz="2800" dirty="0" smtClean="0"/>
              <a:t>0      0      89        5      1       1   </a:t>
            </a:r>
            <a:r>
              <a:rPr lang="en-US" sz="2800" dirty="0"/>
              <a:t>…..   </a:t>
            </a:r>
            <a:r>
              <a:rPr lang="en-US" sz="2800" dirty="0" smtClean="0"/>
              <a:t>]          32</a:t>
            </a:r>
            <a:endParaRPr lang="en-US" sz="2800" dirty="0"/>
          </a:p>
          <a:p>
            <a:r>
              <a:rPr lang="en-US" sz="2800" dirty="0"/>
              <a:t>  </a:t>
            </a:r>
            <a:r>
              <a:rPr lang="en-US" sz="2800" dirty="0" smtClean="0"/>
              <a:t>                                                 </a:t>
            </a:r>
            <a:r>
              <a:rPr lang="en-US" sz="2800" dirty="0"/>
              <a:t>[   </a:t>
            </a:r>
            <a:r>
              <a:rPr lang="en-US" sz="2800" dirty="0" smtClean="0"/>
              <a:t>1      0      20        0      0       1   </a:t>
            </a:r>
            <a:r>
              <a:rPr lang="en-US" sz="2800" dirty="0"/>
              <a:t>…..   </a:t>
            </a:r>
            <a:r>
              <a:rPr lang="en-US" sz="2800" dirty="0" smtClean="0"/>
              <a:t>]         -10</a:t>
            </a:r>
          </a:p>
          <a:p>
            <a:r>
              <a:rPr lang="en-US" sz="2800" dirty="0"/>
              <a:t> </a:t>
            </a:r>
            <a:r>
              <a:rPr lang="en-US" sz="2800" dirty="0" smtClean="0"/>
              <a:t>             :                                                               :</a:t>
            </a:r>
          </a:p>
          <a:p>
            <a:endParaRPr lang="en-US" sz="2800" dirty="0"/>
          </a:p>
        </p:txBody>
      </p:sp>
      <p:sp>
        <p:nvSpPr>
          <p:cNvPr id="5" name="TextBox 4"/>
          <p:cNvSpPr txBox="1"/>
          <p:nvPr/>
        </p:nvSpPr>
        <p:spPr>
          <a:xfrm>
            <a:off x="9581444" y="4515555"/>
            <a:ext cx="2377574" cy="523220"/>
          </a:xfrm>
          <a:prstGeom prst="rect">
            <a:avLst/>
          </a:prstGeom>
          <a:noFill/>
        </p:spPr>
        <p:txBody>
          <a:bodyPr wrap="none" rtlCol="0">
            <a:spAutoFit/>
          </a:bodyPr>
          <a:lstStyle/>
          <a:p>
            <a:r>
              <a:rPr lang="en-US" sz="2800" dirty="0" smtClean="0">
                <a:solidFill>
                  <a:srgbClr val="0000FF"/>
                </a:solidFill>
              </a:rPr>
              <a:t>Labels, called y</a:t>
            </a:r>
            <a:endParaRPr lang="en-US" dirty="0">
              <a:solidFill>
                <a:srgbClr val="0000FF"/>
              </a:solidFill>
            </a:endParaRPr>
          </a:p>
        </p:txBody>
      </p:sp>
      <p:sp>
        <p:nvSpPr>
          <p:cNvPr id="15" name="TextBox 14"/>
          <p:cNvSpPr txBox="1"/>
          <p:nvPr/>
        </p:nvSpPr>
        <p:spPr>
          <a:xfrm>
            <a:off x="5740401" y="4470400"/>
            <a:ext cx="2716935" cy="523220"/>
          </a:xfrm>
          <a:prstGeom prst="rect">
            <a:avLst/>
          </a:prstGeom>
          <a:noFill/>
        </p:spPr>
        <p:txBody>
          <a:bodyPr wrap="none" rtlCol="0">
            <a:spAutoFit/>
          </a:bodyPr>
          <a:lstStyle/>
          <a:p>
            <a:r>
              <a:rPr lang="en-US" sz="2800" dirty="0" smtClean="0">
                <a:solidFill>
                  <a:srgbClr val="0000FF"/>
                </a:solidFill>
              </a:rPr>
              <a:t>Features, called x</a:t>
            </a:r>
            <a:endParaRPr lang="en-US" dirty="0">
              <a:solidFill>
                <a:srgbClr val="0000FF"/>
              </a:solidFill>
            </a:endParaRPr>
          </a:p>
        </p:txBody>
      </p:sp>
      <p:sp>
        <p:nvSpPr>
          <p:cNvPr id="6" name="Up Arrow 5"/>
          <p:cNvSpPr/>
          <p:nvPr/>
        </p:nvSpPr>
        <p:spPr>
          <a:xfrm>
            <a:off x="6110111" y="4021667"/>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 Arrow 16"/>
          <p:cNvSpPr/>
          <p:nvPr/>
        </p:nvSpPr>
        <p:spPr>
          <a:xfrm>
            <a:off x="10707511" y="3891845"/>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0481733" y="1744133"/>
            <a:ext cx="882686" cy="369332"/>
          </a:xfrm>
          <a:prstGeom prst="rect">
            <a:avLst/>
          </a:prstGeom>
          <a:noFill/>
        </p:spPr>
        <p:txBody>
          <a:bodyPr wrap="none" rtlCol="0">
            <a:spAutoFit/>
          </a:bodyPr>
          <a:lstStyle/>
          <a:p>
            <a:r>
              <a:rPr lang="en-US"/>
              <a:t>Income</a:t>
            </a:r>
          </a:p>
        </p:txBody>
      </p:sp>
    </p:spTree>
    <p:extLst>
      <p:ext uri="{BB962C8B-B14F-4D97-AF65-F5344CB8AC3E}">
        <p14:creationId xmlns:p14="http://schemas.microsoft.com/office/powerpoint/2010/main" val="350103339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Nested Cross-Validation</a:t>
            </a:r>
          </a:p>
        </p:txBody>
      </p:sp>
      <p:sp>
        <p:nvSpPr>
          <p:cNvPr id="3" name="Content Placeholder 2"/>
          <p:cNvSpPr>
            <a:spLocks noGrp="1"/>
          </p:cNvSpPr>
          <p:nvPr>
            <p:ph sz="quarter" idx="10"/>
          </p:nvPr>
        </p:nvSpPr>
        <p:spPr>
          <a:xfrm>
            <a:off x="277812" y="897159"/>
            <a:ext cx="11914187" cy="5639107"/>
          </a:xfrm>
        </p:spPr>
        <p:txBody>
          <a:bodyPr/>
          <a:lstStyle/>
          <a:p>
            <a:r>
              <a:rPr lang="en-US" sz="2500" dirty="0"/>
              <a:t>Nested Cross Validation (CV) is the most popular way to </a:t>
            </a:r>
            <a:r>
              <a:rPr lang="en-US" sz="2500" dirty="0" smtClean="0"/>
              <a:t>tune parameters </a:t>
            </a:r>
            <a:r>
              <a:rPr lang="en-US" sz="2500" dirty="0"/>
              <a:t>of an algorithm. </a:t>
            </a:r>
            <a:endParaRPr lang="en-US" sz="2500" dirty="0" smtClean="0"/>
          </a:p>
          <a:p>
            <a:endParaRPr lang="en-US" sz="2500" dirty="0"/>
          </a:p>
          <a:p>
            <a:r>
              <a:rPr lang="en-US" sz="2500" dirty="0"/>
              <a:t>You will need a dataset, an algorithm, an evaluation measure for the quality of the result, and a parameter that needs tuning. The parameter is called K and for this example is either 1, 10, 100, 1000, or 10000.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Nested Cross-Validation</a:t>
            </a:r>
          </a:p>
        </p:txBody>
      </p:sp>
      <p:sp>
        <p:nvSpPr>
          <p:cNvPr id="3" name="Content Placeholder 2"/>
          <p:cNvSpPr>
            <a:spLocks noGrp="1"/>
          </p:cNvSpPr>
          <p:nvPr>
            <p:ph sz="quarter" idx="10"/>
          </p:nvPr>
        </p:nvSpPr>
        <p:spPr>
          <a:xfrm>
            <a:off x="277813" y="897159"/>
            <a:ext cx="11525250" cy="5639107"/>
          </a:xfrm>
        </p:spPr>
        <p:txBody>
          <a:bodyPr/>
          <a:lstStyle/>
          <a:p>
            <a:r>
              <a:rPr lang="en-US" sz="2800" dirty="0"/>
              <a:t>Nested Cross Validation (CV) is the most popular way </a:t>
            </a:r>
            <a:r>
              <a:rPr lang="en-US" sz="2800" dirty="0" smtClean="0"/>
              <a:t>to </a:t>
            </a:r>
            <a:r>
              <a:rPr lang="en-US" sz="2800" dirty="0"/>
              <a:t>tune parameters of an algorithm. </a:t>
            </a:r>
          </a:p>
        </p:txBody>
      </p:sp>
      <p:cxnSp>
        <p:nvCxnSpPr>
          <p:cNvPr id="4" name="Straight Connector 3"/>
          <p:cNvCxnSpPr/>
          <p:nvPr/>
        </p:nvCxnSpPr>
        <p:spPr>
          <a:xfrm flipV="1">
            <a:off x="931333" y="2963334"/>
            <a:ext cx="9990667" cy="33867"/>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rot="5400000">
            <a:off x="677333" y="2946401"/>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rot="5400000">
            <a:off x="10684933" y="298026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rot="5400000">
            <a:off x="5554135" y="2980267"/>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5400000">
            <a:off x="1557873" y="2963334"/>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5400000">
            <a:off x="3454401" y="2980267"/>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a:off x="4487331" y="2980267"/>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5400000">
            <a:off x="6587068"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5400000">
            <a:off x="7653868"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a:off x="8669867"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a:off x="9635065"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5400000">
            <a:off x="2455337" y="2963334"/>
            <a:ext cx="474134" cy="1588"/>
          </a:xfrm>
          <a:prstGeom prst="line">
            <a:avLst/>
          </a:prstGeom>
        </p:spPr>
        <p:style>
          <a:lnRef idx="2">
            <a:schemeClr val="accent1"/>
          </a:lnRef>
          <a:fillRef idx="0">
            <a:schemeClr val="accent1"/>
          </a:fillRef>
          <a:effectRef idx="1">
            <a:schemeClr val="accent1"/>
          </a:effectRef>
          <a:fontRef idx="minor">
            <a:schemeClr val="tx1"/>
          </a:fontRef>
        </p:style>
      </p:cxnSp>
      <p:sp>
        <p:nvSpPr>
          <p:cNvPr id="16" name="Left Brace 15"/>
          <p:cNvSpPr/>
          <p:nvPr/>
        </p:nvSpPr>
        <p:spPr>
          <a:xfrm>
            <a:off x="10380130" y="2980267"/>
            <a:ext cx="220133" cy="1117601"/>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p:cNvSpPr txBox="1"/>
          <p:nvPr/>
        </p:nvSpPr>
        <p:spPr>
          <a:xfrm>
            <a:off x="3945464" y="3860802"/>
            <a:ext cx="2242321" cy="461665"/>
          </a:xfrm>
          <a:prstGeom prst="rect">
            <a:avLst/>
          </a:prstGeom>
          <a:noFill/>
        </p:spPr>
        <p:txBody>
          <a:bodyPr wrap="none" rtlCol="0">
            <a:spAutoFit/>
          </a:bodyPr>
          <a:lstStyle/>
          <a:p>
            <a:r>
              <a:rPr lang="en-US" sz="2400"/>
              <a:t>Nested_Training</a:t>
            </a:r>
          </a:p>
        </p:txBody>
      </p:sp>
      <p:sp>
        <p:nvSpPr>
          <p:cNvPr id="18" name="TextBox 17"/>
          <p:cNvSpPr txBox="1"/>
          <p:nvPr/>
        </p:nvSpPr>
        <p:spPr>
          <a:xfrm>
            <a:off x="10109199" y="3708402"/>
            <a:ext cx="711252" cy="461665"/>
          </a:xfrm>
          <a:prstGeom prst="rect">
            <a:avLst/>
          </a:prstGeom>
          <a:noFill/>
        </p:spPr>
        <p:txBody>
          <a:bodyPr wrap="none" rtlCol="0">
            <a:spAutoFit/>
          </a:bodyPr>
          <a:lstStyle/>
          <a:p>
            <a:r>
              <a:rPr lang="en-US" sz="2400"/>
              <a:t>Test</a:t>
            </a:r>
          </a:p>
        </p:txBody>
      </p:sp>
      <p:sp>
        <p:nvSpPr>
          <p:cNvPr id="19" name="Left Brace 18"/>
          <p:cNvSpPr/>
          <p:nvPr/>
        </p:nvSpPr>
        <p:spPr>
          <a:xfrm>
            <a:off x="4741343" y="-372520"/>
            <a:ext cx="372528" cy="7874009"/>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Left Brace 19"/>
          <p:cNvSpPr/>
          <p:nvPr/>
        </p:nvSpPr>
        <p:spPr>
          <a:xfrm>
            <a:off x="9245596" y="3149598"/>
            <a:ext cx="220133" cy="1117601"/>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a:off x="8432798" y="3877734"/>
            <a:ext cx="1452591" cy="461665"/>
          </a:xfrm>
          <a:prstGeom prst="rect">
            <a:avLst/>
          </a:prstGeom>
          <a:noFill/>
        </p:spPr>
        <p:txBody>
          <a:bodyPr wrap="none" rtlCol="0">
            <a:spAutoFit/>
          </a:bodyPr>
          <a:lstStyle/>
          <a:p>
            <a:r>
              <a:rPr lang="en-US" sz="2400"/>
              <a:t>Validation</a:t>
            </a:r>
          </a:p>
        </p:txBody>
      </p:sp>
      <p:sp>
        <p:nvSpPr>
          <p:cNvPr id="22" name="Left Brace 21"/>
          <p:cNvSpPr/>
          <p:nvPr/>
        </p:nvSpPr>
        <p:spPr>
          <a:xfrm>
            <a:off x="5503341" y="677332"/>
            <a:ext cx="152392" cy="8991623"/>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p:cNvSpPr txBox="1"/>
          <p:nvPr/>
        </p:nvSpPr>
        <p:spPr>
          <a:xfrm>
            <a:off x="3505200" y="5384802"/>
            <a:ext cx="5486400" cy="1200328"/>
          </a:xfrm>
          <a:prstGeom prst="rect">
            <a:avLst/>
          </a:prstGeom>
          <a:noFill/>
        </p:spPr>
        <p:txBody>
          <a:bodyPr wrap="square" rtlCol="0">
            <a:spAutoFit/>
          </a:bodyPr>
          <a:lstStyle/>
          <a:p>
            <a:r>
              <a:rPr lang="en-US" sz="2400"/>
              <a:t>Rotate validation fold among these folds, choose K with the highest average validation performance.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Nested Cross-Validation</a:t>
            </a:r>
          </a:p>
        </p:txBody>
      </p:sp>
      <p:sp>
        <p:nvSpPr>
          <p:cNvPr id="3" name="Content Placeholder 2"/>
          <p:cNvSpPr>
            <a:spLocks noGrp="1"/>
          </p:cNvSpPr>
          <p:nvPr>
            <p:ph sz="quarter" idx="10"/>
          </p:nvPr>
        </p:nvSpPr>
        <p:spPr>
          <a:xfrm>
            <a:off x="277813" y="897159"/>
            <a:ext cx="11525250" cy="5639107"/>
          </a:xfrm>
        </p:spPr>
        <p:txBody>
          <a:bodyPr/>
          <a:lstStyle/>
          <a:p>
            <a:r>
              <a:rPr lang="en-US" sz="2800" dirty="0"/>
              <a:t>Nested Cross Validation (CV) is the most popular way to </a:t>
            </a:r>
            <a:r>
              <a:rPr lang="en-US" sz="2800" dirty="0" smtClean="0"/>
              <a:t>tune </a:t>
            </a:r>
            <a:r>
              <a:rPr lang="en-US" sz="2800" dirty="0"/>
              <a:t>parameters of an algorithm. </a:t>
            </a:r>
          </a:p>
        </p:txBody>
      </p:sp>
      <p:cxnSp>
        <p:nvCxnSpPr>
          <p:cNvPr id="4" name="Straight Connector 3"/>
          <p:cNvCxnSpPr/>
          <p:nvPr/>
        </p:nvCxnSpPr>
        <p:spPr>
          <a:xfrm flipV="1">
            <a:off x="931333" y="2963334"/>
            <a:ext cx="9990667" cy="33867"/>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rot="5400000">
            <a:off x="677333" y="2946401"/>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rot="5400000">
            <a:off x="10684933" y="298026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rot="5400000">
            <a:off x="5554135" y="2980267"/>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5400000">
            <a:off x="1557873" y="2963334"/>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5400000">
            <a:off x="3454401" y="2980267"/>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a:off x="4487331" y="2980267"/>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5400000">
            <a:off x="6587068"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5400000">
            <a:off x="7653868"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a:off x="8669867"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a:off x="9635065"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5400000">
            <a:off x="2455337" y="2963334"/>
            <a:ext cx="474134" cy="1588"/>
          </a:xfrm>
          <a:prstGeom prst="line">
            <a:avLst/>
          </a:prstGeom>
        </p:spPr>
        <p:style>
          <a:lnRef idx="2">
            <a:schemeClr val="accent1"/>
          </a:lnRef>
          <a:fillRef idx="0">
            <a:schemeClr val="accent1"/>
          </a:fillRef>
          <a:effectRef idx="1">
            <a:schemeClr val="accent1"/>
          </a:effectRef>
          <a:fontRef idx="minor">
            <a:schemeClr val="tx1"/>
          </a:fontRef>
        </p:style>
      </p:cxnSp>
      <p:sp>
        <p:nvSpPr>
          <p:cNvPr id="16" name="Left Brace 15"/>
          <p:cNvSpPr/>
          <p:nvPr/>
        </p:nvSpPr>
        <p:spPr>
          <a:xfrm>
            <a:off x="10380130" y="2980267"/>
            <a:ext cx="220133" cy="1117601"/>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p:cNvSpPr txBox="1"/>
          <p:nvPr/>
        </p:nvSpPr>
        <p:spPr>
          <a:xfrm>
            <a:off x="3945464" y="3860802"/>
            <a:ext cx="2242321" cy="461665"/>
          </a:xfrm>
          <a:prstGeom prst="rect">
            <a:avLst/>
          </a:prstGeom>
          <a:noFill/>
        </p:spPr>
        <p:txBody>
          <a:bodyPr wrap="none" rtlCol="0">
            <a:spAutoFit/>
          </a:bodyPr>
          <a:lstStyle/>
          <a:p>
            <a:r>
              <a:rPr lang="en-US" sz="2400"/>
              <a:t>Nested_Training</a:t>
            </a:r>
          </a:p>
        </p:txBody>
      </p:sp>
      <p:sp>
        <p:nvSpPr>
          <p:cNvPr id="18" name="TextBox 17"/>
          <p:cNvSpPr txBox="1"/>
          <p:nvPr/>
        </p:nvSpPr>
        <p:spPr>
          <a:xfrm>
            <a:off x="10109199" y="3708402"/>
            <a:ext cx="711252" cy="461665"/>
          </a:xfrm>
          <a:prstGeom prst="rect">
            <a:avLst/>
          </a:prstGeom>
          <a:noFill/>
        </p:spPr>
        <p:txBody>
          <a:bodyPr wrap="none" rtlCol="0">
            <a:spAutoFit/>
          </a:bodyPr>
          <a:lstStyle/>
          <a:p>
            <a:r>
              <a:rPr lang="en-US" sz="2400"/>
              <a:t>Test</a:t>
            </a:r>
          </a:p>
        </p:txBody>
      </p:sp>
      <p:sp>
        <p:nvSpPr>
          <p:cNvPr id="19" name="Left Brace 18"/>
          <p:cNvSpPr/>
          <p:nvPr/>
        </p:nvSpPr>
        <p:spPr>
          <a:xfrm>
            <a:off x="5672674" y="-253991"/>
            <a:ext cx="372528" cy="7874009"/>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Left Brace 19"/>
          <p:cNvSpPr/>
          <p:nvPr/>
        </p:nvSpPr>
        <p:spPr>
          <a:xfrm>
            <a:off x="1320796" y="2861731"/>
            <a:ext cx="220133" cy="1117601"/>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a:off x="507998" y="3589867"/>
            <a:ext cx="1452591" cy="461665"/>
          </a:xfrm>
          <a:prstGeom prst="rect">
            <a:avLst/>
          </a:prstGeom>
          <a:noFill/>
        </p:spPr>
        <p:txBody>
          <a:bodyPr wrap="none" rtlCol="0">
            <a:spAutoFit/>
          </a:bodyPr>
          <a:lstStyle/>
          <a:p>
            <a:r>
              <a:rPr lang="en-US" sz="2400"/>
              <a:t>Validation</a:t>
            </a:r>
          </a:p>
        </p:txBody>
      </p:sp>
      <p:sp>
        <p:nvSpPr>
          <p:cNvPr id="22" name="Left Brace 21"/>
          <p:cNvSpPr/>
          <p:nvPr/>
        </p:nvSpPr>
        <p:spPr>
          <a:xfrm>
            <a:off x="5503341" y="677332"/>
            <a:ext cx="152392" cy="8991623"/>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p:cNvSpPr txBox="1"/>
          <p:nvPr/>
        </p:nvSpPr>
        <p:spPr>
          <a:xfrm>
            <a:off x="3505200" y="5384802"/>
            <a:ext cx="5486400" cy="1200328"/>
          </a:xfrm>
          <a:prstGeom prst="rect">
            <a:avLst/>
          </a:prstGeom>
          <a:noFill/>
        </p:spPr>
        <p:txBody>
          <a:bodyPr wrap="square" rtlCol="0">
            <a:spAutoFit/>
          </a:bodyPr>
          <a:lstStyle/>
          <a:p>
            <a:r>
              <a:rPr lang="en-US" sz="2400"/>
              <a:t>Rotate validation fold among these folds, choose K with the highest average validation performance.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Nested Cross-Validation</a:t>
            </a:r>
          </a:p>
        </p:txBody>
      </p:sp>
      <p:sp>
        <p:nvSpPr>
          <p:cNvPr id="3" name="Content Placeholder 2"/>
          <p:cNvSpPr>
            <a:spLocks noGrp="1"/>
          </p:cNvSpPr>
          <p:nvPr>
            <p:ph sz="quarter" idx="10"/>
          </p:nvPr>
        </p:nvSpPr>
        <p:spPr>
          <a:xfrm>
            <a:off x="277813" y="897159"/>
            <a:ext cx="11525250" cy="5639107"/>
          </a:xfrm>
        </p:spPr>
        <p:txBody>
          <a:bodyPr/>
          <a:lstStyle/>
          <a:p>
            <a:r>
              <a:rPr lang="en-US" sz="2800" dirty="0"/>
              <a:t>Nested Cross Validation (CV) is the most popular way </a:t>
            </a:r>
            <a:r>
              <a:rPr lang="en-US" sz="2800" dirty="0" smtClean="0"/>
              <a:t>to tune </a:t>
            </a:r>
            <a:r>
              <a:rPr lang="en-US" sz="2800" dirty="0"/>
              <a:t>parameters of an algorithm. </a:t>
            </a:r>
          </a:p>
        </p:txBody>
      </p:sp>
      <p:cxnSp>
        <p:nvCxnSpPr>
          <p:cNvPr id="4" name="Straight Connector 3"/>
          <p:cNvCxnSpPr/>
          <p:nvPr/>
        </p:nvCxnSpPr>
        <p:spPr>
          <a:xfrm flipV="1">
            <a:off x="931333" y="2963334"/>
            <a:ext cx="9990667" cy="33867"/>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rot="5400000">
            <a:off x="677333" y="2946401"/>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rot="5400000">
            <a:off x="10684933" y="298026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rot="5400000">
            <a:off x="5554135" y="2980267"/>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5400000">
            <a:off x="1557873" y="2963334"/>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5400000">
            <a:off x="3454401" y="2980267"/>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a:off x="4487331" y="2980267"/>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5400000">
            <a:off x="6587068"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5400000">
            <a:off x="7653868"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a:off x="8669867"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a:off x="9635065"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5400000">
            <a:off x="2455337" y="2963334"/>
            <a:ext cx="474134" cy="1588"/>
          </a:xfrm>
          <a:prstGeom prst="line">
            <a:avLst/>
          </a:prstGeom>
        </p:spPr>
        <p:style>
          <a:lnRef idx="2">
            <a:schemeClr val="accent1"/>
          </a:lnRef>
          <a:fillRef idx="0">
            <a:schemeClr val="accent1"/>
          </a:fillRef>
          <a:effectRef idx="1">
            <a:schemeClr val="accent1"/>
          </a:effectRef>
          <a:fontRef idx="minor">
            <a:schemeClr val="tx1"/>
          </a:fontRef>
        </p:style>
      </p:cxnSp>
      <p:sp>
        <p:nvSpPr>
          <p:cNvPr id="16" name="Left Brace 15"/>
          <p:cNvSpPr/>
          <p:nvPr/>
        </p:nvSpPr>
        <p:spPr>
          <a:xfrm>
            <a:off x="10380130" y="2980267"/>
            <a:ext cx="220133" cy="1117601"/>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10109199" y="3708402"/>
            <a:ext cx="711252" cy="461665"/>
          </a:xfrm>
          <a:prstGeom prst="rect">
            <a:avLst/>
          </a:prstGeom>
          <a:noFill/>
        </p:spPr>
        <p:txBody>
          <a:bodyPr wrap="none" rtlCol="0">
            <a:spAutoFit/>
          </a:bodyPr>
          <a:lstStyle/>
          <a:p>
            <a:r>
              <a:rPr lang="en-US" sz="2400"/>
              <a:t>Test</a:t>
            </a:r>
          </a:p>
        </p:txBody>
      </p:sp>
      <p:sp>
        <p:nvSpPr>
          <p:cNvPr id="20" name="Left Brace 19"/>
          <p:cNvSpPr/>
          <p:nvPr/>
        </p:nvSpPr>
        <p:spPr>
          <a:xfrm>
            <a:off x="2150513" y="2827865"/>
            <a:ext cx="220133" cy="1117601"/>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a:off x="1337715" y="3556001"/>
            <a:ext cx="1452591" cy="461665"/>
          </a:xfrm>
          <a:prstGeom prst="rect">
            <a:avLst/>
          </a:prstGeom>
          <a:noFill/>
        </p:spPr>
        <p:txBody>
          <a:bodyPr wrap="none" rtlCol="0">
            <a:spAutoFit/>
          </a:bodyPr>
          <a:lstStyle/>
          <a:p>
            <a:r>
              <a:rPr lang="en-US" sz="2400"/>
              <a:t>Validation</a:t>
            </a:r>
          </a:p>
        </p:txBody>
      </p:sp>
      <p:sp>
        <p:nvSpPr>
          <p:cNvPr id="22" name="Left Brace 21"/>
          <p:cNvSpPr/>
          <p:nvPr/>
        </p:nvSpPr>
        <p:spPr>
          <a:xfrm>
            <a:off x="5503341" y="677332"/>
            <a:ext cx="152392" cy="8991623"/>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p:cNvSpPr txBox="1"/>
          <p:nvPr/>
        </p:nvSpPr>
        <p:spPr>
          <a:xfrm>
            <a:off x="3505200" y="5384802"/>
            <a:ext cx="5486400" cy="1200328"/>
          </a:xfrm>
          <a:prstGeom prst="rect">
            <a:avLst/>
          </a:prstGeom>
          <a:noFill/>
        </p:spPr>
        <p:txBody>
          <a:bodyPr wrap="square" rtlCol="0">
            <a:spAutoFit/>
          </a:bodyPr>
          <a:lstStyle/>
          <a:p>
            <a:r>
              <a:rPr lang="en-US" sz="2400"/>
              <a:t>Rotate validation fold among these folds, choose K with the highest average validation performance.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Nested Cross-Validation</a:t>
            </a:r>
          </a:p>
        </p:txBody>
      </p:sp>
      <p:sp>
        <p:nvSpPr>
          <p:cNvPr id="3" name="Content Placeholder 2"/>
          <p:cNvSpPr>
            <a:spLocks noGrp="1"/>
          </p:cNvSpPr>
          <p:nvPr>
            <p:ph sz="quarter" idx="10"/>
          </p:nvPr>
        </p:nvSpPr>
        <p:spPr>
          <a:xfrm>
            <a:off x="277813" y="897159"/>
            <a:ext cx="11525250" cy="5639107"/>
          </a:xfrm>
        </p:spPr>
        <p:txBody>
          <a:bodyPr/>
          <a:lstStyle/>
          <a:p>
            <a:r>
              <a:rPr lang="en-US" sz="2800" dirty="0"/>
              <a:t>Nested Cross Validation (CV) is the most popular way to </a:t>
            </a:r>
            <a:r>
              <a:rPr lang="en-US" sz="2800" dirty="0" smtClean="0"/>
              <a:t>tune </a:t>
            </a:r>
            <a:r>
              <a:rPr lang="en-US" sz="2800" dirty="0"/>
              <a:t>parameters of an algorithm. </a:t>
            </a:r>
          </a:p>
        </p:txBody>
      </p:sp>
      <p:cxnSp>
        <p:nvCxnSpPr>
          <p:cNvPr id="4" name="Straight Connector 3"/>
          <p:cNvCxnSpPr/>
          <p:nvPr/>
        </p:nvCxnSpPr>
        <p:spPr>
          <a:xfrm flipV="1">
            <a:off x="931333" y="2963334"/>
            <a:ext cx="9990667" cy="33867"/>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rot="5400000">
            <a:off x="677333" y="2946401"/>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rot="5400000">
            <a:off x="10684933" y="298026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rot="5400000">
            <a:off x="5554135" y="2980267"/>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5400000">
            <a:off x="1557873" y="2963334"/>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5400000">
            <a:off x="3454401" y="2980267"/>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a:off x="4487331" y="2980267"/>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5400000">
            <a:off x="6587068"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5400000">
            <a:off x="7653868"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a:off x="8669867"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a:off x="9635065"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5400000">
            <a:off x="2455337" y="2963334"/>
            <a:ext cx="474134" cy="1588"/>
          </a:xfrm>
          <a:prstGeom prst="line">
            <a:avLst/>
          </a:prstGeom>
        </p:spPr>
        <p:style>
          <a:lnRef idx="2">
            <a:schemeClr val="accent1"/>
          </a:lnRef>
          <a:fillRef idx="0">
            <a:schemeClr val="accent1"/>
          </a:fillRef>
          <a:effectRef idx="1">
            <a:schemeClr val="accent1"/>
          </a:effectRef>
          <a:fontRef idx="minor">
            <a:schemeClr val="tx1"/>
          </a:fontRef>
        </p:style>
      </p:cxnSp>
      <p:sp>
        <p:nvSpPr>
          <p:cNvPr id="16" name="Left Brace 15"/>
          <p:cNvSpPr/>
          <p:nvPr/>
        </p:nvSpPr>
        <p:spPr>
          <a:xfrm>
            <a:off x="10380130" y="2980267"/>
            <a:ext cx="220133" cy="1117601"/>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10109199" y="3708402"/>
            <a:ext cx="711252" cy="461665"/>
          </a:xfrm>
          <a:prstGeom prst="rect">
            <a:avLst/>
          </a:prstGeom>
          <a:noFill/>
        </p:spPr>
        <p:txBody>
          <a:bodyPr wrap="none" rtlCol="0">
            <a:spAutoFit/>
          </a:bodyPr>
          <a:lstStyle/>
          <a:p>
            <a:r>
              <a:rPr lang="en-US" sz="2400"/>
              <a:t>Test</a:t>
            </a:r>
          </a:p>
        </p:txBody>
      </p:sp>
      <p:sp>
        <p:nvSpPr>
          <p:cNvPr id="20" name="Left Brace 19"/>
          <p:cNvSpPr/>
          <p:nvPr/>
        </p:nvSpPr>
        <p:spPr>
          <a:xfrm>
            <a:off x="3081828" y="2827865"/>
            <a:ext cx="220133" cy="1117601"/>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a:off x="2269030" y="3556001"/>
            <a:ext cx="1452591" cy="461665"/>
          </a:xfrm>
          <a:prstGeom prst="rect">
            <a:avLst/>
          </a:prstGeom>
          <a:noFill/>
        </p:spPr>
        <p:txBody>
          <a:bodyPr wrap="none" rtlCol="0">
            <a:spAutoFit/>
          </a:bodyPr>
          <a:lstStyle/>
          <a:p>
            <a:r>
              <a:rPr lang="en-US" sz="2400"/>
              <a:t>Validation</a:t>
            </a:r>
          </a:p>
        </p:txBody>
      </p:sp>
      <p:sp>
        <p:nvSpPr>
          <p:cNvPr id="22" name="Left Brace 21"/>
          <p:cNvSpPr/>
          <p:nvPr/>
        </p:nvSpPr>
        <p:spPr>
          <a:xfrm>
            <a:off x="5503341" y="677332"/>
            <a:ext cx="152392" cy="8991623"/>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p:cNvSpPr txBox="1"/>
          <p:nvPr/>
        </p:nvSpPr>
        <p:spPr>
          <a:xfrm>
            <a:off x="3505200" y="5384802"/>
            <a:ext cx="5486400" cy="1200328"/>
          </a:xfrm>
          <a:prstGeom prst="rect">
            <a:avLst/>
          </a:prstGeom>
          <a:noFill/>
        </p:spPr>
        <p:txBody>
          <a:bodyPr wrap="square" rtlCol="0">
            <a:spAutoFit/>
          </a:bodyPr>
          <a:lstStyle/>
          <a:p>
            <a:r>
              <a:rPr lang="en-US" sz="2400"/>
              <a:t>Rotate validation fold among these folds, choose K with the highest average validation performance.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Nested Cross-Validation</a:t>
            </a:r>
          </a:p>
        </p:txBody>
      </p:sp>
      <p:sp>
        <p:nvSpPr>
          <p:cNvPr id="3" name="Content Placeholder 2"/>
          <p:cNvSpPr>
            <a:spLocks noGrp="1"/>
          </p:cNvSpPr>
          <p:nvPr>
            <p:ph sz="quarter" idx="10"/>
          </p:nvPr>
        </p:nvSpPr>
        <p:spPr>
          <a:xfrm>
            <a:off x="277813" y="897159"/>
            <a:ext cx="11525250" cy="5639107"/>
          </a:xfrm>
        </p:spPr>
        <p:txBody>
          <a:bodyPr/>
          <a:lstStyle/>
          <a:p>
            <a:r>
              <a:rPr lang="en-US" sz="2800" dirty="0"/>
              <a:t>Nested Cross Validation (CV) is the most popular way to </a:t>
            </a:r>
            <a:r>
              <a:rPr lang="en-US" sz="2800" dirty="0" smtClean="0"/>
              <a:t>tune </a:t>
            </a:r>
            <a:r>
              <a:rPr lang="en-US" sz="2800" dirty="0"/>
              <a:t>parameters of an algorithm. </a:t>
            </a:r>
          </a:p>
        </p:txBody>
      </p:sp>
      <p:cxnSp>
        <p:nvCxnSpPr>
          <p:cNvPr id="4" name="Straight Connector 3"/>
          <p:cNvCxnSpPr/>
          <p:nvPr/>
        </p:nvCxnSpPr>
        <p:spPr>
          <a:xfrm flipV="1">
            <a:off x="931333" y="2963334"/>
            <a:ext cx="9990667" cy="33867"/>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rot="5400000">
            <a:off x="677333" y="2946401"/>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rot="5400000">
            <a:off x="10684933" y="298026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rot="5400000">
            <a:off x="5554135" y="2980267"/>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5400000">
            <a:off x="1557873" y="2963334"/>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5400000">
            <a:off x="3454401" y="2980267"/>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a:off x="4487331" y="2980267"/>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5400000">
            <a:off x="6587068"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5400000">
            <a:off x="7653868"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a:off x="8669867"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a:off x="9635065" y="296333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5400000">
            <a:off x="2455337" y="2963334"/>
            <a:ext cx="474134" cy="1588"/>
          </a:xfrm>
          <a:prstGeom prst="line">
            <a:avLst/>
          </a:prstGeom>
        </p:spPr>
        <p:style>
          <a:lnRef idx="2">
            <a:schemeClr val="accent1"/>
          </a:lnRef>
          <a:fillRef idx="0">
            <a:schemeClr val="accent1"/>
          </a:fillRef>
          <a:effectRef idx="1">
            <a:schemeClr val="accent1"/>
          </a:effectRef>
          <a:fontRef idx="minor">
            <a:schemeClr val="tx1"/>
          </a:fontRef>
        </p:style>
      </p:cxnSp>
      <p:sp>
        <p:nvSpPr>
          <p:cNvPr id="16" name="Left Brace 15"/>
          <p:cNvSpPr/>
          <p:nvPr/>
        </p:nvSpPr>
        <p:spPr>
          <a:xfrm>
            <a:off x="10380130" y="2980267"/>
            <a:ext cx="220133" cy="1117601"/>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p:cNvSpPr txBox="1"/>
          <p:nvPr/>
        </p:nvSpPr>
        <p:spPr>
          <a:xfrm>
            <a:off x="3945464" y="3860802"/>
            <a:ext cx="2242321" cy="461665"/>
          </a:xfrm>
          <a:prstGeom prst="rect">
            <a:avLst/>
          </a:prstGeom>
          <a:noFill/>
        </p:spPr>
        <p:txBody>
          <a:bodyPr wrap="none" rtlCol="0">
            <a:spAutoFit/>
          </a:bodyPr>
          <a:lstStyle/>
          <a:p>
            <a:r>
              <a:rPr lang="en-US" sz="2400"/>
              <a:t>Nested_Training</a:t>
            </a:r>
          </a:p>
        </p:txBody>
      </p:sp>
      <p:sp>
        <p:nvSpPr>
          <p:cNvPr id="18" name="TextBox 17"/>
          <p:cNvSpPr txBox="1"/>
          <p:nvPr/>
        </p:nvSpPr>
        <p:spPr>
          <a:xfrm>
            <a:off x="10109199" y="3708402"/>
            <a:ext cx="711252" cy="461665"/>
          </a:xfrm>
          <a:prstGeom prst="rect">
            <a:avLst/>
          </a:prstGeom>
          <a:noFill/>
        </p:spPr>
        <p:txBody>
          <a:bodyPr wrap="none" rtlCol="0">
            <a:spAutoFit/>
          </a:bodyPr>
          <a:lstStyle/>
          <a:p>
            <a:r>
              <a:rPr lang="en-US" sz="2400"/>
              <a:t>Test</a:t>
            </a:r>
          </a:p>
        </p:txBody>
      </p:sp>
      <p:sp>
        <p:nvSpPr>
          <p:cNvPr id="19" name="Left Brace 18"/>
          <p:cNvSpPr/>
          <p:nvPr/>
        </p:nvSpPr>
        <p:spPr>
          <a:xfrm>
            <a:off x="4741343" y="-372520"/>
            <a:ext cx="372528" cy="7874009"/>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Left Brace 19"/>
          <p:cNvSpPr/>
          <p:nvPr/>
        </p:nvSpPr>
        <p:spPr>
          <a:xfrm>
            <a:off x="9245596" y="3149598"/>
            <a:ext cx="220133" cy="1117601"/>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a:off x="8432798" y="3877734"/>
            <a:ext cx="1452591" cy="461665"/>
          </a:xfrm>
          <a:prstGeom prst="rect">
            <a:avLst/>
          </a:prstGeom>
          <a:noFill/>
        </p:spPr>
        <p:txBody>
          <a:bodyPr wrap="none" rtlCol="0">
            <a:spAutoFit/>
          </a:bodyPr>
          <a:lstStyle/>
          <a:p>
            <a:r>
              <a:rPr lang="en-US" sz="2400"/>
              <a:t>Validation</a:t>
            </a:r>
          </a:p>
        </p:txBody>
      </p:sp>
      <p:sp>
        <p:nvSpPr>
          <p:cNvPr id="22" name="Left Brace 21"/>
          <p:cNvSpPr/>
          <p:nvPr/>
        </p:nvSpPr>
        <p:spPr>
          <a:xfrm>
            <a:off x="5503341" y="677332"/>
            <a:ext cx="152392" cy="8991623"/>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p:cNvSpPr txBox="1"/>
          <p:nvPr/>
        </p:nvSpPr>
        <p:spPr>
          <a:xfrm>
            <a:off x="3505200" y="5384802"/>
            <a:ext cx="5486400" cy="1200328"/>
          </a:xfrm>
          <a:prstGeom prst="rect">
            <a:avLst/>
          </a:prstGeom>
          <a:noFill/>
        </p:spPr>
        <p:txBody>
          <a:bodyPr wrap="square" rtlCol="0">
            <a:spAutoFit/>
          </a:bodyPr>
          <a:lstStyle/>
          <a:p>
            <a:r>
              <a:rPr lang="en-US" sz="2400"/>
              <a:t>Rotate validation fold among these folds, choose K with the highest average validation performance.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Nested Cross-Validation</a:t>
            </a:r>
          </a:p>
        </p:txBody>
      </p:sp>
      <p:sp>
        <p:nvSpPr>
          <p:cNvPr id="3" name="Content Placeholder 2"/>
          <p:cNvSpPr>
            <a:spLocks noGrp="1"/>
          </p:cNvSpPr>
          <p:nvPr>
            <p:ph sz="quarter" idx="10"/>
          </p:nvPr>
        </p:nvSpPr>
        <p:spPr>
          <a:xfrm>
            <a:off x="277812" y="897159"/>
            <a:ext cx="11914187" cy="5639107"/>
          </a:xfrm>
        </p:spPr>
        <p:txBody>
          <a:bodyPr/>
          <a:lstStyle/>
          <a:p>
            <a:r>
              <a:rPr lang="en-US" sz="2800"/>
              <a:t>Divide the data into 10 folds, reserve one for test.</a:t>
            </a:r>
          </a:p>
          <a:p>
            <a:r>
              <a:rPr lang="en-US" sz="2800"/>
              <a:t>Reserve one of the 9 training folds for validation. </a:t>
            </a:r>
          </a:p>
          <a:p>
            <a:r>
              <a:rPr lang="en-US" sz="2800"/>
              <a:t>For K=1,10,100,1000,10000, train on the 8 remaining training folds and evaluate on the validation fold. We now have 5 measurements. </a:t>
            </a:r>
          </a:p>
          <a:p>
            <a:r>
              <a:rPr lang="en-US" sz="2800"/>
              <a:t>Repeat this procedure 9 times. Rotate which training fold is the validation fold. We now have 9*5 (that is, 9 folds*5 K’s) measurements.</a:t>
            </a:r>
          </a:p>
          <a:p>
            <a:r>
              <a:rPr lang="en-US" sz="2800"/>
              <a:t>Choose K that minimizes the average training error over the 9 folds. Use that K to evaluate on the test set.</a:t>
            </a:r>
          </a:p>
          <a:p>
            <a:r>
              <a:rPr lang="en-US" sz="2800"/>
              <a:t>Repeat 10 times from step 2, using each fold in turn as the test fold.</a:t>
            </a:r>
          </a:p>
          <a:p>
            <a:r>
              <a:rPr lang="en-US" sz="2800"/>
              <a:t>Report the mean and standard deviation of the evaluation measure over the 10 test folds.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Nice Happy Evaluation Procedure</a:t>
            </a:r>
            <a:endParaRPr lang="en-US" dirty="0"/>
          </a:p>
        </p:txBody>
      </p:sp>
      <p:sp>
        <p:nvSpPr>
          <p:cNvPr id="3" name="Content Placeholder 2"/>
          <p:cNvSpPr>
            <a:spLocks noGrp="1"/>
          </p:cNvSpPr>
          <p:nvPr>
            <p:ph sz="quarter" idx="10"/>
          </p:nvPr>
        </p:nvSpPr>
        <p:spPr>
          <a:xfrm>
            <a:off x="379413" y="2015066"/>
            <a:ext cx="11525250" cy="4663547"/>
          </a:xfrm>
        </p:spPr>
        <p:txBody>
          <a:bodyPr/>
          <a:lstStyle/>
          <a:p>
            <a:r>
              <a:rPr lang="en-US" dirty="0" smtClean="0"/>
              <a:t>The algorithm that performed the best was the one with the best average out-of-sample performance across the 10 test folds, where nested CV was performed 10 times (once for each training set)</a:t>
            </a:r>
          </a:p>
          <a:p>
            <a:r>
              <a:rPr lang="en-US" dirty="0" smtClean="0"/>
              <a:t>If desired, compute significance tests on performance across folds.</a:t>
            </a:r>
            <a:endParaRPr lang="en-US" dirty="0"/>
          </a:p>
        </p:txBody>
      </p:sp>
    </p:spTree>
    <p:extLst>
      <p:ext uri="{BB962C8B-B14F-4D97-AF65-F5344CB8AC3E}">
        <p14:creationId xmlns:p14="http://schemas.microsoft.com/office/powerpoint/2010/main" val="13469941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Regression</a:t>
            </a:r>
            <a:endParaRPr lang="en-US" dirty="0"/>
          </a:p>
        </p:txBody>
      </p:sp>
      <p:sp>
        <p:nvSpPr>
          <p:cNvPr id="4" name="Subtitle 3"/>
          <p:cNvSpPr>
            <a:spLocks noGrp="1"/>
          </p:cNvSpPr>
          <p:nvPr>
            <p:ph type="subTitle" idx="1"/>
          </p:nvPr>
        </p:nvSpPr>
        <p:spPr/>
        <p:txBody>
          <a:bodyPr/>
          <a:lstStyle/>
          <a:p>
            <a:r>
              <a:rPr lang="en-US" dirty="0"/>
              <a:t>Cynthia Rudin | MIT Sloan School of </a:t>
            </a:r>
            <a:r>
              <a:rPr lang="en-US" dirty="0" smtClean="0"/>
              <a:t>Management</a:t>
            </a:r>
            <a:endParaRPr lang="en-US" dirty="0"/>
          </a:p>
        </p:txBody>
      </p:sp>
    </p:spTree>
    <p:extLst>
      <p:ext uri="{BB962C8B-B14F-4D97-AF65-F5344CB8AC3E}">
        <p14:creationId xmlns:p14="http://schemas.microsoft.com/office/powerpoint/2010/main" val="71648435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845732"/>
            <a:ext cx="11525250" cy="4832881"/>
          </a:xfrm>
        </p:spPr>
        <p:txBody>
          <a:bodyPr>
            <a:normAutofit/>
          </a:bodyPr>
          <a:lstStyle/>
          <a:p>
            <a:r>
              <a:rPr lang="en-GB" dirty="0" smtClean="0"/>
              <a:t>Recap of Regression</a:t>
            </a:r>
          </a:p>
          <a:p>
            <a:r>
              <a:rPr lang="en-GB" dirty="0" smtClean="0"/>
              <a:t>Simple Linear Regression (1 Feature)</a:t>
            </a:r>
          </a:p>
          <a:p>
            <a:r>
              <a:rPr lang="en-GB" dirty="0" smtClean="0"/>
              <a:t>Ridge Regression</a:t>
            </a:r>
          </a:p>
          <a:p>
            <a:r>
              <a:rPr lang="en-GB" dirty="0" smtClean="0"/>
              <a:t>SVM Regression</a:t>
            </a:r>
          </a:p>
          <a:p>
            <a:r>
              <a:rPr lang="en-GB" dirty="0" smtClean="0"/>
              <a:t>Cross-Validation</a:t>
            </a:r>
          </a:p>
          <a:p>
            <a:r>
              <a:rPr lang="en-GB" dirty="0" smtClean="0"/>
              <a:t>Nested Cross-Validation</a:t>
            </a:r>
            <a:endParaRPr lang="en-GB" dirty="0"/>
          </a:p>
        </p:txBody>
      </p:sp>
      <p:sp>
        <p:nvSpPr>
          <p:cNvPr id="2" name="Title 1"/>
          <p:cNvSpPr>
            <a:spLocks noGrp="1"/>
          </p:cNvSpPr>
          <p:nvPr>
            <p:ph type="title"/>
          </p:nvPr>
        </p:nvSpPr>
        <p:spPr/>
        <p:txBody>
          <a:bodyPr/>
          <a:lstStyle/>
          <a:p>
            <a:r>
              <a:rPr lang="en-US" dirty="0" smtClean="0"/>
              <a:t>Regression</a:t>
            </a:r>
            <a:endParaRPr lang="en-US" dirty="0"/>
          </a:p>
        </p:txBody>
      </p:sp>
    </p:spTree>
    <p:extLst>
      <p:ext uri="{BB962C8B-B14F-4D97-AF65-F5344CB8AC3E}">
        <p14:creationId xmlns:p14="http://schemas.microsoft.com/office/powerpoint/2010/main" val="18992755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a:t>
            </a:r>
            <a:endParaRPr lang="en-US" dirty="0"/>
          </a:p>
        </p:txBody>
      </p:sp>
      <p:sp>
        <p:nvSpPr>
          <p:cNvPr id="3" name="Content Placeholder 2"/>
          <p:cNvSpPr>
            <a:spLocks noGrp="1"/>
          </p:cNvSpPr>
          <p:nvPr>
            <p:ph sz="quarter" idx="10"/>
          </p:nvPr>
        </p:nvSpPr>
        <p:spPr>
          <a:xfrm>
            <a:off x="337080" y="950782"/>
            <a:ext cx="9454620" cy="5290388"/>
          </a:xfrm>
        </p:spPr>
        <p:txBody>
          <a:bodyPr/>
          <a:lstStyle/>
          <a:p>
            <a:r>
              <a:rPr lang="en-US" dirty="0" smtClean="0"/>
              <a:t>Each observation is represented by a set of numbers.</a:t>
            </a:r>
            <a:endParaRPr lang="en-US" i="1" dirty="0"/>
          </a:p>
        </p:txBody>
      </p:sp>
      <p:sp>
        <p:nvSpPr>
          <p:cNvPr id="4" name="TextBox 3"/>
          <p:cNvSpPr txBox="1"/>
          <p:nvPr/>
        </p:nvSpPr>
        <p:spPr>
          <a:xfrm>
            <a:off x="508001" y="2102556"/>
            <a:ext cx="11139913" cy="2246769"/>
          </a:xfrm>
          <a:prstGeom prst="rect">
            <a:avLst/>
          </a:prstGeom>
          <a:noFill/>
        </p:spPr>
        <p:txBody>
          <a:bodyPr wrap="none" rtlCol="0">
            <a:spAutoFit/>
          </a:bodyPr>
          <a:lstStyle/>
          <a:p>
            <a:r>
              <a:rPr lang="en-US" sz="2800" dirty="0" smtClean="0"/>
              <a:t>A person is represented as:  [   5   ]      					             84</a:t>
            </a:r>
          </a:p>
          <a:p>
            <a:r>
              <a:rPr lang="en-US" sz="2800" dirty="0"/>
              <a:t> </a:t>
            </a:r>
            <a:r>
              <a:rPr lang="en-US" sz="2800" dirty="0" smtClean="0"/>
              <a:t>                                                  </a:t>
            </a:r>
            <a:r>
              <a:rPr lang="en-US" sz="2800" dirty="0"/>
              <a:t>[   </a:t>
            </a:r>
            <a:r>
              <a:rPr lang="en-US" sz="2800" dirty="0" smtClean="0"/>
              <a:t>0   ]                                                                 32</a:t>
            </a:r>
            <a:endParaRPr lang="en-US" sz="2800" dirty="0"/>
          </a:p>
          <a:p>
            <a:r>
              <a:rPr lang="en-US" sz="2800" dirty="0"/>
              <a:t>  </a:t>
            </a:r>
            <a:r>
              <a:rPr lang="en-US" sz="2800" dirty="0" smtClean="0"/>
              <a:t>                                                 </a:t>
            </a:r>
            <a:r>
              <a:rPr lang="en-US" sz="2800" dirty="0"/>
              <a:t>[   </a:t>
            </a:r>
            <a:r>
              <a:rPr lang="en-US" sz="2800" dirty="0" smtClean="0"/>
              <a:t>1   ]     					            -10</a:t>
            </a:r>
          </a:p>
          <a:p>
            <a:r>
              <a:rPr lang="en-US" sz="2800" dirty="0"/>
              <a:t> </a:t>
            </a:r>
            <a:r>
              <a:rPr lang="en-US" sz="2800" dirty="0" smtClean="0"/>
              <a:t>            			          :                                                               </a:t>
            </a:r>
          </a:p>
          <a:p>
            <a:endParaRPr lang="en-US" sz="2800" dirty="0"/>
          </a:p>
        </p:txBody>
      </p:sp>
      <p:sp>
        <p:nvSpPr>
          <p:cNvPr id="5" name="TextBox 4"/>
          <p:cNvSpPr txBox="1"/>
          <p:nvPr/>
        </p:nvSpPr>
        <p:spPr>
          <a:xfrm>
            <a:off x="9581444" y="4515555"/>
            <a:ext cx="2377574" cy="523220"/>
          </a:xfrm>
          <a:prstGeom prst="rect">
            <a:avLst/>
          </a:prstGeom>
          <a:noFill/>
        </p:spPr>
        <p:txBody>
          <a:bodyPr wrap="none" rtlCol="0">
            <a:spAutoFit/>
          </a:bodyPr>
          <a:lstStyle/>
          <a:p>
            <a:r>
              <a:rPr lang="en-US" sz="2800" dirty="0" smtClean="0">
                <a:solidFill>
                  <a:srgbClr val="0000FF"/>
                </a:solidFill>
              </a:rPr>
              <a:t>Labels, called y</a:t>
            </a:r>
            <a:endParaRPr lang="en-US" dirty="0">
              <a:solidFill>
                <a:srgbClr val="0000FF"/>
              </a:solidFill>
            </a:endParaRPr>
          </a:p>
        </p:txBody>
      </p:sp>
      <p:sp>
        <p:nvSpPr>
          <p:cNvPr id="15" name="TextBox 14"/>
          <p:cNvSpPr txBox="1"/>
          <p:nvPr/>
        </p:nvSpPr>
        <p:spPr>
          <a:xfrm>
            <a:off x="4025901" y="4648200"/>
            <a:ext cx="3468392" cy="523220"/>
          </a:xfrm>
          <a:prstGeom prst="rect">
            <a:avLst/>
          </a:prstGeom>
          <a:noFill/>
        </p:spPr>
        <p:txBody>
          <a:bodyPr wrap="none" rtlCol="0">
            <a:spAutoFit/>
          </a:bodyPr>
          <a:lstStyle/>
          <a:p>
            <a:r>
              <a:rPr lang="en-US" sz="2800" dirty="0" smtClean="0">
                <a:solidFill>
                  <a:srgbClr val="0000FF"/>
                </a:solidFill>
              </a:rPr>
              <a:t>Single feature, called x</a:t>
            </a:r>
            <a:endParaRPr lang="en-US" dirty="0">
              <a:solidFill>
                <a:srgbClr val="0000FF"/>
              </a:solidFill>
            </a:endParaRPr>
          </a:p>
        </p:txBody>
      </p:sp>
      <p:sp>
        <p:nvSpPr>
          <p:cNvPr id="6" name="Up Arrow 5"/>
          <p:cNvSpPr/>
          <p:nvPr/>
        </p:nvSpPr>
        <p:spPr>
          <a:xfrm>
            <a:off x="4916311" y="4034367"/>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 Arrow 16"/>
          <p:cNvSpPr/>
          <p:nvPr/>
        </p:nvSpPr>
        <p:spPr>
          <a:xfrm>
            <a:off x="10707511" y="3891845"/>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0481733" y="1744133"/>
            <a:ext cx="882686" cy="369332"/>
          </a:xfrm>
          <a:prstGeom prst="rect">
            <a:avLst/>
          </a:prstGeom>
          <a:noFill/>
        </p:spPr>
        <p:txBody>
          <a:bodyPr wrap="none" rtlCol="0">
            <a:spAutoFit/>
          </a:bodyPr>
          <a:lstStyle/>
          <a:p>
            <a:r>
              <a:rPr lang="en-US"/>
              <a:t>Income</a:t>
            </a:r>
          </a:p>
        </p:txBody>
      </p:sp>
    </p:spTree>
    <p:extLst>
      <p:ext uri="{BB962C8B-B14F-4D97-AF65-F5344CB8AC3E}">
        <p14:creationId xmlns:p14="http://schemas.microsoft.com/office/powerpoint/2010/main" val="350103339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Coming Up</a:t>
            </a:r>
            <a:endParaRPr lang="en-US" dirty="0"/>
          </a:p>
        </p:txBody>
      </p:sp>
      <p:sp>
        <p:nvSpPr>
          <p:cNvPr id="3" name="Content Placeholder 2"/>
          <p:cNvSpPr>
            <a:spLocks noGrp="1"/>
          </p:cNvSpPr>
          <p:nvPr>
            <p:ph sz="quarter" idx="10"/>
          </p:nvPr>
        </p:nvSpPr>
        <p:spPr/>
        <p:txBody>
          <a:bodyPr/>
          <a:lstStyle/>
          <a:p>
            <a:r>
              <a:rPr lang="en-US" dirty="0" smtClean="0"/>
              <a:t>Classification</a:t>
            </a:r>
            <a:endParaRPr lang="en-US" dirty="0"/>
          </a:p>
        </p:txBody>
      </p:sp>
    </p:spTree>
    <p:extLst>
      <p:ext uri="{BB962C8B-B14F-4D97-AF65-F5344CB8AC3E}">
        <p14:creationId xmlns:p14="http://schemas.microsoft.com/office/powerpoint/2010/main" val="19932102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a:t>
            </a:r>
            <a:endParaRPr lang="en-US" dirty="0"/>
          </a:p>
        </p:txBody>
      </p:sp>
      <p:sp>
        <p:nvSpPr>
          <p:cNvPr id="3" name="Content Placeholder 2"/>
          <p:cNvSpPr>
            <a:spLocks noGrp="1"/>
          </p:cNvSpPr>
          <p:nvPr>
            <p:ph sz="quarter" idx="10"/>
          </p:nvPr>
        </p:nvSpPr>
        <p:spPr>
          <a:xfrm>
            <a:off x="337080" y="950782"/>
            <a:ext cx="9454620" cy="5290388"/>
          </a:xfrm>
        </p:spPr>
        <p:txBody>
          <a:bodyPr/>
          <a:lstStyle/>
          <a:p>
            <a:r>
              <a:rPr lang="en-US" dirty="0" smtClean="0"/>
              <a:t>Each observation is represented by a set of numbers.</a:t>
            </a:r>
          </a:p>
          <a:p>
            <a:endParaRPr lang="en-US" i="1" dirty="0" smtClean="0"/>
          </a:p>
          <a:p>
            <a:endParaRPr lang="en-US" i="1" dirty="0" smtClean="0"/>
          </a:p>
          <a:p>
            <a:endParaRPr lang="en-US" i="1" dirty="0" smtClean="0"/>
          </a:p>
          <a:p>
            <a:endParaRPr lang="en-US" i="1" dirty="0" smtClean="0"/>
          </a:p>
          <a:p>
            <a:endParaRPr lang="en-US" i="1" dirty="0" smtClean="0"/>
          </a:p>
          <a:p>
            <a:r>
              <a:rPr lang="en-US" dirty="0" smtClean="0"/>
              <a:t>Need a function that estimates y for a new x. </a:t>
            </a:r>
            <a:endParaRPr lang="en-US" i="1" dirty="0" smtClean="0"/>
          </a:p>
        </p:txBody>
      </p:sp>
      <p:sp>
        <p:nvSpPr>
          <p:cNvPr id="4" name="TextBox 3"/>
          <p:cNvSpPr txBox="1"/>
          <p:nvPr/>
        </p:nvSpPr>
        <p:spPr>
          <a:xfrm>
            <a:off x="508001" y="2102556"/>
            <a:ext cx="11139913" cy="2246769"/>
          </a:xfrm>
          <a:prstGeom prst="rect">
            <a:avLst/>
          </a:prstGeom>
          <a:noFill/>
        </p:spPr>
        <p:txBody>
          <a:bodyPr wrap="none" rtlCol="0">
            <a:spAutoFit/>
          </a:bodyPr>
          <a:lstStyle/>
          <a:p>
            <a:r>
              <a:rPr lang="en-US" sz="2800" dirty="0" smtClean="0"/>
              <a:t>A person is represented as:  [   5   ]      				                        84</a:t>
            </a:r>
          </a:p>
          <a:p>
            <a:r>
              <a:rPr lang="en-US" sz="2800" dirty="0"/>
              <a:t> </a:t>
            </a:r>
            <a:r>
              <a:rPr lang="en-US" sz="2800" dirty="0" smtClean="0"/>
              <a:t>                                                  </a:t>
            </a:r>
            <a:r>
              <a:rPr lang="en-US" sz="2800" dirty="0"/>
              <a:t>[   </a:t>
            </a:r>
            <a:r>
              <a:rPr lang="en-US" sz="2800" dirty="0" smtClean="0"/>
              <a:t>0   ]                                                                 32</a:t>
            </a:r>
            <a:endParaRPr lang="en-US" sz="2800" dirty="0"/>
          </a:p>
          <a:p>
            <a:r>
              <a:rPr lang="en-US" sz="2800" dirty="0"/>
              <a:t>  </a:t>
            </a:r>
            <a:r>
              <a:rPr lang="en-US" sz="2800" dirty="0" smtClean="0"/>
              <a:t>                                                 </a:t>
            </a:r>
            <a:r>
              <a:rPr lang="en-US" sz="2800" dirty="0"/>
              <a:t>[   </a:t>
            </a:r>
            <a:r>
              <a:rPr lang="en-US" sz="2800" dirty="0" smtClean="0"/>
              <a:t>1   ]     					            -10</a:t>
            </a:r>
          </a:p>
          <a:p>
            <a:r>
              <a:rPr lang="en-US" sz="2800" dirty="0"/>
              <a:t> </a:t>
            </a:r>
            <a:r>
              <a:rPr lang="en-US" sz="2800" dirty="0" smtClean="0"/>
              <a:t>            			          :                                                               </a:t>
            </a:r>
          </a:p>
          <a:p>
            <a:endParaRPr lang="en-US" sz="2800" dirty="0"/>
          </a:p>
        </p:txBody>
      </p:sp>
      <p:sp>
        <p:nvSpPr>
          <p:cNvPr id="5" name="TextBox 4"/>
          <p:cNvSpPr txBox="1"/>
          <p:nvPr/>
        </p:nvSpPr>
        <p:spPr>
          <a:xfrm>
            <a:off x="9581444" y="4515555"/>
            <a:ext cx="2377574" cy="523220"/>
          </a:xfrm>
          <a:prstGeom prst="rect">
            <a:avLst/>
          </a:prstGeom>
          <a:noFill/>
        </p:spPr>
        <p:txBody>
          <a:bodyPr wrap="none" rtlCol="0">
            <a:spAutoFit/>
          </a:bodyPr>
          <a:lstStyle/>
          <a:p>
            <a:r>
              <a:rPr lang="en-US" sz="2800" dirty="0" smtClean="0">
                <a:solidFill>
                  <a:srgbClr val="0000FF"/>
                </a:solidFill>
              </a:rPr>
              <a:t>Labels, called y</a:t>
            </a:r>
            <a:endParaRPr lang="en-US" dirty="0">
              <a:solidFill>
                <a:srgbClr val="0000FF"/>
              </a:solidFill>
            </a:endParaRPr>
          </a:p>
        </p:txBody>
      </p:sp>
      <p:sp>
        <p:nvSpPr>
          <p:cNvPr id="15" name="TextBox 14"/>
          <p:cNvSpPr txBox="1"/>
          <p:nvPr/>
        </p:nvSpPr>
        <p:spPr>
          <a:xfrm>
            <a:off x="4025901" y="4648200"/>
            <a:ext cx="3468392" cy="523220"/>
          </a:xfrm>
          <a:prstGeom prst="rect">
            <a:avLst/>
          </a:prstGeom>
          <a:noFill/>
        </p:spPr>
        <p:txBody>
          <a:bodyPr wrap="none" rtlCol="0">
            <a:spAutoFit/>
          </a:bodyPr>
          <a:lstStyle/>
          <a:p>
            <a:r>
              <a:rPr lang="en-US" sz="2800" dirty="0" smtClean="0">
                <a:solidFill>
                  <a:srgbClr val="0000FF"/>
                </a:solidFill>
              </a:rPr>
              <a:t>Single feature, called x</a:t>
            </a:r>
            <a:endParaRPr lang="en-US" dirty="0">
              <a:solidFill>
                <a:srgbClr val="0000FF"/>
              </a:solidFill>
            </a:endParaRPr>
          </a:p>
        </p:txBody>
      </p:sp>
      <p:sp>
        <p:nvSpPr>
          <p:cNvPr id="6" name="Up Arrow 5"/>
          <p:cNvSpPr/>
          <p:nvPr/>
        </p:nvSpPr>
        <p:spPr>
          <a:xfrm>
            <a:off x="4916311" y="4034367"/>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 Arrow 16"/>
          <p:cNvSpPr/>
          <p:nvPr/>
        </p:nvSpPr>
        <p:spPr>
          <a:xfrm>
            <a:off x="10707511" y="3891845"/>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0481733" y="1744133"/>
            <a:ext cx="882686" cy="369332"/>
          </a:xfrm>
          <a:prstGeom prst="rect">
            <a:avLst/>
          </a:prstGeom>
          <a:noFill/>
        </p:spPr>
        <p:txBody>
          <a:bodyPr wrap="none" rtlCol="0">
            <a:spAutoFit/>
          </a:bodyPr>
          <a:lstStyle/>
          <a:p>
            <a:r>
              <a:rPr lang="en-US"/>
              <a:t>Income</a:t>
            </a:r>
          </a:p>
        </p:txBody>
      </p:sp>
    </p:spTree>
    <p:extLst>
      <p:ext uri="{BB962C8B-B14F-4D97-AF65-F5344CB8AC3E}">
        <p14:creationId xmlns:p14="http://schemas.microsoft.com/office/powerpoint/2010/main" val="35010333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Simple linear regression</a:t>
            </a:r>
            <a:endParaRPr lang="en-US" dirty="0"/>
          </a:p>
        </p:txBody>
      </p:sp>
      <p:sp>
        <p:nvSpPr>
          <p:cNvPr id="4" name="Subtitle 3"/>
          <p:cNvSpPr>
            <a:spLocks noGrp="1"/>
          </p:cNvSpPr>
          <p:nvPr>
            <p:ph type="subTitle" idx="1"/>
          </p:nvPr>
        </p:nvSpPr>
        <p:spPr/>
        <p:txBody>
          <a:bodyPr/>
          <a:lstStyle/>
          <a:p>
            <a:r>
              <a:rPr lang="en-US" dirty="0"/>
              <a:t>Cynthia Rudin | MIT Sloan School of </a:t>
            </a:r>
            <a:r>
              <a:rPr lang="en-US" dirty="0" smtClean="0"/>
              <a:t>Management</a:t>
            </a:r>
            <a:endParaRPr lang="en-US" dirty="0"/>
          </a:p>
        </p:txBody>
      </p:sp>
    </p:spTree>
    <p:extLst>
      <p:ext uri="{BB962C8B-B14F-4D97-AF65-F5344CB8AC3E}">
        <p14:creationId xmlns:p14="http://schemas.microsoft.com/office/powerpoint/2010/main" val="6534888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Linear Regression</a:t>
            </a:r>
            <a:endParaRPr lang="en-US" dirty="0"/>
          </a:p>
        </p:txBody>
      </p:sp>
      <p:cxnSp>
        <p:nvCxnSpPr>
          <p:cNvPr id="14" name="Straight Arrow Connector 13"/>
          <p:cNvCxnSpPr/>
          <p:nvPr/>
        </p:nvCxnSpPr>
        <p:spPr>
          <a:xfrm>
            <a:off x="6138333"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6124222"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153856" y="6271280"/>
            <a:ext cx="366657" cy="523220"/>
          </a:xfrm>
          <a:prstGeom prst="rect">
            <a:avLst/>
          </a:prstGeom>
          <a:noFill/>
        </p:spPr>
        <p:txBody>
          <a:bodyPr wrap="none" rtlCol="0">
            <a:spAutoFit/>
          </a:bodyPr>
          <a:lstStyle/>
          <a:p>
            <a:r>
              <a:rPr lang="en-US" sz="2800" dirty="0" smtClean="0"/>
              <a:t>0</a:t>
            </a:r>
            <a:endParaRPr lang="en-US" sz="2800" dirty="0"/>
          </a:p>
        </p:txBody>
      </p:sp>
      <p:sp>
        <p:nvSpPr>
          <p:cNvPr id="19" name="TextBox 18"/>
          <p:cNvSpPr txBox="1"/>
          <p:nvPr/>
        </p:nvSpPr>
        <p:spPr>
          <a:xfrm>
            <a:off x="11078633" y="6195080"/>
            <a:ext cx="912630" cy="523220"/>
          </a:xfrm>
          <a:prstGeom prst="rect">
            <a:avLst/>
          </a:prstGeom>
          <a:noFill/>
        </p:spPr>
        <p:txBody>
          <a:bodyPr wrap="none" rtlCol="0">
            <a:spAutoFit/>
          </a:bodyPr>
          <a:lstStyle/>
          <a:p>
            <a:r>
              <a:rPr lang="en-US" sz="2800" dirty="0" smtClean="0"/>
              <a:t>2000</a:t>
            </a:r>
            <a:endParaRPr lang="en-US" sz="2800" dirty="0"/>
          </a:p>
        </p:txBody>
      </p:sp>
      <p:sp>
        <p:nvSpPr>
          <p:cNvPr id="20" name="TextBox 19"/>
          <p:cNvSpPr txBox="1"/>
          <p:nvPr/>
        </p:nvSpPr>
        <p:spPr>
          <a:xfrm>
            <a:off x="6756401" y="6231235"/>
            <a:ext cx="5143499" cy="461665"/>
          </a:xfrm>
          <a:prstGeom prst="rect">
            <a:avLst/>
          </a:prstGeom>
          <a:noFill/>
        </p:spPr>
        <p:txBody>
          <a:bodyPr wrap="square" rtlCol="0">
            <a:spAutoFit/>
          </a:bodyPr>
          <a:lstStyle/>
          <a:p>
            <a:r>
              <a:rPr lang="en-US" sz="2400" dirty="0" smtClean="0"/>
              <a:t>Number of Businessweek clicks</a:t>
            </a:r>
            <a:endParaRPr lang="en-US" sz="2400" dirty="0"/>
          </a:p>
        </p:txBody>
      </p:sp>
      <p:sp>
        <p:nvSpPr>
          <p:cNvPr id="21" name="TextBox 20"/>
          <p:cNvSpPr txBox="1"/>
          <p:nvPr/>
        </p:nvSpPr>
        <p:spPr>
          <a:xfrm rot="16200000">
            <a:off x="5194758" y="4088292"/>
            <a:ext cx="1351652" cy="523220"/>
          </a:xfrm>
          <a:prstGeom prst="rect">
            <a:avLst/>
          </a:prstGeom>
          <a:noFill/>
        </p:spPr>
        <p:txBody>
          <a:bodyPr wrap="none" rtlCol="0">
            <a:spAutoFit/>
          </a:bodyPr>
          <a:lstStyle/>
          <a:p>
            <a:r>
              <a:rPr lang="en-US" sz="2800" dirty="0" smtClean="0"/>
              <a:t> Income</a:t>
            </a:r>
            <a:endParaRPr lang="en-US" sz="2800" dirty="0"/>
          </a:p>
        </p:txBody>
      </p:sp>
      <p:sp>
        <p:nvSpPr>
          <p:cNvPr id="22" name="TextBox 21"/>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3" name="TextBox 2"/>
          <p:cNvSpPr txBox="1"/>
          <p:nvPr/>
        </p:nvSpPr>
        <p:spPr>
          <a:xfrm>
            <a:off x="8520289" y="3251199"/>
            <a:ext cx="495072" cy="369332"/>
          </a:xfrm>
          <a:prstGeom prst="rect">
            <a:avLst/>
          </a:prstGeom>
          <a:noFill/>
        </p:spPr>
        <p:txBody>
          <a:bodyPr wrap="none" rtlCol="0">
            <a:spAutoFit/>
          </a:bodyPr>
          <a:lstStyle/>
          <a:p>
            <a:r>
              <a:rPr lang="en-US" dirty="0"/>
              <a:t>f</a:t>
            </a:r>
            <a:r>
              <a:rPr lang="en-US" dirty="0" smtClean="0"/>
              <a:t>(x)</a:t>
            </a:r>
            <a:endParaRPr lang="en-US" dirty="0"/>
          </a:p>
        </p:txBody>
      </p:sp>
      <p:sp>
        <p:nvSpPr>
          <p:cNvPr id="8" name="TextBox 7"/>
          <p:cNvSpPr txBox="1"/>
          <p:nvPr/>
        </p:nvSpPr>
        <p:spPr>
          <a:xfrm>
            <a:off x="194734" y="2964892"/>
            <a:ext cx="5545666" cy="1015663"/>
          </a:xfrm>
          <a:prstGeom prst="rect">
            <a:avLst/>
          </a:prstGeom>
          <a:noFill/>
        </p:spPr>
        <p:txBody>
          <a:bodyPr wrap="square" rtlCol="0">
            <a:spAutoFit/>
          </a:bodyPr>
          <a:lstStyle/>
          <a:p>
            <a:endParaRPr lang="en-US" sz="2000" dirty="0" smtClean="0"/>
          </a:p>
          <a:p>
            <a:r>
              <a:rPr lang="en-US" sz="2000" dirty="0" smtClean="0"/>
              <a:t>f(x) = function(Number of Businessweek clicks)</a:t>
            </a:r>
          </a:p>
          <a:p>
            <a:r>
              <a:rPr lang="en-US" sz="2000" dirty="0" smtClean="0"/>
              <a:t>       = 5K*Number of Businessweek clicks + 100K</a:t>
            </a:r>
            <a:endParaRPr lang="en-US" sz="2000" dirty="0"/>
          </a:p>
        </p:txBody>
      </p:sp>
      <p:sp>
        <p:nvSpPr>
          <p:cNvPr id="30" name="Oval 29"/>
          <p:cNvSpPr/>
          <p:nvPr/>
        </p:nvSpPr>
        <p:spPr>
          <a:xfrm>
            <a:off x="6358467" y="46185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9275233" y="3657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9850967" y="32258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10642600" y="3276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V="1">
            <a:off x="6096000" y="3009900"/>
            <a:ext cx="4991100" cy="156210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6" name="Oval 35"/>
          <p:cNvSpPr/>
          <p:nvPr/>
        </p:nvSpPr>
        <p:spPr>
          <a:xfrm>
            <a:off x="8013700"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8593667"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6510867" y="47709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807200" y="39751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7209367" y="40132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6228646" y="2173413"/>
            <a:ext cx="1188772" cy="523220"/>
          </a:xfrm>
          <a:prstGeom prst="rect">
            <a:avLst/>
          </a:prstGeom>
          <a:noFill/>
        </p:spPr>
        <p:txBody>
          <a:bodyPr wrap="none" rtlCol="0">
            <a:spAutoFit/>
          </a:bodyPr>
          <a:lstStyle/>
          <a:p>
            <a:r>
              <a:rPr lang="en-US" sz="2800" dirty="0" smtClean="0"/>
              <a:t>1,000K</a:t>
            </a:r>
            <a:endParaRPr lang="en-US" sz="2800" dirty="0"/>
          </a:p>
        </p:txBody>
      </p:sp>
      <p:sp>
        <p:nvSpPr>
          <p:cNvPr id="46" name="Content Placeholder 2"/>
          <p:cNvSpPr txBox="1">
            <a:spLocks/>
          </p:cNvSpPr>
          <p:nvPr/>
        </p:nvSpPr>
        <p:spPr>
          <a:xfrm>
            <a:off x="49213" y="795564"/>
            <a:ext cx="9551987"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Formally, given training set (</a:t>
            </a:r>
            <a:r>
              <a:rPr lang="en-US" dirty="0" err="1" smtClean="0"/>
              <a:t>x</a:t>
            </a:r>
            <a:r>
              <a:rPr lang="en-US" baseline="-25000" dirty="0" err="1" smtClean="0"/>
              <a:t>i,</a:t>
            </a:r>
            <a:r>
              <a:rPr lang="en-US" dirty="0" err="1" smtClean="0"/>
              <a:t>y</a:t>
            </a:r>
            <a:r>
              <a:rPr lang="en-US" baseline="-25000" dirty="0" err="1" smtClean="0"/>
              <a:t>i</a:t>
            </a:r>
            <a:r>
              <a:rPr lang="en-US" dirty="0" smtClean="0"/>
              <a:t>) for </a:t>
            </a:r>
            <a:r>
              <a:rPr lang="en-US" dirty="0" err="1" smtClean="0"/>
              <a:t>i</a:t>
            </a:r>
            <a:r>
              <a:rPr lang="en-US" dirty="0" smtClean="0"/>
              <a:t>=1…n, we want to create a regression model f that can predict label y for a new x.  </a:t>
            </a:r>
            <a:endParaRPr lang="en-US" dirty="0"/>
          </a:p>
        </p:txBody>
      </p:sp>
    </p:spTree>
    <p:extLst>
      <p:ext uri="{BB962C8B-B14F-4D97-AF65-F5344CB8AC3E}">
        <p14:creationId xmlns:p14="http://schemas.microsoft.com/office/powerpoint/2010/main" val="95715168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636b0322-90fb-440c-9cbc-22749e7231e9"/>
    <ds:schemaRef ds:uri="http://purl.org/dc/terms/"/>
    <ds:schemaRef ds:uri="http://schemas.openxmlformats.org/package/2006/metadata/core-properties"/>
    <ds:schemaRef ds:uri="http://purl.org/dc/dcmitype/"/>
    <ds:schemaRef ds:uri="http://www.w3.org/XML/1998/namespac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5100</TotalTime>
  <Words>4253</Words>
  <Application>Microsoft Office PowerPoint</Application>
  <PresentationFormat>Widescreen</PresentationFormat>
  <Paragraphs>566</Paragraphs>
  <Slides>61</Slides>
  <Notes>44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69" baseType="lpstr">
      <vt:lpstr>Arial</vt:lpstr>
      <vt:lpstr>Calibri</vt:lpstr>
      <vt:lpstr>Segoe</vt:lpstr>
      <vt:lpstr>Segoe UI</vt:lpstr>
      <vt:lpstr>Segoe UI Light</vt:lpstr>
      <vt:lpstr>Times</vt:lpstr>
      <vt:lpstr>1_Office Theme</vt:lpstr>
      <vt:lpstr>Equation</vt:lpstr>
      <vt:lpstr>PowerPoint Presentation</vt:lpstr>
      <vt:lpstr>Regression</vt:lpstr>
      <vt:lpstr>PowerPoint Presentation</vt:lpstr>
      <vt:lpstr>Regression</vt:lpstr>
      <vt:lpstr>Regression</vt:lpstr>
      <vt:lpstr>Regression</vt:lpstr>
      <vt:lpstr>Regression</vt:lpstr>
      <vt:lpstr>PowerPoint Presentation</vt:lpstr>
      <vt:lpstr>Simple Linear Regression</vt:lpstr>
      <vt:lpstr>Simple Linear Regression</vt:lpstr>
      <vt:lpstr>Simple Linear Regression</vt:lpstr>
      <vt:lpstr>Simple Linear Regression</vt:lpstr>
      <vt:lpstr>Simple Linear Regression</vt:lpstr>
      <vt:lpstr>Simple Linear Regression</vt:lpstr>
      <vt:lpstr>Simple Linear Regression</vt:lpstr>
      <vt:lpstr>Simple Linear Regression</vt:lpstr>
      <vt:lpstr>Simple Linear Regression</vt:lpstr>
      <vt:lpstr>Simple Linear Regression</vt:lpstr>
      <vt:lpstr>Simple Linear Regression</vt:lpstr>
      <vt:lpstr>Simple Linear Regression</vt:lpstr>
      <vt:lpstr>Simple Linear Regression</vt:lpstr>
      <vt:lpstr>PowerPoint Presentation</vt:lpstr>
      <vt:lpstr>Ridge Regression</vt:lpstr>
      <vt:lpstr>Ridge Regression</vt:lpstr>
      <vt:lpstr>Ridge Regression</vt:lpstr>
      <vt:lpstr>Ridge Regression</vt:lpstr>
      <vt:lpstr>Ridge Regression</vt:lpstr>
      <vt:lpstr>Ridge Regression</vt:lpstr>
      <vt:lpstr>Ridge Regression</vt:lpstr>
      <vt:lpstr>Ridge Regression</vt:lpstr>
      <vt:lpstr>Ridge Regression</vt:lpstr>
      <vt:lpstr>Ridge Regression</vt:lpstr>
      <vt:lpstr>Ridge Regression</vt:lpstr>
      <vt:lpstr>Ridge Regression</vt:lpstr>
      <vt:lpstr>Ridge Regression</vt:lpstr>
      <vt:lpstr>Ridge Regression</vt:lpstr>
      <vt:lpstr>PowerPoint Presentation</vt:lpstr>
      <vt:lpstr>Ridge Regression</vt:lpstr>
      <vt:lpstr>SVM Regression</vt:lpstr>
      <vt:lpstr>PowerPoint Presentation</vt:lpstr>
      <vt:lpstr>Cross-Validation</vt:lpstr>
      <vt:lpstr>Cross-Validation</vt:lpstr>
      <vt:lpstr>Cross-Validation</vt:lpstr>
      <vt:lpstr>Cross-Validation</vt:lpstr>
      <vt:lpstr>Cross-Validation</vt:lpstr>
      <vt:lpstr>Cross-Validation</vt:lpstr>
      <vt:lpstr>Cross-Validation</vt:lpstr>
      <vt:lpstr>Cross-Validation</vt:lpstr>
      <vt:lpstr>PowerPoint Presentation</vt:lpstr>
      <vt:lpstr>Nested Cross-Validation</vt:lpstr>
      <vt:lpstr>Nested Cross-Validation</vt:lpstr>
      <vt:lpstr>Nested Cross-Validation</vt:lpstr>
      <vt:lpstr>Nested Cross-Validation</vt:lpstr>
      <vt:lpstr>Nested Cross-Validation</vt:lpstr>
      <vt:lpstr>Nested Cross-Validation</vt:lpstr>
      <vt:lpstr>Nested Cross-Validation</vt:lpstr>
      <vt:lpstr>Nice Happy Evaluation Procedure</vt:lpstr>
      <vt:lpstr>PowerPoint Presentation</vt:lpstr>
      <vt:lpstr>Regression</vt:lpstr>
      <vt:lpstr>Coming Up</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MS LeX Studio L</cp:lastModifiedBy>
  <cp:revision>119</cp:revision>
  <dcterms:created xsi:type="dcterms:W3CDTF">2015-08-07T15:11:05Z</dcterms:created>
  <dcterms:modified xsi:type="dcterms:W3CDTF">2015-08-07T16:23:44Z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