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9"/>
  </p:notesMasterIdLst>
  <p:handoutMasterIdLst>
    <p:handoutMasterId r:id="rId40"/>
  </p:handoutMasterIdLst>
  <p:sldIdLst>
    <p:sldId id="389" r:id="rId5"/>
    <p:sldId id="278" r:id="rId6"/>
    <p:sldId id="393" r:id="rId7"/>
    <p:sldId id="386" r:id="rId8"/>
    <p:sldId id="387" r:id="rId9"/>
    <p:sldId id="388" r:id="rId10"/>
    <p:sldId id="353" r:id="rId11"/>
    <p:sldId id="301" r:id="rId12"/>
    <p:sldId id="370" r:id="rId13"/>
    <p:sldId id="369" r:id="rId14"/>
    <p:sldId id="365" r:id="rId15"/>
    <p:sldId id="302" r:id="rId16"/>
    <p:sldId id="390" r:id="rId17"/>
    <p:sldId id="354" r:id="rId18"/>
    <p:sldId id="356" r:id="rId19"/>
    <p:sldId id="361" r:id="rId20"/>
    <p:sldId id="362" r:id="rId21"/>
    <p:sldId id="363" r:id="rId22"/>
    <p:sldId id="364" r:id="rId23"/>
    <p:sldId id="394" r:id="rId24"/>
    <p:sldId id="371" r:id="rId25"/>
    <p:sldId id="372" r:id="rId26"/>
    <p:sldId id="374" r:id="rId27"/>
    <p:sldId id="373" r:id="rId28"/>
    <p:sldId id="375" r:id="rId29"/>
    <p:sldId id="377" r:id="rId30"/>
    <p:sldId id="376" r:id="rId31"/>
    <p:sldId id="378" r:id="rId32"/>
    <p:sldId id="379" r:id="rId33"/>
    <p:sldId id="380" r:id="rId34"/>
    <p:sldId id="384" r:id="rId35"/>
    <p:sldId id="392" r:id="rId36"/>
    <p:sldId id="381" r:id="rId37"/>
    <p:sldId id="26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86462" autoAdjust="0"/>
  </p:normalViewPr>
  <p:slideViewPr>
    <p:cSldViewPr snapToGrid="0">
      <p:cViewPr varScale="1">
        <p:scale>
          <a:sx n="65" d="100"/>
          <a:sy n="65" d="100"/>
        </p:scale>
        <p:origin x="56" y="10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pPr/>
              <a:t>9/24/2015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pPr/>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pPr/>
              <a:t>9/24/2015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pPr/>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22</a:t>
            </a:fld>
            <a:endParaRPr lang="en-US"/>
          </a:p>
        </p:txBody>
      </p:sp>
    </p:spTree>
    <p:extLst>
      <p:ext uri="{BB962C8B-B14F-4D97-AF65-F5344CB8AC3E}">
        <p14:creationId xmlns:p14="http://schemas.microsoft.com/office/powerpoint/2010/main" val="2385006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23</a:t>
            </a:fld>
            <a:endParaRPr lang="en-US"/>
          </a:p>
        </p:txBody>
      </p:sp>
    </p:spTree>
    <p:extLst>
      <p:ext uri="{BB962C8B-B14F-4D97-AF65-F5344CB8AC3E}">
        <p14:creationId xmlns:p14="http://schemas.microsoft.com/office/powerpoint/2010/main" val="1353124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24</a:t>
            </a:fld>
            <a:endParaRPr lang="en-US"/>
          </a:p>
        </p:txBody>
      </p:sp>
    </p:spTree>
    <p:extLst>
      <p:ext uri="{BB962C8B-B14F-4D97-AF65-F5344CB8AC3E}">
        <p14:creationId xmlns:p14="http://schemas.microsoft.com/office/powerpoint/2010/main" val="1414581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25</a:t>
            </a:fld>
            <a:endParaRPr lang="en-US"/>
          </a:p>
        </p:txBody>
      </p:sp>
    </p:spTree>
    <p:extLst>
      <p:ext uri="{BB962C8B-B14F-4D97-AF65-F5344CB8AC3E}">
        <p14:creationId xmlns:p14="http://schemas.microsoft.com/office/powerpoint/2010/main" val="3834677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26</a:t>
            </a:fld>
            <a:endParaRPr lang="en-US"/>
          </a:p>
        </p:txBody>
      </p:sp>
    </p:spTree>
    <p:extLst>
      <p:ext uri="{BB962C8B-B14F-4D97-AF65-F5344CB8AC3E}">
        <p14:creationId xmlns:p14="http://schemas.microsoft.com/office/powerpoint/2010/main" val="471888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27</a:t>
            </a:fld>
            <a:endParaRPr lang="en-US"/>
          </a:p>
        </p:txBody>
      </p:sp>
    </p:spTree>
    <p:extLst>
      <p:ext uri="{BB962C8B-B14F-4D97-AF65-F5344CB8AC3E}">
        <p14:creationId xmlns:p14="http://schemas.microsoft.com/office/powerpoint/2010/main" val="2264495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28</a:t>
            </a:fld>
            <a:endParaRPr lang="en-US"/>
          </a:p>
        </p:txBody>
      </p:sp>
    </p:spTree>
    <p:extLst>
      <p:ext uri="{BB962C8B-B14F-4D97-AF65-F5344CB8AC3E}">
        <p14:creationId xmlns:p14="http://schemas.microsoft.com/office/powerpoint/2010/main" val="10138882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29</a:t>
            </a:fld>
            <a:endParaRPr lang="en-US"/>
          </a:p>
        </p:txBody>
      </p:sp>
    </p:spTree>
    <p:extLst>
      <p:ext uri="{BB962C8B-B14F-4D97-AF65-F5344CB8AC3E}">
        <p14:creationId xmlns:p14="http://schemas.microsoft.com/office/powerpoint/2010/main" val="23592026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30</a:t>
            </a:fld>
            <a:endParaRPr lang="en-US"/>
          </a:p>
        </p:txBody>
      </p:sp>
    </p:spTree>
    <p:extLst>
      <p:ext uri="{BB962C8B-B14F-4D97-AF65-F5344CB8AC3E}">
        <p14:creationId xmlns:p14="http://schemas.microsoft.com/office/powerpoint/2010/main" val="28744105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31</a:t>
            </a:fld>
            <a:endParaRPr lang="en-US"/>
          </a:p>
        </p:txBody>
      </p:sp>
    </p:spTree>
    <p:extLst>
      <p:ext uri="{BB962C8B-B14F-4D97-AF65-F5344CB8AC3E}">
        <p14:creationId xmlns:p14="http://schemas.microsoft.com/office/powerpoint/2010/main" val="2132498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32</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8</a:t>
            </a:fld>
            <a:endParaRPr lang="en-US"/>
          </a:p>
        </p:txBody>
      </p:sp>
    </p:spTree>
    <p:extLst>
      <p:ext uri="{BB962C8B-B14F-4D97-AF65-F5344CB8AC3E}">
        <p14:creationId xmlns:p14="http://schemas.microsoft.com/office/powerpoint/2010/main" val="684603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9</a:t>
            </a:fld>
            <a:endParaRPr lang="en-US"/>
          </a:p>
        </p:txBody>
      </p:sp>
    </p:spTree>
    <p:extLst>
      <p:ext uri="{BB962C8B-B14F-4D97-AF65-F5344CB8AC3E}">
        <p14:creationId xmlns:p14="http://schemas.microsoft.com/office/powerpoint/2010/main" val="690161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10</a:t>
            </a:fld>
            <a:endParaRPr lang="en-US"/>
          </a:p>
        </p:txBody>
      </p:sp>
    </p:spTree>
    <p:extLst>
      <p:ext uri="{BB962C8B-B14F-4D97-AF65-F5344CB8AC3E}">
        <p14:creationId xmlns:p14="http://schemas.microsoft.com/office/powerpoint/2010/main" val="3160668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11</a:t>
            </a:fld>
            <a:endParaRPr lang="en-US"/>
          </a:p>
        </p:txBody>
      </p:sp>
    </p:spTree>
    <p:extLst>
      <p:ext uri="{BB962C8B-B14F-4D97-AF65-F5344CB8AC3E}">
        <p14:creationId xmlns:p14="http://schemas.microsoft.com/office/powerpoint/2010/main" val="2168181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4.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emf"/><Relationship Id="rId1" Type="http://schemas.openxmlformats.org/officeDocument/2006/relationships/slideLayout" Target="../slideLayouts/slideLayout4.xml"/><Relationship Id="rId5" Type="http://schemas.openxmlformats.org/officeDocument/2006/relationships/image" Target="../media/image5.emf"/><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emf"/><Relationship Id="rId1" Type="http://schemas.openxmlformats.org/officeDocument/2006/relationships/slideLayout" Target="../slideLayouts/slideLayout4.xml"/><Relationship Id="rId5" Type="http://schemas.openxmlformats.org/officeDocument/2006/relationships/image" Target="../media/image5.emf"/><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06 | Clustering</a:t>
            </a:r>
            <a:endParaRPr lang="en-US" dirty="0"/>
          </a:p>
        </p:txBody>
      </p:sp>
      <p:sp>
        <p:nvSpPr>
          <p:cNvPr id="4" name="Subtitle 3"/>
          <p:cNvSpPr>
            <a:spLocks noGrp="1"/>
          </p:cNvSpPr>
          <p:nvPr>
            <p:ph type="subTitle" idx="1"/>
          </p:nvPr>
        </p:nvSpPr>
        <p:spPr/>
        <p:txBody>
          <a:bodyPr/>
          <a:lstStyle/>
          <a:p>
            <a:r>
              <a:rPr lang="en-US" dirty="0"/>
              <a:t>Cynthia Rudin | MIT Sloan School of </a:t>
            </a:r>
            <a:r>
              <a:rPr lang="en-US" dirty="0" smtClean="0"/>
              <a:t>Management</a:t>
            </a:r>
            <a:endParaRPr lang="en-US" dirty="0"/>
          </a:p>
        </p:txBody>
      </p:sp>
    </p:spTree>
    <p:extLst>
      <p:ext uri="{BB962C8B-B14F-4D97-AF65-F5344CB8AC3E}">
        <p14:creationId xmlns:p14="http://schemas.microsoft.com/office/powerpoint/2010/main" val="2008996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Clustering</a:t>
            </a:r>
          </a:p>
        </p:txBody>
      </p:sp>
      <p:sp>
        <p:nvSpPr>
          <p:cNvPr id="3" name="Content Placeholder 2"/>
          <p:cNvSpPr>
            <a:spLocks noGrp="1"/>
          </p:cNvSpPr>
          <p:nvPr>
            <p:ph sz="quarter" idx="10"/>
          </p:nvPr>
        </p:nvSpPr>
        <p:spPr>
          <a:xfrm>
            <a:off x="341313" y="994526"/>
            <a:ext cx="9429220" cy="5290388"/>
          </a:xfrm>
        </p:spPr>
        <p:txBody>
          <a:bodyPr/>
          <a:lstStyle/>
          <a:p>
            <a:r>
              <a:rPr lang="en-US"/>
              <a:t>Data within a cluster should be similar to other members of the cluster.</a:t>
            </a:r>
          </a:p>
        </p:txBody>
      </p:sp>
      <p:pic>
        <p:nvPicPr>
          <p:cNvPr id="7" name="Picture 6" descr="Screen Shot 2015-06-26 at 1.41.11 PM.png"/>
          <p:cNvPicPr>
            <a:picLocks noChangeAspect="1"/>
          </p:cNvPicPr>
          <p:nvPr/>
        </p:nvPicPr>
        <p:blipFill>
          <a:blip r:embed="rId3"/>
          <a:stretch>
            <a:fillRect/>
          </a:stretch>
        </p:blipFill>
        <p:spPr>
          <a:xfrm>
            <a:off x="313797" y="2671380"/>
            <a:ext cx="5020204" cy="3965538"/>
          </a:xfrm>
          <a:prstGeom prst="rect">
            <a:avLst/>
          </a:prstGeom>
        </p:spPr>
      </p:pic>
      <p:sp>
        <p:nvSpPr>
          <p:cNvPr id="8" name="Oval 7"/>
          <p:cNvSpPr/>
          <p:nvPr/>
        </p:nvSpPr>
        <p:spPr>
          <a:xfrm>
            <a:off x="1794934" y="2980267"/>
            <a:ext cx="1710267" cy="1659466"/>
          </a:xfrm>
          <a:prstGeom prst="ellipse">
            <a:avLst/>
          </a:prstGeom>
          <a:noFill/>
          <a:ln w="41275">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3403601" y="2980267"/>
            <a:ext cx="1828800" cy="1557866"/>
          </a:xfrm>
          <a:prstGeom prst="ellipse">
            <a:avLst/>
          </a:prstGeom>
          <a:noFill/>
          <a:ln w="41275">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3098796" y="4165602"/>
            <a:ext cx="1117603" cy="1286933"/>
          </a:xfrm>
          <a:prstGeom prst="ellipse">
            <a:avLst/>
          </a:prstGeom>
          <a:noFill/>
          <a:ln w="41275">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440268" y="4318001"/>
            <a:ext cx="1828800" cy="1557866"/>
          </a:xfrm>
          <a:prstGeom prst="ellipse">
            <a:avLst/>
          </a:prstGeom>
          <a:noFill/>
          <a:ln w="41275">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rot="20445610">
            <a:off x="2339155" y="4670904"/>
            <a:ext cx="1137459" cy="1659466"/>
          </a:xfrm>
          <a:prstGeom prst="ellipse">
            <a:avLst/>
          </a:prstGeom>
          <a:noFill/>
          <a:ln w="41275">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Screen Shot 2015-07-13 at 2.44.2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4666" y="2583920"/>
            <a:ext cx="4724400" cy="3986213"/>
          </a:xfrm>
          <a:prstGeom prst="rect">
            <a:avLst/>
          </a:prstGeom>
        </p:spPr>
      </p:pic>
    </p:spTree>
    <p:extLst>
      <p:ext uri="{BB962C8B-B14F-4D97-AF65-F5344CB8AC3E}">
        <p14:creationId xmlns:p14="http://schemas.microsoft.com/office/powerpoint/2010/main" val="2050737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Clustering</a:t>
            </a:r>
          </a:p>
        </p:txBody>
      </p:sp>
      <p:sp>
        <p:nvSpPr>
          <p:cNvPr id="3" name="Content Placeholder 2"/>
          <p:cNvSpPr>
            <a:spLocks noGrp="1"/>
          </p:cNvSpPr>
          <p:nvPr>
            <p:ph sz="quarter" idx="10"/>
          </p:nvPr>
        </p:nvSpPr>
        <p:spPr>
          <a:xfrm>
            <a:off x="341312" y="1896532"/>
            <a:ext cx="11850687" cy="4388381"/>
          </a:xfrm>
        </p:spPr>
        <p:txBody>
          <a:bodyPr/>
          <a:lstStyle/>
          <a:p>
            <a:pPr>
              <a:buNone/>
            </a:pPr>
            <a:r>
              <a:rPr lang="en-US" dirty="0"/>
              <a:t>Applications include:</a:t>
            </a:r>
          </a:p>
          <a:p>
            <a:r>
              <a:rPr lang="en-US" dirty="0"/>
              <a:t>Automatically grouping documents/webpages into topics</a:t>
            </a:r>
          </a:p>
          <a:p>
            <a:pPr lvl="1"/>
            <a:r>
              <a:rPr lang="en-US" dirty="0"/>
              <a:t>For instance, grouping news stories from today into categories</a:t>
            </a:r>
          </a:p>
          <a:p>
            <a:r>
              <a:rPr lang="en-US" dirty="0"/>
              <a:t>Clustering large number of products</a:t>
            </a:r>
          </a:p>
          <a:p>
            <a:pPr lvl="1"/>
            <a:r>
              <a:rPr lang="en-US" dirty="0"/>
              <a:t>E.g., </a:t>
            </a:r>
            <a:r>
              <a:rPr lang="en-US" dirty="0" err="1"/>
              <a:t>etsy</a:t>
            </a:r>
            <a:r>
              <a:rPr lang="en-US" dirty="0"/>
              <a:t> products</a:t>
            </a:r>
          </a:p>
          <a:p>
            <a:r>
              <a:rPr lang="en-US" dirty="0"/>
              <a:t>Clustering customers into those with similar purchase behavior</a:t>
            </a:r>
          </a:p>
          <a:p>
            <a:endParaRPr lang="en-US" dirty="0"/>
          </a:p>
          <a:p>
            <a:pPr lvl="1"/>
            <a:endParaRPr lang="en-US" dirty="0"/>
          </a:p>
          <a:p>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Clustering</a:t>
            </a:r>
          </a:p>
        </p:txBody>
      </p:sp>
      <p:sp>
        <p:nvSpPr>
          <p:cNvPr id="3" name="Content Placeholder 2"/>
          <p:cNvSpPr>
            <a:spLocks noGrp="1"/>
          </p:cNvSpPr>
          <p:nvPr>
            <p:ph sz="quarter" idx="10"/>
          </p:nvPr>
        </p:nvSpPr>
        <p:spPr>
          <a:xfrm>
            <a:off x="379412" y="2245253"/>
            <a:ext cx="11558587" cy="4612747"/>
          </a:xfrm>
        </p:spPr>
        <p:txBody>
          <a:bodyPr/>
          <a:lstStyle/>
          <a:p>
            <a:r>
              <a:rPr lang="en-US"/>
              <a:t>Tricky to evaluate the quality of a clustering. No ground truth.</a:t>
            </a:r>
          </a:p>
          <a:p>
            <a:r>
              <a:rPr lang="en-US"/>
              <a:t>One way to test algorithms is to generate the data according to a simulation, so we know ground truth. We can determine whether the clustering algorithm can recover the underlying clusters.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K-means clustering</a:t>
            </a:r>
            <a:endParaRPr lang="en-US" dirty="0"/>
          </a:p>
        </p:txBody>
      </p:sp>
      <p:sp>
        <p:nvSpPr>
          <p:cNvPr id="4" name="Subtitle 3"/>
          <p:cNvSpPr>
            <a:spLocks noGrp="1"/>
          </p:cNvSpPr>
          <p:nvPr>
            <p:ph type="subTitle" idx="1"/>
          </p:nvPr>
        </p:nvSpPr>
        <p:spPr/>
        <p:txBody>
          <a:bodyPr/>
          <a:lstStyle/>
          <a:p>
            <a:r>
              <a:rPr lang="en-US" dirty="0"/>
              <a:t>Cynthia Rudin | MIT Sloan School of </a:t>
            </a:r>
            <a:r>
              <a:rPr lang="en-US" dirty="0" smtClean="0"/>
              <a:t>Management</a:t>
            </a:r>
            <a:endParaRPr lang="en-US" dirty="0"/>
          </a:p>
        </p:txBody>
      </p:sp>
    </p:spTree>
    <p:extLst>
      <p:ext uri="{BB962C8B-B14F-4D97-AF65-F5344CB8AC3E}">
        <p14:creationId xmlns:p14="http://schemas.microsoft.com/office/powerpoint/2010/main" val="28447177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Clustering</a:t>
            </a:r>
          </a:p>
        </p:txBody>
      </p:sp>
      <p:sp>
        <p:nvSpPr>
          <p:cNvPr id="3" name="Content Placeholder 2"/>
          <p:cNvSpPr>
            <a:spLocks noGrp="1"/>
          </p:cNvSpPr>
          <p:nvPr>
            <p:ph sz="quarter" idx="10"/>
          </p:nvPr>
        </p:nvSpPr>
        <p:spPr>
          <a:xfrm>
            <a:off x="379412" y="2245253"/>
            <a:ext cx="11558587" cy="4612747"/>
          </a:xfrm>
        </p:spPr>
        <p:txBody>
          <a:bodyPr/>
          <a:lstStyle/>
          <a:p>
            <a:r>
              <a:rPr lang="en-US"/>
              <a:t>K means clustering</a:t>
            </a:r>
          </a:p>
          <a:p>
            <a:pPr lvl="1"/>
            <a:r>
              <a:rPr lang="en-US"/>
              <a:t>Input number of clusters, randomly initialize centers</a:t>
            </a:r>
          </a:p>
          <a:p>
            <a:pPr lvl="1"/>
            <a:r>
              <a:rPr lang="en-US"/>
              <a:t>Assign all points to the closest cluster center</a:t>
            </a:r>
          </a:p>
          <a:p>
            <a:pPr lvl="1"/>
            <a:r>
              <a:rPr lang="en-US"/>
              <a:t>Change cluster centers to be in the middle of its points</a:t>
            </a:r>
          </a:p>
          <a:p>
            <a:pPr lvl="1"/>
            <a:r>
              <a:rPr lang="en-US"/>
              <a:t>Repeat until convergence</a:t>
            </a:r>
          </a:p>
          <a:p>
            <a:pPr lvl="1"/>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609600" y="99458"/>
            <a:ext cx="109728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953735"/>
                </a:solidFill>
                <a:effectLst/>
                <a:uLnTx/>
                <a:uFillTx/>
                <a:latin typeface="+mj-lt"/>
                <a:ea typeface="+mj-ea"/>
                <a:cs typeface="+mj-cs"/>
              </a:rPr>
              <a:t>K-Means in action</a:t>
            </a:r>
            <a:endParaRPr kumimoji="0" lang="en-US" sz="4400" b="0" i="0" u="none" strike="noStrike" kern="1200" cap="none" spc="0" normalizeH="0" baseline="0" noProof="0" dirty="0">
              <a:ln>
                <a:noFill/>
              </a:ln>
              <a:solidFill>
                <a:srgbClr val="953735"/>
              </a:solidFill>
              <a:effectLst/>
              <a:uLnTx/>
              <a:uFillTx/>
              <a:latin typeface="+mj-lt"/>
              <a:ea typeface="+mj-ea"/>
              <a:cs typeface="+mj-cs"/>
            </a:endParaRPr>
          </a:p>
        </p:txBody>
      </p:sp>
      <p:sp>
        <p:nvSpPr>
          <p:cNvPr id="10" name="TextBox 9"/>
          <p:cNvSpPr txBox="1"/>
          <p:nvPr/>
        </p:nvSpPr>
        <p:spPr>
          <a:xfrm>
            <a:off x="7538931" y="2448897"/>
            <a:ext cx="4585337" cy="2031325"/>
          </a:xfrm>
          <a:prstGeom prst="rect">
            <a:avLst/>
          </a:prstGeom>
          <a:noFill/>
        </p:spPr>
        <p:txBody>
          <a:bodyPr wrap="square" rtlCol="0">
            <a:spAutoFit/>
          </a:bodyPr>
          <a:lstStyle/>
          <a:p>
            <a:pPr marL="800100" lvl="1" indent="-342900">
              <a:buFont typeface="+mj-lt"/>
              <a:buAutoNum type="arabicPeriod"/>
            </a:pPr>
            <a:r>
              <a:rPr lang="en-US">
                <a:solidFill>
                  <a:schemeClr val="bg1">
                    <a:lumMod val="65000"/>
                  </a:schemeClr>
                </a:solidFill>
              </a:rPr>
              <a:t>Input number of clusters, randomly initialize centers</a:t>
            </a:r>
          </a:p>
          <a:p>
            <a:pPr marL="800100" lvl="1" indent="-342900">
              <a:buFont typeface="+mj-lt"/>
              <a:buAutoNum type="arabicPeriod"/>
            </a:pPr>
            <a:r>
              <a:rPr lang="en-US">
                <a:solidFill>
                  <a:schemeClr val="bg1">
                    <a:lumMod val="65000"/>
                  </a:schemeClr>
                </a:solidFill>
              </a:rPr>
              <a:t>Assign all points to the closest cluster center</a:t>
            </a:r>
          </a:p>
          <a:p>
            <a:pPr marL="800100" lvl="1" indent="-342900">
              <a:buFont typeface="+mj-lt"/>
              <a:buAutoNum type="arabicPeriod"/>
            </a:pPr>
            <a:r>
              <a:rPr lang="en-US">
                <a:solidFill>
                  <a:schemeClr val="bg1">
                    <a:lumMod val="65000"/>
                  </a:schemeClr>
                </a:solidFill>
              </a:rPr>
              <a:t>Change cluster centers to be in the middle of its points</a:t>
            </a:r>
          </a:p>
          <a:p>
            <a:pPr marL="800100" lvl="1" indent="-342900">
              <a:buFont typeface="+mj-lt"/>
              <a:buAutoNum type="arabicPeriod"/>
            </a:pPr>
            <a:r>
              <a:rPr lang="en-US">
                <a:solidFill>
                  <a:schemeClr val="bg1">
                    <a:lumMod val="65000"/>
                  </a:schemeClr>
                </a:solidFill>
              </a:rPr>
              <a:t>Repeat until convergence</a:t>
            </a:r>
          </a:p>
        </p:txBody>
      </p:sp>
      <p:pic>
        <p:nvPicPr>
          <p:cNvPr id="5" name="Picture 4" descr="Screen Shot 2015-06-26 at 1.41.11 PM.png"/>
          <p:cNvPicPr>
            <a:picLocks noChangeAspect="1"/>
          </p:cNvPicPr>
          <p:nvPr/>
        </p:nvPicPr>
        <p:blipFill>
          <a:blip r:embed="rId2"/>
          <a:stretch>
            <a:fillRect/>
          </a:stretch>
        </p:blipFill>
        <p:spPr>
          <a:xfrm>
            <a:off x="313796" y="1066270"/>
            <a:ext cx="7052205" cy="5570648"/>
          </a:xfrm>
          <a:prstGeom prst="rect">
            <a:avLst/>
          </a:prstGeom>
        </p:spPr>
      </p:pic>
    </p:spTree>
    <p:extLst>
      <p:ext uri="{BB962C8B-B14F-4D97-AF65-F5344CB8AC3E}">
        <p14:creationId xmlns:p14="http://schemas.microsoft.com/office/powerpoint/2010/main" val="31653973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609600" y="99458"/>
            <a:ext cx="109728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953735"/>
                </a:solidFill>
                <a:effectLst/>
                <a:uLnTx/>
                <a:uFillTx/>
                <a:latin typeface="+mj-lt"/>
                <a:ea typeface="+mj-ea"/>
                <a:cs typeface="+mj-cs"/>
              </a:rPr>
              <a:t>K-Means in action</a:t>
            </a:r>
            <a:endParaRPr kumimoji="0" lang="en-US" sz="4400" b="0" i="0" u="none" strike="noStrike" kern="1200" cap="none" spc="0" normalizeH="0" baseline="0" noProof="0" dirty="0">
              <a:ln>
                <a:noFill/>
              </a:ln>
              <a:solidFill>
                <a:srgbClr val="953735"/>
              </a:solidFill>
              <a:effectLst/>
              <a:uLnTx/>
              <a:uFillTx/>
              <a:latin typeface="+mj-lt"/>
              <a:ea typeface="+mj-ea"/>
              <a:cs typeface="+mj-cs"/>
            </a:endParaRPr>
          </a:p>
        </p:txBody>
      </p:sp>
      <p:pic>
        <p:nvPicPr>
          <p:cNvPr id="5" name="Picture 4" descr="Screen Shot 2015-06-26 at 1.41.11 PM.png"/>
          <p:cNvPicPr>
            <a:picLocks noChangeAspect="1"/>
          </p:cNvPicPr>
          <p:nvPr/>
        </p:nvPicPr>
        <p:blipFill>
          <a:blip r:embed="rId2"/>
          <a:stretch>
            <a:fillRect/>
          </a:stretch>
        </p:blipFill>
        <p:spPr>
          <a:xfrm>
            <a:off x="313796" y="1066270"/>
            <a:ext cx="7052205" cy="5570648"/>
          </a:xfrm>
          <a:prstGeom prst="rect">
            <a:avLst/>
          </a:prstGeom>
        </p:spPr>
      </p:pic>
      <p:sp>
        <p:nvSpPr>
          <p:cNvPr id="8" name="Oval 7"/>
          <p:cNvSpPr/>
          <p:nvPr/>
        </p:nvSpPr>
        <p:spPr>
          <a:xfrm>
            <a:off x="3014133" y="2637366"/>
            <a:ext cx="118534" cy="105835"/>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3680883" y="4091516"/>
            <a:ext cx="118534" cy="105835"/>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3153833" y="4980516"/>
            <a:ext cx="118534" cy="105835"/>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3896783" y="5336116"/>
            <a:ext cx="118534" cy="105835"/>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4709583" y="4713816"/>
            <a:ext cx="118534" cy="105835"/>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7538927" y="2448900"/>
            <a:ext cx="4585337" cy="2031325"/>
          </a:xfrm>
          <a:prstGeom prst="rect">
            <a:avLst/>
          </a:prstGeom>
          <a:noFill/>
        </p:spPr>
        <p:txBody>
          <a:bodyPr wrap="square" rtlCol="0">
            <a:spAutoFit/>
          </a:bodyPr>
          <a:lstStyle/>
          <a:p>
            <a:pPr marL="800100" lvl="1" indent="-342900">
              <a:buFont typeface="+mj-lt"/>
              <a:buAutoNum type="arabicPeriod"/>
            </a:pPr>
            <a:r>
              <a:rPr lang="en-US"/>
              <a:t>Input number of clusters, randomly initialize centers</a:t>
            </a:r>
          </a:p>
          <a:p>
            <a:pPr marL="800100" lvl="1" indent="-342900">
              <a:buFont typeface="+mj-lt"/>
              <a:buAutoNum type="arabicPeriod"/>
            </a:pPr>
            <a:r>
              <a:rPr lang="en-US">
                <a:solidFill>
                  <a:schemeClr val="bg1">
                    <a:lumMod val="65000"/>
                  </a:schemeClr>
                </a:solidFill>
              </a:rPr>
              <a:t>Assign all points to the closest cluster center</a:t>
            </a:r>
          </a:p>
          <a:p>
            <a:pPr marL="800100" lvl="1" indent="-342900">
              <a:buFont typeface="+mj-lt"/>
              <a:buAutoNum type="arabicPeriod"/>
            </a:pPr>
            <a:r>
              <a:rPr lang="en-US">
                <a:solidFill>
                  <a:schemeClr val="bg1">
                    <a:lumMod val="65000"/>
                  </a:schemeClr>
                </a:solidFill>
              </a:rPr>
              <a:t>Change cluster centers to be in the middle of its points</a:t>
            </a:r>
          </a:p>
          <a:p>
            <a:pPr marL="800100" lvl="1" indent="-342900">
              <a:buFont typeface="+mj-lt"/>
              <a:buAutoNum type="arabicPeriod"/>
            </a:pPr>
            <a:r>
              <a:rPr lang="en-US">
                <a:solidFill>
                  <a:schemeClr val="bg1">
                    <a:lumMod val="65000"/>
                  </a:schemeClr>
                </a:solidFill>
              </a:rPr>
              <a:t>Repeat until convergence</a:t>
            </a:r>
          </a:p>
        </p:txBody>
      </p:sp>
    </p:spTree>
    <p:extLst>
      <p:ext uri="{BB962C8B-B14F-4D97-AF65-F5344CB8AC3E}">
        <p14:creationId xmlns:p14="http://schemas.microsoft.com/office/powerpoint/2010/main" val="31653973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609600" y="99458"/>
            <a:ext cx="109728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953735"/>
                </a:solidFill>
                <a:effectLst/>
                <a:uLnTx/>
                <a:uFillTx/>
                <a:latin typeface="+mj-lt"/>
                <a:ea typeface="+mj-ea"/>
                <a:cs typeface="+mj-cs"/>
              </a:rPr>
              <a:t>K-Means in action</a:t>
            </a:r>
            <a:endParaRPr kumimoji="0" lang="en-US" sz="4400" b="0" i="0" u="none" strike="noStrike" kern="1200" cap="none" spc="0" normalizeH="0" baseline="0" noProof="0" dirty="0">
              <a:ln>
                <a:noFill/>
              </a:ln>
              <a:solidFill>
                <a:srgbClr val="953735"/>
              </a:solidFill>
              <a:effectLst/>
              <a:uLnTx/>
              <a:uFillTx/>
              <a:latin typeface="+mj-lt"/>
              <a:ea typeface="+mj-ea"/>
              <a:cs typeface="+mj-cs"/>
            </a:endParaRPr>
          </a:p>
        </p:txBody>
      </p:sp>
      <p:pic>
        <p:nvPicPr>
          <p:cNvPr id="5" name="Picture 4" descr="Screen Shot 2015-06-26 at 1.41.11 PM.png"/>
          <p:cNvPicPr>
            <a:picLocks noChangeAspect="1"/>
          </p:cNvPicPr>
          <p:nvPr/>
        </p:nvPicPr>
        <p:blipFill>
          <a:blip r:embed="rId2"/>
          <a:stretch>
            <a:fillRect/>
          </a:stretch>
        </p:blipFill>
        <p:spPr>
          <a:xfrm>
            <a:off x="313796" y="1066270"/>
            <a:ext cx="7052205" cy="5570648"/>
          </a:xfrm>
          <a:prstGeom prst="rect">
            <a:avLst/>
          </a:prstGeom>
        </p:spPr>
      </p:pic>
      <p:sp>
        <p:nvSpPr>
          <p:cNvPr id="8" name="Oval 7"/>
          <p:cNvSpPr/>
          <p:nvPr/>
        </p:nvSpPr>
        <p:spPr>
          <a:xfrm>
            <a:off x="3014133" y="2637366"/>
            <a:ext cx="118534" cy="105835"/>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3680883" y="4091516"/>
            <a:ext cx="118534" cy="105835"/>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3153833" y="4980516"/>
            <a:ext cx="118534" cy="105835"/>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3896783" y="5336116"/>
            <a:ext cx="118534" cy="105835"/>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709583" y="4713816"/>
            <a:ext cx="118534" cy="105835"/>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p:nvPr/>
        </p:nvCxnSpPr>
        <p:spPr>
          <a:xfrm rot="10800000">
            <a:off x="977900" y="4025900"/>
            <a:ext cx="2806700" cy="7112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10800000">
            <a:off x="1130300" y="3314700"/>
            <a:ext cx="2844800" cy="1143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3975100" y="1625600"/>
            <a:ext cx="2844800" cy="17907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16200000" flipV="1">
            <a:off x="3429000" y="4000500"/>
            <a:ext cx="1371600" cy="2286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rot="16200000" flipV="1">
            <a:off x="4146550" y="4895850"/>
            <a:ext cx="1028700" cy="8382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rot="5400000" flipH="1" flipV="1">
            <a:off x="2901950" y="5073650"/>
            <a:ext cx="1219200" cy="5715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3733800" y="4762500"/>
            <a:ext cx="4826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7538931" y="2448893"/>
            <a:ext cx="4585337" cy="2031325"/>
          </a:xfrm>
          <a:prstGeom prst="rect">
            <a:avLst/>
          </a:prstGeom>
          <a:noFill/>
        </p:spPr>
        <p:txBody>
          <a:bodyPr wrap="square" rtlCol="0">
            <a:spAutoFit/>
          </a:bodyPr>
          <a:lstStyle/>
          <a:p>
            <a:pPr marL="800100" lvl="1" indent="-342900">
              <a:buFont typeface="+mj-lt"/>
              <a:buAutoNum type="arabicPeriod"/>
            </a:pPr>
            <a:r>
              <a:rPr lang="en-US">
                <a:solidFill>
                  <a:schemeClr val="bg1">
                    <a:lumMod val="65000"/>
                  </a:schemeClr>
                </a:solidFill>
              </a:rPr>
              <a:t>Input number of clusters, randomly initialize centers</a:t>
            </a:r>
          </a:p>
          <a:p>
            <a:pPr marL="800100" lvl="1" indent="-342900">
              <a:buFont typeface="+mj-lt"/>
              <a:buAutoNum type="arabicPeriod"/>
            </a:pPr>
            <a:r>
              <a:rPr lang="en-US">
                <a:solidFill>
                  <a:srgbClr val="000000"/>
                </a:solidFill>
              </a:rPr>
              <a:t>Assign all points to the closest cluster center</a:t>
            </a:r>
          </a:p>
          <a:p>
            <a:pPr marL="800100" lvl="1" indent="-342900">
              <a:buFont typeface="+mj-lt"/>
              <a:buAutoNum type="arabicPeriod"/>
            </a:pPr>
            <a:r>
              <a:rPr lang="en-US">
                <a:solidFill>
                  <a:schemeClr val="bg1">
                    <a:lumMod val="65000"/>
                  </a:schemeClr>
                </a:solidFill>
              </a:rPr>
              <a:t>Change cluster centers to be in the middle of its points</a:t>
            </a:r>
          </a:p>
          <a:p>
            <a:pPr marL="800100" lvl="1" indent="-342900">
              <a:buFont typeface="+mj-lt"/>
              <a:buAutoNum type="arabicPeriod"/>
            </a:pPr>
            <a:r>
              <a:rPr lang="en-US">
                <a:solidFill>
                  <a:schemeClr val="bg1">
                    <a:lumMod val="65000"/>
                  </a:schemeClr>
                </a:solidFill>
              </a:rPr>
              <a:t>Repeat until convergence</a:t>
            </a:r>
          </a:p>
        </p:txBody>
      </p:sp>
    </p:spTree>
    <p:extLst>
      <p:ext uri="{BB962C8B-B14F-4D97-AF65-F5344CB8AC3E}">
        <p14:creationId xmlns:p14="http://schemas.microsoft.com/office/powerpoint/2010/main" val="31653973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609600" y="99458"/>
            <a:ext cx="109728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953735"/>
                </a:solidFill>
                <a:effectLst/>
                <a:uLnTx/>
                <a:uFillTx/>
                <a:latin typeface="+mj-lt"/>
                <a:ea typeface="+mj-ea"/>
                <a:cs typeface="+mj-cs"/>
              </a:rPr>
              <a:t>K-Means in action</a:t>
            </a:r>
            <a:endParaRPr kumimoji="0" lang="en-US" sz="4400" b="0" i="0" u="none" strike="noStrike" kern="1200" cap="none" spc="0" normalizeH="0" baseline="0" noProof="0" dirty="0">
              <a:ln>
                <a:noFill/>
              </a:ln>
              <a:solidFill>
                <a:srgbClr val="953735"/>
              </a:solidFill>
              <a:effectLst/>
              <a:uLnTx/>
              <a:uFillTx/>
              <a:latin typeface="+mj-lt"/>
              <a:ea typeface="+mj-ea"/>
              <a:cs typeface="+mj-cs"/>
            </a:endParaRPr>
          </a:p>
        </p:txBody>
      </p:sp>
      <p:pic>
        <p:nvPicPr>
          <p:cNvPr id="5" name="Picture 4" descr="Screen Shot 2015-06-26 at 1.41.11 PM.png"/>
          <p:cNvPicPr>
            <a:picLocks noChangeAspect="1"/>
          </p:cNvPicPr>
          <p:nvPr/>
        </p:nvPicPr>
        <p:blipFill>
          <a:blip r:embed="rId2"/>
          <a:stretch>
            <a:fillRect/>
          </a:stretch>
        </p:blipFill>
        <p:spPr>
          <a:xfrm>
            <a:off x="313796" y="1066270"/>
            <a:ext cx="7052205" cy="5570648"/>
          </a:xfrm>
          <a:prstGeom prst="rect">
            <a:avLst/>
          </a:prstGeom>
        </p:spPr>
      </p:pic>
      <p:sp>
        <p:nvSpPr>
          <p:cNvPr id="8" name="Oval 7"/>
          <p:cNvSpPr/>
          <p:nvPr/>
        </p:nvSpPr>
        <p:spPr>
          <a:xfrm>
            <a:off x="3014133" y="2637366"/>
            <a:ext cx="118534" cy="105835"/>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3680883" y="4091516"/>
            <a:ext cx="118534" cy="105835"/>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3153833" y="4980516"/>
            <a:ext cx="118534" cy="105835"/>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3896783" y="5336116"/>
            <a:ext cx="118534" cy="105835"/>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709583" y="4713816"/>
            <a:ext cx="118534" cy="105835"/>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p:nvPr/>
        </p:nvCxnSpPr>
        <p:spPr>
          <a:xfrm rot="10800000">
            <a:off x="977900" y="4025900"/>
            <a:ext cx="2806700" cy="7112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10800000">
            <a:off x="1130300" y="3314700"/>
            <a:ext cx="2844800" cy="1143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3975100" y="1625600"/>
            <a:ext cx="2844800" cy="17907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16200000" flipV="1">
            <a:off x="3429000" y="4000500"/>
            <a:ext cx="1371600" cy="2286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rot="16200000" flipV="1">
            <a:off x="4146550" y="4895850"/>
            <a:ext cx="1028700" cy="8382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rot="5400000" flipH="1" flipV="1">
            <a:off x="2901950" y="5073650"/>
            <a:ext cx="1219200" cy="5715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3733800" y="4762500"/>
            <a:ext cx="4826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Oval 18"/>
          <p:cNvSpPr/>
          <p:nvPr/>
        </p:nvSpPr>
        <p:spPr>
          <a:xfrm>
            <a:off x="3953933" y="2370666"/>
            <a:ext cx="118534" cy="105835"/>
          </a:xfrm>
          <a:prstGeom prst="ellipse">
            <a:avLst/>
          </a:prstGeom>
          <a:solidFill>
            <a:srgbClr val="86C4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944533" y="3570816"/>
            <a:ext cx="118534" cy="105835"/>
          </a:xfrm>
          <a:prstGeom prst="ellipse">
            <a:avLst/>
          </a:prstGeom>
          <a:solidFill>
            <a:srgbClr val="86C4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4004733" y="5494866"/>
            <a:ext cx="118534" cy="105835"/>
          </a:xfrm>
          <a:prstGeom prst="ellipse">
            <a:avLst/>
          </a:prstGeom>
          <a:solidFill>
            <a:srgbClr val="86C4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2544233" y="4942416"/>
            <a:ext cx="118534" cy="105835"/>
          </a:xfrm>
          <a:prstGeom prst="ellipse">
            <a:avLst/>
          </a:prstGeom>
          <a:solidFill>
            <a:srgbClr val="86C4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2899833" y="3996266"/>
            <a:ext cx="118534" cy="105835"/>
          </a:xfrm>
          <a:prstGeom prst="ellipse">
            <a:avLst/>
          </a:prstGeom>
          <a:solidFill>
            <a:srgbClr val="86C4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Freeform 25"/>
          <p:cNvSpPr/>
          <p:nvPr/>
        </p:nvSpPr>
        <p:spPr>
          <a:xfrm>
            <a:off x="4889500" y="3698119"/>
            <a:ext cx="395606" cy="975481"/>
          </a:xfrm>
          <a:custGeom>
            <a:avLst/>
            <a:gdLst>
              <a:gd name="connsiteX0" fmla="*/ 0 w 395606"/>
              <a:gd name="connsiteY0" fmla="*/ 975481 h 975481"/>
              <a:gd name="connsiteX1" fmla="*/ 69850 w 395606"/>
              <a:gd name="connsiteY1" fmla="*/ 950081 h 975481"/>
              <a:gd name="connsiteX2" fmla="*/ 127000 w 395606"/>
              <a:gd name="connsiteY2" fmla="*/ 918331 h 975481"/>
              <a:gd name="connsiteX3" fmla="*/ 171450 w 395606"/>
              <a:gd name="connsiteY3" fmla="*/ 899281 h 975481"/>
              <a:gd name="connsiteX4" fmla="*/ 209550 w 395606"/>
              <a:gd name="connsiteY4" fmla="*/ 867531 h 975481"/>
              <a:gd name="connsiteX5" fmla="*/ 247650 w 395606"/>
              <a:gd name="connsiteY5" fmla="*/ 842131 h 975481"/>
              <a:gd name="connsiteX6" fmla="*/ 279400 w 395606"/>
              <a:gd name="connsiteY6" fmla="*/ 797681 h 975481"/>
              <a:gd name="connsiteX7" fmla="*/ 336550 w 395606"/>
              <a:gd name="connsiteY7" fmla="*/ 727831 h 975481"/>
              <a:gd name="connsiteX8" fmla="*/ 355600 w 395606"/>
              <a:gd name="connsiteY8" fmla="*/ 689731 h 975481"/>
              <a:gd name="connsiteX9" fmla="*/ 381000 w 395606"/>
              <a:gd name="connsiteY9" fmla="*/ 607181 h 975481"/>
              <a:gd name="connsiteX10" fmla="*/ 381000 w 395606"/>
              <a:gd name="connsiteY10" fmla="*/ 321431 h 975481"/>
              <a:gd name="connsiteX11" fmla="*/ 368300 w 395606"/>
              <a:gd name="connsiteY11" fmla="*/ 276981 h 975481"/>
              <a:gd name="connsiteX12" fmla="*/ 342900 w 395606"/>
              <a:gd name="connsiteY12" fmla="*/ 200781 h 975481"/>
              <a:gd name="connsiteX13" fmla="*/ 323850 w 395606"/>
              <a:gd name="connsiteY13" fmla="*/ 118231 h 975481"/>
              <a:gd name="connsiteX14" fmla="*/ 311150 w 395606"/>
              <a:gd name="connsiteY14" fmla="*/ 67431 h 975481"/>
              <a:gd name="connsiteX15" fmla="*/ 304800 w 395606"/>
              <a:gd name="connsiteY15" fmla="*/ 35681 h 975481"/>
              <a:gd name="connsiteX16" fmla="*/ 279400 w 395606"/>
              <a:gd name="connsiteY16" fmla="*/ 3931 h 975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5606" h="975481">
                <a:moveTo>
                  <a:pt x="0" y="975481"/>
                </a:moveTo>
                <a:cubicBezTo>
                  <a:pt x="28159" y="966095"/>
                  <a:pt x="43342" y="961862"/>
                  <a:pt x="69850" y="950081"/>
                </a:cubicBezTo>
                <a:cubicBezTo>
                  <a:pt x="124888" y="925620"/>
                  <a:pt x="62883" y="950389"/>
                  <a:pt x="127000" y="918331"/>
                </a:cubicBezTo>
                <a:cubicBezTo>
                  <a:pt x="141418" y="911122"/>
                  <a:pt x="157721" y="907729"/>
                  <a:pt x="171450" y="899281"/>
                </a:cubicBezTo>
                <a:cubicBezTo>
                  <a:pt x="185529" y="890617"/>
                  <a:pt x="196325" y="877450"/>
                  <a:pt x="209550" y="867531"/>
                </a:cubicBezTo>
                <a:cubicBezTo>
                  <a:pt x="221761" y="858373"/>
                  <a:pt x="234950" y="850598"/>
                  <a:pt x="247650" y="842131"/>
                </a:cubicBezTo>
                <a:cubicBezTo>
                  <a:pt x="258233" y="827314"/>
                  <a:pt x="267743" y="811669"/>
                  <a:pt x="279400" y="797681"/>
                </a:cubicBezTo>
                <a:cubicBezTo>
                  <a:pt x="324717" y="743300"/>
                  <a:pt x="300018" y="790457"/>
                  <a:pt x="336550" y="727831"/>
                </a:cubicBezTo>
                <a:cubicBezTo>
                  <a:pt x="343704" y="715566"/>
                  <a:pt x="350139" y="702838"/>
                  <a:pt x="355600" y="689731"/>
                </a:cubicBezTo>
                <a:cubicBezTo>
                  <a:pt x="363588" y="670561"/>
                  <a:pt x="375656" y="625886"/>
                  <a:pt x="381000" y="607181"/>
                </a:cubicBezTo>
                <a:cubicBezTo>
                  <a:pt x="395606" y="490335"/>
                  <a:pt x="394522" y="519753"/>
                  <a:pt x="381000" y="321431"/>
                </a:cubicBezTo>
                <a:cubicBezTo>
                  <a:pt x="379952" y="306057"/>
                  <a:pt x="372270" y="291870"/>
                  <a:pt x="368300" y="276981"/>
                </a:cubicBezTo>
                <a:cubicBezTo>
                  <a:pt x="351162" y="212713"/>
                  <a:pt x="364568" y="244116"/>
                  <a:pt x="342900" y="200781"/>
                </a:cubicBezTo>
                <a:cubicBezTo>
                  <a:pt x="328160" y="97600"/>
                  <a:pt x="347094" y="211207"/>
                  <a:pt x="323850" y="118231"/>
                </a:cubicBezTo>
                <a:cubicBezTo>
                  <a:pt x="319617" y="101298"/>
                  <a:pt x="314573" y="84547"/>
                  <a:pt x="311150" y="67431"/>
                </a:cubicBezTo>
                <a:cubicBezTo>
                  <a:pt x="309033" y="56848"/>
                  <a:pt x="307901" y="46019"/>
                  <a:pt x="304800" y="35681"/>
                </a:cubicBezTo>
                <a:cubicBezTo>
                  <a:pt x="294096" y="0"/>
                  <a:pt x="302173" y="3931"/>
                  <a:pt x="279400" y="3931"/>
                </a:cubicBezTo>
              </a:path>
            </a:pathLst>
          </a:custGeom>
          <a:ln w="63500">
            <a:solidFill>
              <a:srgbClr val="800000"/>
            </a:solidFill>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Freeform 27"/>
          <p:cNvSpPr/>
          <p:nvPr/>
        </p:nvSpPr>
        <p:spPr>
          <a:xfrm rot="14797753">
            <a:off x="2713658" y="4552898"/>
            <a:ext cx="339906" cy="598660"/>
          </a:xfrm>
          <a:custGeom>
            <a:avLst/>
            <a:gdLst>
              <a:gd name="connsiteX0" fmla="*/ 0 w 395606"/>
              <a:gd name="connsiteY0" fmla="*/ 975481 h 975481"/>
              <a:gd name="connsiteX1" fmla="*/ 69850 w 395606"/>
              <a:gd name="connsiteY1" fmla="*/ 950081 h 975481"/>
              <a:gd name="connsiteX2" fmla="*/ 127000 w 395606"/>
              <a:gd name="connsiteY2" fmla="*/ 918331 h 975481"/>
              <a:gd name="connsiteX3" fmla="*/ 171450 w 395606"/>
              <a:gd name="connsiteY3" fmla="*/ 899281 h 975481"/>
              <a:gd name="connsiteX4" fmla="*/ 209550 w 395606"/>
              <a:gd name="connsiteY4" fmla="*/ 867531 h 975481"/>
              <a:gd name="connsiteX5" fmla="*/ 247650 w 395606"/>
              <a:gd name="connsiteY5" fmla="*/ 842131 h 975481"/>
              <a:gd name="connsiteX6" fmla="*/ 279400 w 395606"/>
              <a:gd name="connsiteY6" fmla="*/ 797681 h 975481"/>
              <a:gd name="connsiteX7" fmla="*/ 336550 w 395606"/>
              <a:gd name="connsiteY7" fmla="*/ 727831 h 975481"/>
              <a:gd name="connsiteX8" fmla="*/ 355600 w 395606"/>
              <a:gd name="connsiteY8" fmla="*/ 689731 h 975481"/>
              <a:gd name="connsiteX9" fmla="*/ 381000 w 395606"/>
              <a:gd name="connsiteY9" fmla="*/ 607181 h 975481"/>
              <a:gd name="connsiteX10" fmla="*/ 381000 w 395606"/>
              <a:gd name="connsiteY10" fmla="*/ 321431 h 975481"/>
              <a:gd name="connsiteX11" fmla="*/ 368300 w 395606"/>
              <a:gd name="connsiteY11" fmla="*/ 276981 h 975481"/>
              <a:gd name="connsiteX12" fmla="*/ 342900 w 395606"/>
              <a:gd name="connsiteY12" fmla="*/ 200781 h 975481"/>
              <a:gd name="connsiteX13" fmla="*/ 323850 w 395606"/>
              <a:gd name="connsiteY13" fmla="*/ 118231 h 975481"/>
              <a:gd name="connsiteX14" fmla="*/ 311150 w 395606"/>
              <a:gd name="connsiteY14" fmla="*/ 67431 h 975481"/>
              <a:gd name="connsiteX15" fmla="*/ 304800 w 395606"/>
              <a:gd name="connsiteY15" fmla="*/ 35681 h 975481"/>
              <a:gd name="connsiteX16" fmla="*/ 279400 w 395606"/>
              <a:gd name="connsiteY16" fmla="*/ 3931 h 975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5606" h="975481">
                <a:moveTo>
                  <a:pt x="0" y="975481"/>
                </a:moveTo>
                <a:cubicBezTo>
                  <a:pt x="28159" y="966095"/>
                  <a:pt x="43342" y="961862"/>
                  <a:pt x="69850" y="950081"/>
                </a:cubicBezTo>
                <a:cubicBezTo>
                  <a:pt x="124888" y="925620"/>
                  <a:pt x="62883" y="950389"/>
                  <a:pt x="127000" y="918331"/>
                </a:cubicBezTo>
                <a:cubicBezTo>
                  <a:pt x="141418" y="911122"/>
                  <a:pt x="157721" y="907729"/>
                  <a:pt x="171450" y="899281"/>
                </a:cubicBezTo>
                <a:cubicBezTo>
                  <a:pt x="185529" y="890617"/>
                  <a:pt x="196325" y="877450"/>
                  <a:pt x="209550" y="867531"/>
                </a:cubicBezTo>
                <a:cubicBezTo>
                  <a:pt x="221761" y="858373"/>
                  <a:pt x="234950" y="850598"/>
                  <a:pt x="247650" y="842131"/>
                </a:cubicBezTo>
                <a:cubicBezTo>
                  <a:pt x="258233" y="827314"/>
                  <a:pt x="267743" y="811669"/>
                  <a:pt x="279400" y="797681"/>
                </a:cubicBezTo>
                <a:cubicBezTo>
                  <a:pt x="324717" y="743300"/>
                  <a:pt x="300018" y="790457"/>
                  <a:pt x="336550" y="727831"/>
                </a:cubicBezTo>
                <a:cubicBezTo>
                  <a:pt x="343704" y="715566"/>
                  <a:pt x="350139" y="702838"/>
                  <a:pt x="355600" y="689731"/>
                </a:cubicBezTo>
                <a:cubicBezTo>
                  <a:pt x="363588" y="670561"/>
                  <a:pt x="375656" y="625886"/>
                  <a:pt x="381000" y="607181"/>
                </a:cubicBezTo>
                <a:cubicBezTo>
                  <a:pt x="395606" y="490335"/>
                  <a:pt x="394522" y="519753"/>
                  <a:pt x="381000" y="321431"/>
                </a:cubicBezTo>
                <a:cubicBezTo>
                  <a:pt x="379952" y="306057"/>
                  <a:pt x="372270" y="291870"/>
                  <a:pt x="368300" y="276981"/>
                </a:cubicBezTo>
                <a:cubicBezTo>
                  <a:pt x="351162" y="212713"/>
                  <a:pt x="364568" y="244116"/>
                  <a:pt x="342900" y="200781"/>
                </a:cubicBezTo>
                <a:cubicBezTo>
                  <a:pt x="328160" y="97600"/>
                  <a:pt x="347094" y="211207"/>
                  <a:pt x="323850" y="118231"/>
                </a:cubicBezTo>
                <a:cubicBezTo>
                  <a:pt x="319617" y="101298"/>
                  <a:pt x="314573" y="84547"/>
                  <a:pt x="311150" y="67431"/>
                </a:cubicBezTo>
                <a:cubicBezTo>
                  <a:pt x="309033" y="56848"/>
                  <a:pt x="307901" y="46019"/>
                  <a:pt x="304800" y="35681"/>
                </a:cubicBezTo>
                <a:cubicBezTo>
                  <a:pt x="294096" y="0"/>
                  <a:pt x="302173" y="3931"/>
                  <a:pt x="279400" y="3931"/>
                </a:cubicBezTo>
              </a:path>
            </a:pathLst>
          </a:custGeom>
          <a:ln w="63500">
            <a:solidFill>
              <a:srgbClr val="800000"/>
            </a:solidFill>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Freeform 28"/>
          <p:cNvSpPr/>
          <p:nvPr/>
        </p:nvSpPr>
        <p:spPr>
          <a:xfrm rot="14797753">
            <a:off x="3196258" y="3695649"/>
            <a:ext cx="339906" cy="598660"/>
          </a:xfrm>
          <a:custGeom>
            <a:avLst/>
            <a:gdLst>
              <a:gd name="connsiteX0" fmla="*/ 0 w 395606"/>
              <a:gd name="connsiteY0" fmla="*/ 975481 h 975481"/>
              <a:gd name="connsiteX1" fmla="*/ 69850 w 395606"/>
              <a:gd name="connsiteY1" fmla="*/ 950081 h 975481"/>
              <a:gd name="connsiteX2" fmla="*/ 127000 w 395606"/>
              <a:gd name="connsiteY2" fmla="*/ 918331 h 975481"/>
              <a:gd name="connsiteX3" fmla="*/ 171450 w 395606"/>
              <a:gd name="connsiteY3" fmla="*/ 899281 h 975481"/>
              <a:gd name="connsiteX4" fmla="*/ 209550 w 395606"/>
              <a:gd name="connsiteY4" fmla="*/ 867531 h 975481"/>
              <a:gd name="connsiteX5" fmla="*/ 247650 w 395606"/>
              <a:gd name="connsiteY5" fmla="*/ 842131 h 975481"/>
              <a:gd name="connsiteX6" fmla="*/ 279400 w 395606"/>
              <a:gd name="connsiteY6" fmla="*/ 797681 h 975481"/>
              <a:gd name="connsiteX7" fmla="*/ 336550 w 395606"/>
              <a:gd name="connsiteY7" fmla="*/ 727831 h 975481"/>
              <a:gd name="connsiteX8" fmla="*/ 355600 w 395606"/>
              <a:gd name="connsiteY8" fmla="*/ 689731 h 975481"/>
              <a:gd name="connsiteX9" fmla="*/ 381000 w 395606"/>
              <a:gd name="connsiteY9" fmla="*/ 607181 h 975481"/>
              <a:gd name="connsiteX10" fmla="*/ 381000 w 395606"/>
              <a:gd name="connsiteY10" fmla="*/ 321431 h 975481"/>
              <a:gd name="connsiteX11" fmla="*/ 368300 w 395606"/>
              <a:gd name="connsiteY11" fmla="*/ 276981 h 975481"/>
              <a:gd name="connsiteX12" fmla="*/ 342900 w 395606"/>
              <a:gd name="connsiteY12" fmla="*/ 200781 h 975481"/>
              <a:gd name="connsiteX13" fmla="*/ 323850 w 395606"/>
              <a:gd name="connsiteY13" fmla="*/ 118231 h 975481"/>
              <a:gd name="connsiteX14" fmla="*/ 311150 w 395606"/>
              <a:gd name="connsiteY14" fmla="*/ 67431 h 975481"/>
              <a:gd name="connsiteX15" fmla="*/ 304800 w 395606"/>
              <a:gd name="connsiteY15" fmla="*/ 35681 h 975481"/>
              <a:gd name="connsiteX16" fmla="*/ 279400 w 395606"/>
              <a:gd name="connsiteY16" fmla="*/ 3931 h 975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5606" h="975481">
                <a:moveTo>
                  <a:pt x="0" y="975481"/>
                </a:moveTo>
                <a:cubicBezTo>
                  <a:pt x="28159" y="966095"/>
                  <a:pt x="43342" y="961862"/>
                  <a:pt x="69850" y="950081"/>
                </a:cubicBezTo>
                <a:cubicBezTo>
                  <a:pt x="124888" y="925620"/>
                  <a:pt x="62883" y="950389"/>
                  <a:pt x="127000" y="918331"/>
                </a:cubicBezTo>
                <a:cubicBezTo>
                  <a:pt x="141418" y="911122"/>
                  <a:pt x="157721" y="907729"/>
                  <a:pt x="171450" y="899281"/>
                </a:cubicBezTo>
                <a:cubicBezTo>
                  <a:pt x="185529" y="890617"/>
                  <a:pt x="196325" y="877450"/>
                  <a:pt x="209550" y="867531"/>
                </a:cubicBezTo>
                <a:cubicBezTo>
                  <a:pt x="221761" y="858373"/>
                  <a:pt x="234950" y="850598"/>
                  <a:pt x="247650" y="842131"/>
                </a:cubicBezTo>
                <a:cubicBezTo>
                  <a:pt x="258233" y="827314"/>
                  <a:pt x="267743" y="811669"/>
                  <a:pt x="279400" y="797681"/>
                </a:cubicBezTo>
                <a:cubicBezTo>
                  <a:pt x="324717" y="743300"/>
                  <a:pt x="300018" y="790457"/>
                  <a:pt x="336550" y="727831"/>
                </a:cubicBezTo>
                <a:cubicBezTo>
                  <a:pt x="343704" y="715566"/>
                  <a:pt x="350139" y="702838"/>
                  <a:pt x="355600" y="689731"/>
                </a:cubicBezTo>
                <a:cubicBezTo>
                  <a:pt x="363588" y="670561"/>
                  <a:pt x="375656" y="625886"/>
                  <a:pt x="381000" y="607181"/>
                </a:cubicBezTo>
                <a:cubicBezTo>
                  <a:pt x="395606" y="490335"/>
                  <a:pt x="394522" y="519753"/>
                  <a:pt x="381000" y="321431"/>
                </a:cubicBezTo>
                <a:cubicBezTo>
                  <a:pt x="379952" y="306057"/>
                  <a:pt x="372270" y="291870"/>
                  <a:pt x="368300" y="276981"/>
                </a:cubicBezTo>
                <a:cubicBezTo>
                  <a:pt x="351162" y="212713"/>
                  <a:pt x="364568" y="244116"/>
                  <a:pt x="342900" y="200781"/>
                </a:cubicBezTo>
                <a:cubicBezTo>
                  <a:pt x="328160" y="97600"/>
                  <a:pt x="347094" y="211207"/>
                  <a:pt x="323850" y="118231"/>
                </a:cubicBezTo>
                <a:cubicBezTo>
                  <a:pt x="319617" y="101298"/>
                  <a:pt x="314573" y="84547"/>
                  <a:pt x="311150" y="67431"/>
                </a:cubicBezTo>
                <a:cubicBezTo>
                  <a:pt x="309033" y="56848"/>
                  <a:pt x="307901" y="46019"/>
                  <a:pt x="304800" y="35681"/>
                </a:cubicBezTo>
                <a:cubicBezTo>
                  <a:pt x="294096" y="0"/>
                  <a:pt x="302173" y="3931"/>
                  <a:pt x="279400" y="3931"/>
                </a:cubicBezTo>
              </a:path>
            </a:pathLst>
          </a:custGeom>
          <a:ln w="63500">
            <a:solidFill>
              <a:srgbClr val="800000"/>
            </a:solidFill>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Freeform 30"/>
          <p:cNvSpPr/>
          <p:nvPr/>
        </p:nvSpPr>
        <p:spPr>
          <a:xfrm rot="5720018" flipH="1">
            <a:off x="3339115" y="1998591"/>
            <a:ext cx="388844" cy="836954"/>
          </a:xfrm>
          <a:custGeom>
            <a:avLst/>
            <a:gdLst>
              <a:gd name="connsiteX0" fmla="*/ 0 w 395606"/>
              <a:gd name="connsiteY0" fmla="*/ 975481 h 975481"/>
              <a:gd name="connsiteX1" fmla="*/ 69850 w 395606"/>
              <a:gd name="connsiteY1" fmla="*/ 950081 h 975481"/>
              <a:gd name="connsiteX2" fmla="*/ 127000 w 395606"/>
              <a:gd name="connsiteY2" fmla="*/ 918331 h 975481"/>
              <a:gd name="connsiteX3" fmla="*/ 171450 w 395606"/>
              <a:gd name="connsiteY3" fmla="*/ 899281 h 975481"/>
              <a:gd name="connsiteX4" fmla="*/ 209550 w 395606"/>
              <a:gd name="connsiteY4" fmla="*/ 867531 h 975481"/>
              <a:gd name="connsiteX5" fmla="*/ 247650 w 395606"/>
              <a:gd name="connsiteY5" fmla="*/ 842131 h 975481"/>
              <a:gd name="connsiteX6" fmla="*/ 279400 w 395606"/>
              <a:gd name="connsiteY6" fmla="*/ 797681 h 975481"/>
              <a:gd name="connsiteX7" fmla="*/ 336550 w 395606"/>
              <a:gd name="connsiteY7" fmla="*/ 727831 h 975481"/>
              <a:gd name="connsiteX8" fmla="*/ 355600 w 395606"/>
              <a:gd name="connsiteY8" fmla="*/ 689731 h 975481"/>
              <a:gd name="connsiteX9" fmla="*/ 381000 w 395606"/>
              <a:gd name="connsiteY9" fmla="*/ 607181 h 975481"/>
              <a:gd name="connsiteX10" fmla="*/ 381000 w 395606"/>
              <a:gd name="connsiteY10" fmla="*/ 321431 h 975481"/>
              <a:gd name="connsiteX11" fmla="*/ 368300 w 395606"/>
              <a:gd name="connsiteY11" fmla="*/ 276981 h 975481"/>
              <a:gd name="connsiteX12" fmla="*/ 342900 w 395606"/>
              <a:gd name="connsiteY12" fmla="*/ 200781 h 975481"/>
              <a:gd name="connsiteX13" fmla="*/ 323850 w 395606"/>
              <a:gd name="connsiteY13" fmla="*/ 118231 h 975481"/>
              <a:gd name="connsiteX14" fmla="*/ 311150 w 395606"/>
              <a:gd name="connsiteY14" fmla="*/ 67431 h 975481"/>
              <a:gd name="connsiteX15" fmla="*/ 304800 w 395606"/>
              <a:gd name="connsiteY15" fmla="*/ 35681 h 975481"/>
              <a:gd name="connsiteX16" fmla="*/ 279400 w 395606"/>
              <a:gd name="connsiteY16" fmla="*/ 3931 h 975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5606" h="975481">
                <a:moveTo>
                  <a:pt x="0" y="975481"/>
                </a:moveTo>
                <a:cubicBezTo>
                  <a:pt x="28159" y="966095"/>
                  <a:pt x="43342" y="961862"/>
                  <a:pt x="69850" y="950081"/>
                </a:cubicBezTo>
                <a:cubicBezTo>
                  <a:pt x="124888" y="925620"/>
                  <a:pt x="62883" y="950389"/>
                  <a:pt x="127000" y="918331"/>
                </a:cubicBezTo>
                <a:cubicBezTo>
                  <a:pt x="141418" y="911122"/>
                  <a:pt x="157721" y="907729"/>
                  <a:pt x="171450" y="899281"/>
                </a:cubicBezTo>
                <a:cubicBezTo>
                  <a:pt x="185529" y="890617"/>
                  <a:pt x="196325" y="877450"/>
                  <a:pt x="209550" y="867531"/>
                </a:cubicBezTo>
                <a:cubicBezTo>
                  <a:pt x="221761" y="858373"/>
                  <a:pt x="234950" y="850598"/>
                  <a:pt x="247650" y="842131"/>
                </a:cubicBezTo>
                <a:cubicBezTo>
                  <a:pt x="258233" y="827314"/>
                  <a:pt x="267743" y="811669"/>
                  <a:pt x="279400" y="797681"/>
                </a:cubicBezTo>
                <a:cubicBezTo>
                  <a:pt x="324717" y="743300"/>
                  <a:pt x="300018" y="790457"/>
                  <a:pt x="336550" y="727831"/>
                </a:cubicBezTo>
                <a:cubicBezTo>
                  <a:pt x="343704" y="715566"/>
                  <a:pt x="350139" y="702838"/>
                  <a:pt x="355600" y="689731"/>
                </a:cubicBezTo>
                <a:cubicBezTo>
                  <a:pt x="363588" y="670561"/>
                  <a:pt x="375656" y="625886"/>
                  <a:pt x="381000" y="607181"/>
                </a:cubicBezTo>
                <a:cubicBezTo>
                  <a:pt x="395606" y="490335"/>
                  <a:pt x="394522" y="519753"/>
                  <a:pt x="381000" y="321431"/>
                </a:cubicBezTo>
                <a:cubicBezTo>
                  <a:pt x="379952" y="306057"/>
                  <a:pt x="372270" y="291870"/>
                  <a:pt x="368300" y="276981"/>
                </a:cubicBezTo>
                <a:cubicBezTo>
                  <a:pt x="351162" y="212713"/>
                  <a:pt x="364568" y="244116"/>
                  <a:pt x="342900" y="200781"/>
                </a:cubicBezTo>
                <a:cubicBezTo>
                  <a:pt x="328160" y="97600"/>
                  <a:pt x="347094" y="211207"/>
                  <a:pt x="323850" y="118231"/>
                </a:cubicBezTo>
                <a:cubicBezTo>
                  <a:pt x="319617" y="101298"/>
                  <a:pt x="314573" y="84547"/>
                  <a:pt x="311150" y="67431"/>
                </a:cubicBezTo>
                <a:cubicBezTo>
                  <a:pt x="309033" y="56848"/>
                  <a:pt x="307901" y="46019"/>
                  <a:pt x="304800" y="35681"/>
                </a:cubicBezTo>
                <a:cubicBezTo>
                  <a:pt x="294096" y="0"/>
                  <a:pt x="302173" y="3931"/>
                  <a:pt x="279400" y="3931"/>
                </a:cubicBezTo>
              </a:path>
            </a:pathLst>
          </a:custGeom>
          <a:ln w="63500">
            <a:solidFill>
              <a:srgbClr val="800000"/>
            </a:solidFill>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Freeform 31"/>
          <p:cNvSpPr/>
          <p:nvPr/>
        </p:nvSpPr>
        <p:spPr>
          <a:xfrm rot="10800000" flipH="1">
            <a:off x="4051301" y="5340350"/>
            <a:ext cx="209549" cy="228598"/>
          </a:xfrm>
          <a:custGeom>
            <a:avLst/>
            <a:gdLst>
              <a:gd name="connsiteX0" fmla="*/ 0 w 395606"/>
              <a:gd name="connsiteY0" fmla="*/ 975481 h 975481"/>
              <a:gd name="connsiteX1" fmla="*/ 69850 w 395606"/>
              <a:gd name="connsiteY1" fmla="*/ 950081 h 975481"/>
              <a:gd name="connsiteX2" fmla="*/ 127000 w 395606"/>
              <a:gd name="connsiteY2" fmla="*/ 918331 h 975481"/>
              <a:gd name="connsiteX3" fmla="*/ 171450 w 395606"/>
              <a:gd name="connsiteY3" fmla="*/ 899281 h 975481"/>
              <a:gd name="connsiteX4" fmla="*/ 209550 w 395606"/>
              <a:gd name="connsiteY4" fmla="*/ 867531 h 975481"/>
              <a:gd name="connsiteX5" fmla="*/ 247650 w 395606"/>
              <a:gd name="connsiteY5" fmla="*/ 842131 h 975481"/>
              <a:gd name="connsiteX6" fmla="*/ 279400 w 395606"/>
              <a:gd name="connsiteY6" fmla="*/ 797681 h 975481"/>
              <a:gd name="connsiteX7" fmla="*/ 336550 w 395606"/>
              <a:gd name="connsiteY7" fmla="*/ 727831 h 975481"/>
              <a:gd name="connsiteX8" fmla="*/ 355600 w 395606"/>
              <a:gd name="connsiteY8" fmla="*/ 689731 h 975481"/>
              <a:gd name="connsiteX9" fmla="*/ 381000 w 395606"/>
              <a:gd name="connsiteY9" fmla="*/ 607181 h 975481"/>
              <a:gd name="connsiteX10" fmla="*/ 381000 w 395606"/>
              <a:gd name="connsiteY10" fmla="*/ 321431 h 975481"/>
              <a:gd name="connsiteX11" fmla="*/ 368300 w 395606"/>
              <a:gd name="connsiteY11" fmla="*/ 276981 h 975481"/>
              <a:gd name="connsiteX12" fmla="*/ 342900 w 395606"/>
              <a:gd name="connsiteY12" fmla="*/ 200781 h 975481"/>
              <a:gd name="connsiteX13" fmla="*/ 323850 w 395606"/>
              <a:gd name="connsiteY13" fmla="*/ 118231 h 975481"/>
              <a:gd name="connsiteX14" fmla="*/ 311150 w 395606"/>
              <a:gd name="connsiteY14" fmla="*/ 67431 h 975481"/>
              <a:gd name="connsiteX15" fmla="*/ 304800 w 395606"/>
              <a:gd name="connsiteY15" fmla="*/ 35681 h 975481"/>
              <a:gd name="connsiteX16" fmla="*/ 279400 w 395606"/>
              <a:gd name="connsiteY16" fmla="*/ 3931 h 975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5606" h="975481">
                <a:moveTo>
                  <a:pt x="0" y="975481"/>
                </a:moveTo>
                <a:cubicBezTo>
                  <a:pt x="28159" y="966095"/>
                  <a:pt x="43342" y="961862"/>
                  <a:pt x="69850" y="950081"/>
                </a:cubicBezTo>
                <a:cubicBezTo>
                  <a:pt x="124888" y="925620"/>
                  <a:pt x="62883" y="950389"/>
                  <a:pt x="127000" y="918331"/>
                </a:cubicBezTo>
                <a:cubicBezTo>
                  <a:pt x="141418" y="911122"/>
                  <a:pt x="157721" y="907729"/>
                  <a:pt x="171450" y="899281"/>
                </a:cubicBezTo>
                <a:cubicBezTo>
                  <a:pt x="185529" y="890617"/>
                  <a:pt x="196325" y="877450"/>
                  <a:pt x="209550" y="867531"/>
                </a:cubicBezTo>
                <a:cubicBezTo>
                  <a:pt x="221761" y="858373"/>
                  <a:pt x="234950" y="850598"/>
                  <a:pt x="247650" y="842131"/>
                </a:cubicBezTo>
                <a:cubicBezTo>
                  <a:pt x="258233" y="827314"/>
                  <a:pt x="267743" y="811669"/>
                  <a:pt x="279400" y="797681"/>
                </a:cubicBezTo>
                <a:cubicBezTo>
                  <a:pt x="324717" y="743300"/>
                  <a:pt x="300018" y="790457"/>
                  <a:pt x="336550" y="727831"/>
                </a:cubicBezTo>
                <a:cubicBezTo>
                  <a:pt x="343704" y="715566"/>
                  <a:pt x="350139" y="702838"/>
                  <a:pt x="355600" y="689731"/>
                </a:cubicBezTo>
                <a:cubicBezTo>
                  <a:pt x="363588" y="670561"/>
                  <a:pt x="375656" y="625886"/>
                  <a:pt x="381000" y="607181"/>
                </a:cubicBezTo>
                <a:cubicBezTo>
                  <a:pt x="395606" y="490335"/>
                  <a:pt x="394522" y="519753"/>
                  <a:pt x="381000" y="321431"/>
                </a:cubicBezTo>
                <a:cubicBezTo>
                  <a:pt x="379952" y="306057"/>
                  <a:pt x="372270" y="291870"/>
                  <a:pt x="368300" y="276981"/>
                </a:cubicBezTo>
                <a:cubicBezTo>
                  <a:pt x="351162" y="212713"/>
                  <a:pt x="364568" y="244116"/>
                  <a:pt x="342900" y="200781"/>
                </a:cubicBezTo>
                <a:cubicBezTo>
                  <a:pt x="328160" y="97600"/>
                  <a:pt x="347094" y="211207"/>
                  <a:pt x="323850" y="118231"/>
                </a:cubicBezTo>
                <a:cubicBezTo>
                  <a:pt x="319617" y="101298"/>
                  <a:pt x="314573" y="84547"/>
                  <a:pt x="311150" y="67431"/>
                </a:cubicBezTo>
                <a:cubicBezTo>
                  <a:pt x="309033" y="56848"/>
                  <a:pt x="307901" y="46019"/>
                  <a:pt x="304800" y="35681"/>
                </a:cubicBezTo>
                <a:cubicBezTo>
                  <a:pt x="294096" y="0"/>
                  <a:pt x="302173" y="3931"/>
                  <a:pt x="279400" y="3931"/>
                </a:cubicBezTo>
              </a:path>
            </a:pathLst>
          </a:custGeom>
          <a:ln w="63500">
            <a:solidFill>
              <a:srgbClr val="800000"/>
            </a:solidFill>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p:cNvSpPr txBox="1"/>
          <p:nvPr/>
        </p:nvSpPr>
        <p:spPr>
          <a:xfrm>
            <a:off x="7538931" y="2448895"/>
            <a:ext cx="4585337" cy="2031325"/>
          </a:xfrm>
          <a:prstGeom prst="rect">
            <a:avLst/>
          </a:prstGeom>
          <a:noFill/>
        </p:spPr>
        <p:txBody>
          <a:bodyPr wrap="square" rtlCol="0">
            <a:spAutoFit/>
          </a:bodyPr>
          <a:lstStyle/>
          <a:p>
            <a:pPr marL="800100" lvl="1" indent="-342900">
              <a:buFont typeface="+mj-lt"/>
              <a:buAutoNum type="arabicPeriod"/>
            </a:pPr>
            <a:r>
              <a:rPr lang="en-US">
                <a:solidFill>
                  <a:schemeClr val="bg1">
                    <a:lumMod val="65000"/>
                  </a:schemeClr>
                </a:solidFill>
              </a:rPr>
              <a:t>Input number of clusters, randomly initialize centers</a:t>
            </a:r>
          </a:p>
          <a:p>
            <a:pPr marL="800100" lvl="1" indent="-342900">
              <a:buFont typeface="+mj-lt"/>
              <a:buAutoNum type="arabicPeriod"/>
            </a:pPr>
            <a:r>
              <a:rPr lang="en-US">
                <a:solidFill>
                  <a:schemeClr val="bg1">
                    <a:lumMod val="65000"/>
                  </a:schemeClr>
                </a:solidFill>
              </a:rPr>
              <a:t>Assign all points to the closest cluster center</a:t>
            </a:r>
          </a:p>
          <a:p>
            <a:pPr marL="800100" lvl="1" indent="-342900">
              <a:buFont typeface="+mj-lt"/>
              <a:buAutoNum type="arabicPeriod"/>
            </a:pPr>
            <a:r>
              <a:rPr lang="en-US">
                <a:solidFill>
                  <a:srgbClr val="000000"/>
                </a:solidFill>
              </a:rPr>
              <a:t>Change cluster centers to be in the middle of its points</a:t>
            </a:r>
          </a:p>
          <a:p>
            <a:pPr marL="800100" lvl="1" indent="-342900">
              <a:buFont typeface="+mj-lt"/>
              <a:buAutoNum type="arabicPeriod"/>
            </a:pPr>
            <a:r>
              <a:rPr lang="en-US">
                <a:solidFill>
                  <a:schemeClr val="bg1">
                    <a:lumMod val="65000"/>
                  </a:schemeClr>
                </a:solidFill>
              </a:rPr>
              <a:t>Repeat until convergence</a:t>
            </a:r>
          </a:p>
        </p:txBody>
      </p:sp>
    </p:spTree>
    <p:extLst>
      <p:ext uri="{BB962C8B-B14F-4D97-AF65-F5344CB8AC3E}">
        <p14:creationId xmlns:p14="http://schemas.microsoft.com/office/powerpoint/2010/main" val="31653973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609600" y="99458"/>
            <a:ext cx="109728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953735"/>
                </a:solidFill>
                <a:effectLst/>
                <a:uLnTx/>
                <a:uFillTx/>
                <a:latin typeface="+mj-lt"/>
                <a:ea typeface="+mj-ea"/>
                <a:cs typeface="+mj-cs"/>
              </a:rPr>
              <a:t>K-Means in action</a:t>
            </a:r>
            <a:endParaRPr kumimoji="0" lang="en-US" sz="4400" b="0" i="0" u="none" strike="noStrike" kern="1200" cap="none" spc="0" normalizeH="0" baseline="0" noProof="0" dirty="0">
              <a:ln>
                <a:noFill/>
              </a:ln>
              <a:solidFill>
                <a:srgbClr val="953735"/>
              </a:solidFill>
              <a:effectLst/>
              <a:uLnTx/>
              <a:uFillTx/>
              <a:latin typeface="+mj-lt"/>
              <a:ea typeface="+mj-ea"/>
              <a:cs typeface="+mj-cs"/>
            </a:endParaRPr>
          </a:p>
        </p:txBody>
      </p:sp>
      <p:pic>
        <p:nvPicPr>
          <p:cNvPr id="5" name="Picture 4" descr="Screen Shot 2015-06-26 at 1.41.11 PM.png"/>
          <p:cNvPicPr>
            <a:picLocks noChangeAspect="1"/>
          </p:cNvPicPr>
          <p:nvPr/>
        </p:nvPicPr>
        <p:blipFill>
          <a:blip r:embed="rId2"/>
          <a:stretch>
            <a:fillRect/>
          </a:stretch>
        </p:blipFill>
        <p:spPr>
          <a:xfrm>
            <a:off x="313796" y="1066270"/>
            <a:ext cx="7052205" cy="5570648"/>
          </a:xfrm>
          <a:prstGeom prst="rect">
            <a:avLst/>
          </a:prstGeom>
        </p:spPr>
      </p:pic>
      <p:sp>
        <p:nvSpPr>
          <p:cNvPr id="8" name="Oval 7"/>
          <p:cNvSpPr/>
          <p:nvPr/>
        </p:nvSpPr>
        <p:spPr>
          <a:xfrm>
            <a:off x="3572933" y="2366433"/>
            <a:ext cx="118534" cy="105835"/>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4663016" y="4328583"/>
            <a:ext cx="118534" cy="105835"/>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2053167" y="4506382"/>
            <a:ext cx="118534" cy="105835"/>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3761316" y="4963583"/>
            <a:ext cx="118534" cy="105835"/>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674783" y="2783416"/>
            <a:ext cx="118534" cy="105835"/>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7538931" y="2448893"/>
            <a:ext cx="4585337" cy="2031325"/>
          </a:xfrm>
          <a:prstGeom prst="rect">
            <a:avLst/>
          </a:prstGeom>
          <a:noFill/>
        </p:spPr>
        <p:txBody>
          <a:bodyPr wrap="square" rtlCol="0">
            <a:spAutoFit/>
          </a:bodyPr>
          <a:lstStyle/>
          <a:p>
            <a:pPr marL="800100" lvl="1" indent="-342900">
              <a:buFont typeface="+mj-lt"/>
              <a:buAutoNum type="arabicPeriod"/>
            </a:pPr>
            <a:r>
              <a:rPr lang="en-US">
                <a:solidFill>
                  <a:schemeClr val="bg1">
                    <a:lumMod val="65000"/>
                  </a:schemeClr>
                </a:solidFill>
              </a:rPr>
              <a:t>Input number of clusters, randomly initialize centers</a:t>
            </a:r>
          </a:p>
          <a:p>
            <a:pPr marL="800100" lvl="1" indent="-342900">
              <a:buFont typeface="+mj-lt"/>
              <a:buAutoNum type="arabicPeriod"/>
            </a:pPr>
            <a:r>
              <a:rPr lang="en-US">
                <a:solidFill>
                  <a:schemeClr val="bg1">
                    <a:lumMod val="65000"/>
                  </a:schemeClr>
                </a:solidFill>
              </a:rPr>
              <a:t>Assign all points to the closest cluster center</a:t>
            </a:r>
          </a:p>
          <a:p>
            <a:pPr marL="800100" lvl="1" indent="-342900">
              <a:buFont typeface="+mj-lt"/>
              <a:buAutoNum type="arabicPeriod"/>
            </a:pPr>
            <a:r>
              <a:rPr lang="en-US">
                <a:solidFill>
                  <a:schemeClr val="bg1">
                    <a:lumMod val="65000"/>
                  </a:schemeClr>
                </a:solidFill>
              </a:rPr>
              <a:t>Change cluster centers to be in the middle of its points</a:t>
            </a:r>
          </a:p>
          <a:p>
            <a:pPr marL="800100" lvl="1" indent="-342900">
              <a:buFont typeface="+mj-lt"/>
              <a:buAutoNum type="arabicPeriod"/>
            </a:pPr>
            <a:r>
              <a:rPr lang="en-US">
                <a:solidFill>
                  <a:srgbClr val="000000"/>
                </a:solidFill>
              </a:rPr>
              <a:t>Repeat until convergence</a:t>
            </a:r>
          </a:p>
        </p:txBody>
      </p:sp>
    </p:spTree>
    <p:extLst>
      <p:ext uri="{BB962C8B-B14F-4D97-AF65-F5344CB8AC3E}">
        <p14:creationId xmlns:p14="http://schemas.microsoft.com/office/powerpoint/2010/main" val="31653973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998132"/>
            <a:ext cx="11525250" cy="4680481"/>
          </a:xfrm>
        </p:spPr>
        <p:txBody>
          <a:bodyPr>
            <a:normAutofit/>
          </a:bodyPr>
          <a:lstStyle/>
          <a:p>
            <a:r>
              <a:rPr lang="en-GB" dirty="0" smtClean="0"/>
              <a:t>Recap of unsupervised learning and intro to clustering</a:t>
            </a:r>
          </a:p>
          <a:p>
            <a:r>
              <a:rPr lang="en-GB" dirty="0" smtClean="0"/>
              <a:t>K-Means clustering</a:t>
            </a:r>
          </a:p>
          <a:p>
            <a:r>
              <a:rPr lang="en-GB" dirty="0" smtClean="0"/>
              <a:t>Hierarchical Agglomerative Clustering</a:t>
            </a:r>
          </a:p>
          <a:p>
            <a:r>
              <a:rPr lang="en-GB" dirty="0" smtClean="0"/>
              <a:t>Distance metrics are important</a:t>
            </a:r>
            <a:endParaRPr lang="en-GB" dirty="0"/>
          </a:p>
        </p:txBody>
      </p:sp>
      <p:sp>
        <p:nvSpPr>
          <p:cNvPr id="2" name="Title 1"/>
          <p:cNvSpPr>
            <a:spLocks noGrp="1"/>
          </p:cNvSpPr>
          <p:nvPr>
            <p:ph type="title"/>
          </p:nvPr>
        </p:nvSpPr>
        <p:spPr/>
        <p:txBody>
          <a:bodyPr/>
          <a:lstStyle/>
          <a:p>
            <a:r>
              <a:rPr lang="en-US" dirty="0" smtClean="0"/>
              <a:t>Clustering</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r>
              <a:rPr lang="en-GB" dirty="0"/>
              <a:t>Hierarchical Agglomerative Clustering</a:t>
            </a:r>
          </a:p>
        </p:txBody>
      </p:sp>
      <p:sp>
        <p:nvSpPr>
          <p:cNvPr id="4" name="Subtitle 3"/>
          <p:cNvSpPr>
            <a:spLocks noGrp="1"/>
          </p:cNvSpPr>
          <p:nvPr>
            <p:ph type="subTitle" idx="1"/>
          </p:nvPr>
        </p:nvSpPr>
        <p:spPr/>
        <p:txBody>
          <a:bodyPr/>
          <a:lstStyle/>
          <a:p>
            <a:r>
              <a:rPr lang="en-US" dirty="0"/>
              <a:t>Cynthia Rudin | MIT Sloan School of </a:t>
            </a:r>
            <a:r>
              <a:rPr lang="en-US" dirty="0" smtClean="0"/>
              <a:t>Management</a:t>
            </a:r>
            <a:endParaRPr lang="en-US" dirty="0"/>
          </a:p>
        </p:txBody>
      </p:sp>
    </p:spTree>
    <p:extLst>
      <p:ext uri="{BB962C8B-B14F-4D97-AF65-F5344CB8AC3E}">
        <p14:creationId xmlns:p14="http://schemas.microsoft.com/office/powerpoint/2010/main" val="20929951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Agglomerative Clustering</a:t>
            </a:r>
            <a:endParaRPr lang="en-US" dirty="0"/>
          </a:p>
        </p:txBody>
      </p:sp>
      <p:sp>
        <p:nvSpPr>
          <p:cNvPr id="3" name="Content Placeholder 2"/>
          <p:cNvSpPr>
            <a:spLocks noGrp="1"/>
          </p:cNvSpPr>
          <p:nvPr>
            <p:ph sz="quarter" idx="10"/>
          </p:nvPr>
        </p:nvSpPr>
        <p:spPr/>
        <p:txBody>
          <a:bodyPr/>
          <a:lstStyle/>
          <a:p>
            <a:r>
              <a:rPr lang="en-US" dirty="0" smtClean="0"/>
              <a:t>Start with each point in its own cluster</a:t>
            </a:r>
          </a:p>
          <a:p>
            <a:r>
              <a:rPr lang="en-US" dirty="0" smtClean="0"/>
              <a:t>Repeatedly merge the clusters of the closest two points</a:t>
            </a:r>
            <a:endParaRPr lang="en-US" dirty="0"/>
          </a:p>
        </p:txBody>
      </p:sp>
    </p:spTree>
    <p:extLst>
      <p:ext uri="{BB962C8B-B14F-4D97-AF65-F5344CB8AC3E}">
        <p14:creationId xmlns:p14="http://schemas.microsoft.com/office/powerpoint/2010/main" val="4286685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Agglomerative Clustering</a:t>
            </a:r>
          </a:p>
        </p:txBody>
      </p:sp>
      <p:grpSp>
        <p:nvGrpSpPr>
          <p:cNvPr id="5" name="Group 4"/>
          <p:cNvGrpSpPr/>
          <p:nvPr/>
        </p:nvGrpSpPr>
        <p:grpSpPr>
          <a:xfrm>
            <a:off x="4343678" y="2980267"/>
            <a:ext cx="1633788" cy="1931967"/>
            <a:chOff x="4733145" y="2825742"/>
            <a:chExt cx="969263" cy="1222892"/>
          </a:xfrm>
        </p:grpSpPr>
        <p:sp>
          <p:nvSpPr>
            <p:cNvPr id="13" name="Oval 12"/>
            <p:cNvSpPr/>
            <p:nvPr/>
          </p:nvSpPr>
          <p:spPr>
            <a:xfrm>
              <a:off x="5425295" y="30098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39595" y="33210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520545" y="35813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406245" y="38036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5082395" y="39052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745845" y="32194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733145" y="34353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923645" y="33718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5209395" y="28257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Start with each point in its own cluster</a:t>
            </a:r>
          </a:p>
          <a:p>
            <a:r>
              <a:rPr lang="en-US" smtClean="0"/>
              <a:t>Repeatedly merge the clusters of the closest two points</a:t>
            </a:r>
            <a:endParaRPr lang="en-US" dirty="0"/>
          </a:p>
        </p:txBody>
      </p:sp>
    </p:spTree>
    <p:extLst>
      <p:ext uri="{BB962C8B-B14F-4D97-AF65-F5344CB8AC3E}">
        <p14:creationId xmlns:p14="http://schemas.microsoft.com/office/powerpoint/2010/main" val="1360122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Agglomerative Clustering</a:t>
            </a:r>
          </a:p>
        </p:txBody>
      </p:sp>
      <p:grpSp>
        <p:nvGrpSpPr>
          <p:cNvPr id="5" name="Group 4"/>
          <p:cNvGrpSpPr/>
          <p:nvPr/>
        </p:nvGrpSpPr>
        <p:grpSpPr>
          <a:xfrm>
            <a:off x="4343678" y="2980267"/>
            <a:ext cx="1633788" cy="1931967"/>
            <a:chOff x="4733145" y="2825742"/>
            <a:chExt cx="969263" cy="1222892"/>
          </a:xfrm>
        </p:grpSpPr>
        <p:sp>
          <p:nvSpPr>
            <p:cNvPr id="13" name="Oval 12"/>
            <p:cNvSpPr/>
            <p:nvPr/>
          </p:nvSpPr>
          <p:spPr>
            <a:xfrm>
              <a:off x="5425295" y="30098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39595" y="33210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520545" y="35813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406245" y="38036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5082395" y="39052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745845" y="32194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733145" y="34353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923645" y="33718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5209395" y="28257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Start with each point in its own cluster</a:t>
            </a:r>
          </a:p>
          <a:p>
            <a:r>
              <a:rPr lang="en-US" smtClean="0"/>
              <a:t>Repeatedly merge the clusters of the closest two points</a:t>
            </a:r>
            <a:endParaRPr lang="en-US" dirty="0"/>
          </a:p>
        </p:txBody>
      </p:sp>
      <p:cxnSp>
        <p:nvCxnSpPr>
          <p:cNvPr id="24" name="Straight Connector 23"/>
          <p:cNvCxnSpPr/>
          <p:nvPr/>
        </p:nvCxnSpPr>
        <p:spPr>
          <a:xfrm flipV="1">
            <a:off x="4584655" y="3998276"/>
            <a:ext cx="120319" cy="18912"/>
          </a:xfrm>
          <a:prstGeom prst="line">
            <a:avLst/>
          </a:prstGeom>
          <a:ln w="57150" cmpd="sng"/>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694009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Agglomerative Clustering</a:t>
            </a:r>
          </a:p>
        </p:txBody>
      </p:sp>
      <p:grpSp>
        <p:nvGrpSpPr>
          <p:cNvPr id="5" name="Group 4"/>
          <p:cNvGrpSpPr/>
          <p:nvPr/>
        </p:nvGrpSpPr>
        <p:grpSpPr>
          <a:xfrm>
            <a:off x="4343678" y="2980267"/>
            <a:ext cx="1633788" cy="1931967"/>
            <a:chOff x="4733145" y="2825742"/>
            <a:chExt cx="969263" cy="1222892"/>
          </a:xfrm>
        </p:grpSpPr>
        <p:sp>
          <p:nvSpPr>
            <p:cNvPr id="13" name="Oval 12"/>
            <p:cNvSpPr/>
            <p:nvPr/>
          </p:nvSpPr>
          <p:spPr>
            <a:xfrm>
              <a:off x="5425295" y="30098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39595" y="33210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520545" y="35813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406245" y="38036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5082395" y="39052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745845" y="32194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733145" y="34353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923645" y="33718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5209395" y="28257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Start with each point in its own cluster</a:t>
            </a:r>
          </a:p>
          <a:p>
            <a:r>
              <a:rPr lang="en-US" dirty="0" smtClean="0"/>
              <a:t>Repeatedly merge the clusters of the closest two points</a:t>
            </a:r>
            <a:endParaRPr lang="en-US" dirty="0"/>
          </a:p>
        </p:txBody>
      </p:sp>
      <p:cxnSp>
        <p:nvCxnSpPr>
          <p:cNvPr id="4" name="Straight Connector 3"/>
          <p:cNvCxnSpPr/>
          <p:nvPr/>
        </p:nvCxnSpPr>
        <p:spPr>
          <a:xfrm flipV="1">
            <a:off x="5657805" y="4367430"/>
            <a:ext cx="95635" cy="157757"/>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4" name="Straight Connector 23"/>
          <p:cNvCxnSpPr/>
          <p:nvPr/>
        </p:nvCxnSpPr>
        <p:spPr>
          <a:xfrm flipV="1">
            <a:off x="4584655" y="3998276"/>
            <a:ext cx="120319" cy="18912"/>
          </a:xfrm>
          <a:prstGeom prst="line">
            <a:avLst/>
          </a:prstGeom>
          <a:ln w="57150" cmpd="sng"/>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447295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Agglomerative Clustering</a:t>
            </a:r>
          </a:p>
        </p:txBody>
      </p:sp>
      <p:grpSp>
        <p:nvGrpSpPr>
          <p:cNvPr id="5" name="Group 4"/>
          <p:cNvGrpSpPr/>
          <p:nvPr/>
        </p:nvGrpSpPr>
        <p:grpSpPr>
          <a:xfrm>
            <a:off x="4343678" y="2980267"/>
            <a:ext cx="1633788" cy="1931967"/>
            <a:chOff x="4733145" y="2825742"/>
            <a:chExt cx="969263" cy="1222892"/>
          </a:xfrm>
        </p:grpSpPr>
        <p:sp>
          <p:nvSpPr>
            <p:cNvPr id="13" name="Oval 12"/>
            <p:cNvSpPr/>
            <p:nvPr/>
          </p:nvSpPr>
          <p:spPr>
            <a:xfrm>
              <a:off x="5425295" y="30098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39595" y="33210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520545" y="35813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406245" y="38036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5082395" y="39052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745845" y="32194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733145" y="34353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923645" y="33718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5209395" y="28257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Start with each point in its own cluster</a:t>
            </a:r>
          </a:p>
          <a:p>
            <a:r>
              <a:rPr lang="en-US" smtClean="0"/>
              <a:t>Repeatedly merge the clusters of the closest two points</a:t>
            </a:r>
            <a:endParaRPr lang="en-US" dirty="0"/>
          </a:p>
        </p:txBody>
      </p:sp>
      <p:cxnSp>
        <p:nvCxnSpPr>
          <p:cNvPr id="4" name="Straight Connector 3"/>
          <p:cNvCxnSpPr/>
          <p:nvPr/>
        </p:nvCxnSpPr>
        <p:spPr>
          <a:xfrm flipV="1">
            <a:off x="5657805" y="4367430"/>
            <a:ext cx="95635" cy="157757"/>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4" name="Straight Connector 23"/>
          <p:cNvCxnSpPr/>
          <p:nvPr/>
        </p:nvCxnSpPr>
        <p:spPr>
          <a:xfrm flipV="1">
            <a:off x="4584655" y="3998276"/>
            <a:ext cx="120319" cy="18912"/>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6" name="Straight Connector 25"/>
          <p:cNvCxnSpPr>
            <a:endCxn id="19" idx="5"/>
          </p:cNvCxnSpPr>
          <p:nvPr/>
        </p:nvCxnSpPr>
        <p:spPr>
          <a:xfrm flipH="1" flipV="1">
            <a:off x="4599332" y="3795609"/>
            <a:ext cx="118343" cy="86931"/>
          </a:xfrm>
          <a:prstGeom prst="line">
            <a:avLst/>
          </a:prstGeom>
          <a:ln w="57150" cmpd="sng"/>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792406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Agglomerative Clustering</a:t>
            </a:r>
          </a:p>
        </p:txBody>
      </p:sp>
      <p:grpSp>
        <p:nvGrpSpPr>
          <p:cNvPr id="5" name="Group 4"/>
          <p:cNvGrpSpPr/>
          <p:nvPr/>
        </p:nvGrpSpPr>
        <p:grpSpPr>
          <a:xfrm>
            <a:off x="4343678" y="2980267"/>
            <a:ext cx="1633788" cy="1931967"/>
            <a:chOff x="4733145" y="2825742"/>
            <a:chExt cx="969263" cy="1222892"/>
          </a:xfrm>
        </p:grpSpPr>
        <p:sp>
          <p:nvSpPr>
            <p:cNvPr id="13" name="Oval 12"/>
            <p:cNvSpPr/>
            <p:nvPr/>
          </p:nvSpPr>
          <p:spPr>
            <a:xfrm>
              <a:off x="5425295" y="30098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39595" y="33210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520545" y="35813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406245" y="38036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5082395" y="39052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745845" y="32194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733145" y="34353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923645" y="33718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5209395" y="28257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Start with each point in its own cluster</a:t>
            </a:r>
          </a:p>
          <a:p>
            <a:r>
              <a:rPr lang="en-US" smtClean="0"/>
              <a:t>Repeatedly merge the clusters of the closest two points</a:t>
            </a:r>
            <a:endParaRPr lang="en-US" dirty="0"/>
          </a:p>
        </p:txBody>
      </p:sp>
      <p:cxnSp>
        <p:nvCxnSpPr>
          <p:cNvPr id="4" name="Straight Connector 3"/>
          <p:cNvCxnSpPr/>
          <p:nvPr/>
        </p:nvCxnSpPr>
        <p:spPr>
          <a:xfrm flipV="1">
            <a:off x="5657805" y="4367430"/>
            <a:ext cx="95635" cy="157757"/>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4" name="Straight Connector 23"/>
          <p:cNvCxnSpPr/>
          <p:nvPr/>
        </p:nvCxnSpPr>
        <p:spPr>
          <a:xfrm flipV="1">
            <a:off x="4584655" y="3998276"/>
            <a:ext cx="120319" cy="18912"/>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5" name="Straight Connector 24"/>
          <p:cNvCxnSpPr/>
          <p:nvPr/>
        </p:nvCxnSpPr>
        <p:spPr>
          <a:xfrm flipH="1" flipV="1">
            <a:off x="4443375" y="3808309"/>
            <a:ext cx="20630" cy="158079"/>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6" name="Straight Connector 25"/>
          <p:cNvCxnSpPr>
            <a:endCxn id="19" idx="5"/>
          </p:cNvCxnSpPr>
          <p:nvPr/>
        </p:nvCxnSpPr>
        <p:spPr>
          <a:xfrm flipH="1" flipV="1">
            <a:off x="4599332" y="3795609"/>
            <a:ext cx="118343" cy="86931"/>
          </a:xfrm>
          <a:prstGeom prst="line">
            <a:avLst/>
          </a:prstGeom>
          <a:ln w="57150" cmpd="sng"/>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8407759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Agglomerative Clustering</a:t>
            </a:r>
          </a:p>
        </p:txBody>
      </p:sp>
      <p:grpSp>
        <p:nvGrpSpPr>
          <p:cNvPr id="5" name="Group 4"/>
          <p:cNvGrpSpPr/>
          <p:nvPr/>
        </p:nvGrpSpPr>
        <p:grpSpPr>
          <a:xfrm>
            <a:off x="4343678" y="2980267"/>
            <a:ext cx="1633788" cy="1931967"/>
            <a:chOff x="4733145" y="2825742"/>
            <a:chExt cx="969263" cy="1222892"/>
          </a:xfrm>
        </p:grpSpPr>
        <p:sp>
          <p:nvSpPr>
            <p:cNvPr id="13" name="Oval 12"/>
            <p:cNvSpPr/>
            <p:nvPr/>
          </p:nvSpPr>
          <p:spPr>
            <a:xfrm>
              <a:off x="5425295" y="30098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39595" y="33210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520545" y="35813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406245" y="38036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5082395" y="39052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745845" y="32194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733145" y="34353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923645" y="33718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5209395" y="28257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Start with each point in its own cluster</a:t>
            </a:r>
          </a:p>
          <a:p>
            <a:r>
              <a:rPr lang="en-US" smtClean="0"/>
              <a:t>Repeatedly merge the clusters of the closest two points</a:t>
            </a:r>
            <a:endParaRPr lang="en-US" dirty="0"/>
          </a:p>
        </p:txBody>
      </p:sp>
      <p:cxnSp>
        <p:nvCxnSpPr>
          <p:cNvPr id="4" name="Straight Connector 3"/>
          <p:cNvCxnSpPr/>
          <p:nvPr/>
        </p:nvCxnSpPr>
        <p:spPr>
          <a:xfrm flipV="1">
            <a:off x="5657805" y="4367430"/>
            <a:ext cx="95635" cy="157757"/>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4" name="Straight Connector 23"/>
          <p:cNvCxnSpPr/>
          <p:nvPr/>
        </p:nvCxnSpPr>
        <p:spPr>
          <a:xfrm flipV="1">
            <a:off x="4584655" y="3998276"/>
            <a:ext cx="120319" cy="18912"/>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5" name="Straight Connector 24"/>
          <p:cNvCxnSpPr/>
          <p:nvPr/>
        </p:nvCxnSpPr>
        <p:spPr>
          <a:xfrm flipH="1" flipV="1">
            <a:off x="4443375" y="3808309"/>
            <a:ext cx="20630" cy="158079"/>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6" name="Straight Connector 25"/>
          <p:cNvCxnSpPr>
            <a:endCxn id="19" idx="5"/>
          </p:cNvCxnSpPr>
          <p:nvPr/>
        </p:nvCxnSpPr>
        <p:spPr>
          <a:xfrm flipH="1" flipV="1">
            <a:off x="4599332" y="3795609"/>
            <a:ext cx="118343" cy="86931"/>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V="1">
            <a:off x="5803855" y="4001995"/>
            <a:ext cx="49093" cy="180293"/>
          </a:xfrm>
          <a:prstGeom prst="line">
            <a:avLst/>
          </a:prstGeom>
          <a:ln w="57150" cmpd="sng"/>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680815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Agglomerative Clustering</a:t>
            </a:r>
          </a:p>
        </p:txBody>
      </p:sp>
      <p:grpSp>
        <p:nvGrpSpPr>
          <p:cNvPr id="5" name="Group 4"/>
          <p:cNvGrpSpPr/>
          <p:nvPr/>
        </p:nvGrpSpPr>
        <p:grpSpPr>
          <a:xfrm>
            <a:off x="4343678" y="2980267"/>
            <a:ext cx="1633788" cy="1931967"/>
            <a:chOff x="4733145" y="2825742"/>
            <a:chExt cx="969263" cy="1222892"/>
          </a:xfrm>
        </p:grpSpPr>
        <p:sp>
          <p:nvSpPr>
            <p:cNvPr id="13" name="Oval 12"/>
            <p:cNvSpPr/>
            <p:nvPr/>
          </p:nvSpPr>
          <p:spPr>
            <a:xfrm>
              <a:off x="5425295" y="30098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39595" y="33210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520545" y="35813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406245" y="38036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5082395" y="39052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745845" y="32194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733145" y="34353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923645" y="33718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5209395" y="28257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Start with each point in its own cluster</a:t>
            </a:r>
          </a:p>
          <a:p>
            <a:r>
              <a:rPr lang="en-US" smtClean="0"/>
              <a:t>Repeatedly merge the clusters of the closest two points</a:t>
            </a:r>
            <a:endParaRPr lang="en-US" dirty="0"/>
          </a:p>
        </p:txBody>
      </p:sp>
      <p:cxnSp>
        <p:nvCxnSpPr>
          <p:cNvPr id="4" name="Straight Connector 3"/>
          <p:cNvCxnSpPr/>
          <p:nvPr/>
        </p:nvCxnSpPr>
        <p:spPr>
          <a:xfrm flipV="1">
            <a:off x="5657805" y="4367430"/>
            <a:ext cx="95635" cy="157757"/>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4" name="Straight Connector 23"/>
          <p:cNvCxnSpPr/>
          <p:nvPr/>
        </p:nvCxnSpPr>
        <p:spPr>
          <a:xfrm flipV="1">
            <a:off x="4584655" y="3998276"/>
            <a:ext cx="120319" cy="18912"/>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5" name="Straight Connector 24"/>
          <p:cNvCxnSpPr/>
          <p:nvPr/>
        </p:nvCxnSpPr>
        <p:spPr>
          <a:xfrm flipH="1" flipV="1">
            <a:off x="4443375" y="3808309"/>
            <a:ext cx="20630" cy="158079"/>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6" name="Straight Connector 25"/>
          <p:cNvCxnSpPr>
            <a:endCxn id="19" idx="5"/>
          </p:cNvCxnSpPr>
          <p:nvPr/>
        </p:nvCxnSpPr>
        <p:spPr>
          <a:xfrm flipH="1" flipV="1">
            <a:off x="4599332" y="3795609"/>
            <a:ext cx="118343" cy="86931"/>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V="1">
            <a:off x="5803855" y="4001995"/>
            <a:ext cx="49093" cy="180293"/>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8" name="Straight Connector 27"/>
          <p:cNvCxnSpPr>
            <a:stCxn id="13" idx="1"/>
          </p:cNvCxnSpPr>
          <p:nvPr/>
        </p:nvCxnSpPr>
        <p:spPr>
          <a:xfrm flipH="1" flipV="1">
            <a:off x="5357648" y="3144746"/>
            <a:ext cx="192907" cy="159623"/>
          </a:xfrm>
          <a:prstGeom prst="line">
            <a:avLst/>
          </a:prstGeom>
          <a:ln w="57150" cmpd="sng"/>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475360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Agglomerative Clustering</a:t>
            </a:r>
          </a:p>
        </p:txBody>
      </p:sp>
      <p:grpSp>
        <p:nvGrpSpPr>
          <p:cNvPr id="5" name="Group 4"/>
          <p:cNvGrpSpPr/>
          <p:nvPr/>
        </p:nvGrpSpPr>
        <p:grpSpPr>
          <a:xfrm>
            <a:off x="4343678" y="2980267"/>
            <a:ext cx="1633788" cy="1931967"/>
            <a:chOff x="4733145" y="2825742"/>
            <a:chExt cx="969263" cy="1222892"/>
          </a:xfrm>
        </p:grpSpPr>
        <p:sp>
          <p:nvSpPr>
            <p:cNvPr id="13" name="Oval 12"/>
            <p:cNvSpPr/>
            <p:nvPr/>
          </p:nvSpPr>
          <p:spPr>
            <a:xfrm>
              <a:off x="5425295" y="30098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39595" y="33210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520545" y="35813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406245" y="38036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5082395" y="39052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745845" y="32194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733145" y="34353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923645" y="33718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5209395" y="28257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Start with each point in its own cluster</a:t>
            </a:r>
          </a:p>
          <a:p>
            <a:r>
              <a:rPr lang="en-US" smtClean="0"/>
              <a:t>Repeatedly merge the clusters of the closest two points</a:t>
            </a:r>
            <a:endParaRPr lang="en-US" dirty="0"/>
          </a:p>
        </p:txBody>
      </p:sp>
      <p:cxnSp>
        <p:nvCxnSpPr>
          <p:cNvPr id="4" name="Straight Connector 3"/>
          <p:cNvCxnSpPr/>
          <p:nvPr/>
        </p:nvCxnSpPr>
        <p:spPr>
          <a:xfrm flipV="1">
            <a:off x="5657805" y="4367430"/>
            <a:ext cx="95635" cy="157757"/>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4" name="Straight Connector 23"/>
          <p:cNvCxnSpPr/>
          <p:nvPr/>
        </p:nvCxnSpPr>
        <p:spPr>
          <a:xfrm flipV="1">
            <a:off x="4584655" y="3998276"/>
            <a:ext cx="120319" cy="18912"/>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5" name="Straight Connector 24"/>
          <p:cNvCxnSpPr/>
          <p:nvPr/>
        </p:nvCxnSpPr>
        <p:spPr>
          <a:xfrm flipH="1" flipV="1">
            <a:off x="4443375" y="3808309"/>
            <a:ext cx="20630" cy="158079"/>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6" name="Straight Connector 25"/>
          <p:cNvCxnSpPr>
            <a:endCxn id="19" idx="5"/>
          </p:cNvCxnSpPr>
          <p:nvPr/>
        </p:nvCxnSpPr>
        <p:spPr>
          <a:xfrm flipH="1" flipV="1">
            <a:off x="4599332" y="3795609"/>
            <a:ext cx="118343" cy="86931"/>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V="1">
            <a:off x="5803855" y="4001995"/>
            <a:ext cx="49093" cy="180293"/>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8" name="Straight Connector 27"/>
          <p:cNvCxnSpPr>
            <a:stCxn id="13" idx="1"/>
          </p:cNvCxnSpPr>
          <p:nvPr/>
        </p:nvCxnSpPr>
        <p:spPr>
          <a:xfrm flipH="1" flipV="1">
            <a:off x="5357648" y="3144746"/>
            <a:ext cx="192907" cy="159623"/>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9" name="Straight Connector 28"/>
          <p:cNvCxnSpPr>
            <a:stCxn id="17" idx="3"/>
          </p:cNvCxnSpPr>
          <p:nvPr/>
        </p:nvCxnSpPr>
        <p:spPr>
          <a:xfrm flipH="1">
            <a:off x="5179849" y="4718548"/>
            <a:ext cx="338595" cy="64499"/>
          </a:xfrm>
          <a:prstGeom prst="line">
            <a:avLst/>
          </a:prstGeom>
          <a:ln w="57150" cmpd="sng"/>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676752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r>
              <a:rPr lang="en-GB" dirty="0"/>
              <a:t>Recap of unsupervised learning and intro to clustering</a:t>
            </a:r>
          </a:p>
        </p:txBody>
      </p:sp>
      <p:sp>
        <p:nvSpPr>
          <p:cNvPr id="4" name="Subtitle 3"/>
          <p:cNvSpPr>
            <a:spLocks noGrp="1"/>
          </p:cNvSpPr>
          <p:nvPr>
            <p:ph type="subTitle" idx="1"/>
          </p:nvPr>
        </p:nvSpPr>
        <p:spPr/>
        <p:txBody>
          <a:bodyPr/>
          <a:lstStyle/>
          <a:p>
            <a:r>
              <a:rPr lang="en-US" dirty="0"/>
              <a:t>Cynthia Rudin | MIT Sloan School of </a:t>
            </a:r>
            <a:r>
              <a:rPr lang="en-US" dirty="0" smtClean="0"/>
              <a:t>Management</a:t>
            </a:r>
            <a:endParaRPr lang="en-US" dirty="0"/>
          </a:p>
        </p:txBody>
      </p:sp>
    </p:spTree>
    <p:extLst>
      <p:ext uri="{BB962C8B-B14F-4D97-AF65-F5344CB8AC3E}">
        <p14:creationId xmlns:p14="http://schemas.microsoft.com/office/powerpoint/2010/main" val="24641937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Agglomerative Clustering</a:t>
            </a:r>
          </a:p>
        </p:txBody>
      </p:sp>
      <p:grpSp>
        <p:nvGrpSpPr>
          <p:cNvPr id="5" name="Group 4"/>
          <p:cNvGrpSpPr/>
          <p:nvPr/>
        </p:nvGrpSpPr>
        <p:grpSpPr>
          <a:xfrm>
            <a:off x="4343678" y="2980267"/>
            <a:ext cx="1633788" cy="1931967"/>
            <a:chOff x="4733145" y="2825742"/>
            <a:chExt cx="969263" cy="1222892"/>
          </a:xfrm>
        </p:grpSpPr>
        <p:sp>
          <p:nvSpPr>
            <p:cNvPr id="13" name="Oval 12"/>
            <p:cNvSpPr/>
            <p:nvPr/>
          </p:nvSpPr>
          <p:spPr>
            <a:xfrm>
              <a:off x="5425295" y="30098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39595" y="33210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520545" y="35813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406245" y="38036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5082395" y="39052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745845" y="32194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733145" y="34353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923645" y="33718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5209395" y="28257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Start with each point in its own cluster</a:t>
            </a:r>
          </a:p>
          <a:p>
            <a:r>
              <a:rPr lang="en-US" smtClean="0"/>
              <a:t>Repeatedly merge the clusters of the closest two points</a:t>
            </a:r>
            <a:endParaRPr lang="en-US" dirty="0"/>
          </a:p>
        </p:txBody>
      </p:sp>
      <p:cxnSp>
        <p:nvCxnSpPr>
          <p:cNvPr id="4" name="Straight Connector 3"/>
          <p:cNvCxnSpPr/>
          <p:nvPr/>
        </p:nvCxnSpPr>
        <p:spPr>
          <a:xfrm flipV="1">
            <a:off x="5657805" y="4367430"/>
            <a:ext cx="95635" cy="157757"/>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4" name="Straight Connector 23"/>
          <p:cNvCxnSpPr/>
          <p:nvPr/>
        </p:nvCxnSpPr>
        <p:spPr>
          <a:xfrm flipV="1">
            <a:off x="4584655" y="3998276"/>
            <a:ext cx="120319" cy="18912"/>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5" name="Straight Connector 24"/>
          <p:cNvCxnSpPr/>
          <p:nvPr/>
        </p:nvCxnSpPr>
        <p:spPr>
          <a:xfrm flipH="1" flipV="1">
            <a:off x="4443375" y="3808309"/>
            <a:ext cx="20630" cy="158079"/>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6" name="Straight Connector 25"/>
          <p:cNvCxnSpPr>
            <a:endCxn id="19" idx="5"/>
          </p:cNvCxnSpPr>
          <p:nvPr/>
        </p:nvCxnSpPr>
        <p:spPr>
          <a:xfrm flipH="1" flipV="1">
            <a:off x="4599332" y="3795609"/>
            <a:ext cx="118343" cy="86931"/>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V="1">
            <a:off x="5803855" y="4001995"/>
            <a:ext cx="49093" cy="180293"/>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8" name="Straight Connector 27"/>
          <p:cNvCxnSpPr>
            <a:stCxn id="13" idx="1"/>
          </p:cNvCxnSpPr>
          <p:nvPr/>
        </p:nvCxnSpPr>
        <p:spPr>
          <a:xfrm flipH="1" flipV="1">
            <a:off x="5357648" y="3144746"/>
            <a:ext cx="192907" cy="159623"/>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9" name="Straight Connector 28"/>
          <p:cNvCxnSpPr>
            <a:stCxn id="17" idx="3"/>
          </p:cNvCxnSpPr>
          <p:nvPr/>
        </p:nvCxnSpPr>
        <p:spPr>
          <a:xfrm flipH="1">
            <a:off x="5179849" y="4718548"/>
            <a:ext cx="338595" cy="64499"/>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30" name="Straight Connector 29"/>
          <p:cNvCxnSpPr>
            <a:stCxn id="15" idx="0"/>
          </p:cNvCxnSpPr>
          <p:nvPr/>
        </p:nvCxnSpPr>
        <p:spPr>
          <a:xfrm flipH="1" flipV="1">
            <a:off x="5675149" y="3443197"/>
            <a:ext cx="165099" cy="319562"/>
          </a:xfrm>
          <a:prstGeom prst="line">
            <a:avLst/>
          </a:prstGeom>
          <a:ln w="57150" cmpd="sng"/>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54329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Agglomerative Clustering</a:t>
            </a:r>
          </a:p>
        </p:txBody>
      </p:sp>
      <p:grpSp>
        <p:nvGrpSpPr>
          <p:cNvPr id="5" name="Group 4"/>
          <p:cNvGrpSpPr/>
          <p:nvPr/>
        </p:nvGrpSpPr>
        <p:grpSpPr>
          <a:xfrm>
            <a:off x="4343678" y="2980267"/>
            <a:ext cx="1633788" cy="1931967"/>
            <a:chOff x="4733145" y="2825742"/>
            <a:chExt cx="969263" cy="1222892"/>
          </a:xfrm>
        </p:grpSpPr>
        <p:sp>
          <p:nvSpPr>
            <p:cNvPr id="13" name="Oval 12"/>
            <p:cNvSpPr/>
            <p:nvPr/>
          </p:nvSpPr>
          <p:spPr>
            <a:xfrm>
              <a:off x="5425295" y="30098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39595" y="33210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520545" y="35813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406245" y="38036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5082395" y="39052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745845" y="32194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733145" y="34353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923645" y="33718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5209395" y="28257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Start with each point in its own cluster</a:t>
            </a:r>
          </a:p>
          <a:p>
            <a:r>
              <a:rPr lang="en-US" smtClean="0"/>
              <a:t>Repeatedly merge the clusters of the closest two points</a:t>
            </a:r>
            <a:endParaRPr lang="en-US" dirty="0"/>
          </a:p>
        </p:txBody>
      </p:sp>
      <p:cxnSp>
        <p:nvCxnSpPr>
          <p:cNvPr id="4" name="Straight Connector 3"/>
          <p:cNvCxnSpPr/>
          <p:nvPr/>
        </p:nvCxnSpPr>
        <p:spPr>
          <a:xfrm flipV="1">
            <a:off x="5657805" y="4367430"/>
            <a:ext cx="95635" cy="157757"/>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4" name="Straight Connector 23"/>
          <p:cNvCxnSpPr/>
          <p:nvPr/>
        </p:nvCxnSpPr>
        <p:spPr>
          <a:xfrm flipV="1">
            <a:off x="4584655" y="3998276"/>
            <a:ext cx="120319" cy="18912"/>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5" name="Straight Connector 24"/>
          <p:cNvCxnSpPr/>
          <p:nvPr/>
        </p:nvCxnSpPr>
        <p:spPr>
          <a:xfrm flipH="1" flipV="1">
            <a:off x="4443375" y="3808309"/>
            <a:ext cx="20630" cy="158079"/>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6" name="Straight Connector 25"/>
          <p:cNvCxnSpPr>
            <a:endCxn id="19" idx="5"/>
          </p:cNvCxnSpPr>
          <p:nvPr/>
        </p:nvCxnSpPr>
        <p:spPr>
          <a:xfrm flipH="1" flipV="1">
            <a:off x="4599332" y="3795609"/>
            <a:ext cx="118343" cy="86931"/>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V="1">
            <a:off x="5803855" y="4001995"/>
            <a:ext cx="49093" cy="180293"/>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8" name="Straight Connector 27"/>
          <p:cNvCxnSpPr>
            <a:stCxn id="13" idx="1"/>
          </p:cNvCxnSpPr>
          <p:nvPr/>
        </p:nvCxnSpPr>
        <p:spPr>
          <a:xfrm flipH="1" flipV="1">
            <a:off x="5357648" y="3144746"/>
            <a:ext cx="192907" cy="159623"/>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9" name="Straight Connector 28"/>
          <p:cNvCxnSpPr>
            <a:stCxn id="17" idx="3"/>
          </p:cNvCxnSpPr>
          <p:nvPr/>
        </p:nvCxnSpPr>
        <p:spPr>
          <a:xfrm flipH="1">
            <a:off x="5179849" y="4718548"/>
            <a:ext cx="338595" cy="64499"/>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30" name="Straight Connector 29"/>
          <p:cNvCxnSpPr>
            <a:stCxn id="15" idx="0"/>
          </p:cNvCxnSpPr>
          <p:nvPr/>
        </p:nvCxnSpPr>
        <p:spPr>
          <a:xfrm flipH="1" flipV="1">
            <a:off x="5675149" y="3443197"/>
            <a:ext cx="165099" cy="319562"/>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31" name="Straight Connector 30"/>
          <p:cNvCxnSpPr>
            <a:stCxn id="15" idx="2"/>
          </p:cNvCxnSpPr>
          <p:nvPr/>
        </p:nvCxnSpPr>
        <p:spPr>
          <a:xfrm flipH="1">
            <a:off x="4942783" y="3876027"/>
            <a:ext cx="760246" cy="60354"/>
          </a:xfrm>
          <a:prstGeom prst="line">
            <a:avLst/>
          </a:prstGeom>
          <a:ln w="57150" cmpd="sng"/>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3213885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Distance metrics are important</a:t>
            </a:r>
            <a:endParaRPr lang="en-US" dirty="0"/>
          </a:p>
        </p:txBody>
      </p:sp>
      <p:sp>
        <p:nvSpPr>
          <p:cNvPr id="4" name="Subtitle 3"/>
          <p:cNvSpPr>
            <a:spLocks noGrp="1"/>
          </p:cNvSpPr>
          <p:nvPr>
            <p:ph type="subTitle" idx="1"/>
          </p:nvPr>
        </p:nvSpPr>
        <p:spPr/>
        <p:txBody>
          <a:bodyPr/>
          <a:lstStyle/>
          <a:p>
            <a:r>
              <a:rPr lang="en-US" dirty="0"/>
              <a:t>Cynthia Rudin | MIT Sloan School of </a:t>
            </a:r>
            <a:r>
              <a:rPr lang="en-US" dirty="0" smtClean="0"/>
              <a:t>Management</a:t>
            </a:r>
            <a:endParaRPr lang="en-US" dirty="0"/>
          </a:p>
        </p:txBody>
      </p:sp>
    </p:spTree>
    <p:extLst>
      <p:ext uri="{BB962C8B-B14F-4D97-AF65-F5344CB8AC3E}">
        <p14:creationId xmlns:p14="http://schemas.microsoft.com/office/powerpoint/2010/main" val="28447177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Distance metrics are important</a:t>
            </a:r>
            <a:endParaRPr lang="en-US" dirty="0"/>
          </a:p>
        </p:txBody>
      </p:sp>
      <p:sp>
        <p:nvSpPr>
          <p:cNvPr id="3" name="Content Placeholder 2"/>
          <p:cNvSpPr>
            <a:spLocks noGrp="1"/>
          </p:cNvSpPr>
          <p:nvPr>
            <p:ph sz="quarter" idx="10"/>
          </p:nvPr>
        </p:nvSpPr>
        <p:spPr>
          <a:xfrm>
            <a:off x="379413" y="2065864"/>
            <a:ext cx="11525250" cy="4748214"/>
          </a:xfrm>
        </p:spPr>
        <p:txBody>
          <a:bodyPr/>
          <a:lstStyle/>
          <a:p>
            <a:r>
              <a:rPr lang="en-US" dirty="0" smtClean="0"/>
              <a:t>The distance measure used for clustering can have a large impact on the solution.</a:t>
            </a:r>
          </a:p>
          <a:p>
            <a:r>
              <a:rPr lang="en-US" dirty="0" smtClean="0"/>
              <a:t>Some algorithms have “adaptive” distance measures that change with the density of the data.</a:t>
            </a:r>
            <a:endParaRPr lang="en-US" dirty="0"/>
          </a:p>
        </p:txBody>
      </p:sp>
    </p:spTree>
    <p:extLst>
      <p:ext uri="{BB962C8B-B14F-4D97-AF65-F5344CB8AC3E}">
        <p14:creationId xmlns:p14="http://schemas.microsoft.com/office/powerpoint/2010/main" val="28311646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Unsupervised Learning</a:t>
            </a:r>
          </a:p>
        </p:txBody>
      </p:sp>
      <p:sp>
        <p:nvSpPr>
          <p:cNvPr id="3" name="Content Placeholder 2"/>
          <p:cNvSpPr>
            <a:spLocks noGrp="1"/>
          </p:cNvSpPr>
          <p:nvPr>
            <p:ph sz="quarter" idx="10"/>
          </p:nvPr>
        </p:nvSpPr>
        <p:spPr>
          <a:xfrm>
            <a:off x="345547" y="1032626"/>
            <a:ext cx="9509654" cy="1253374"/>
          </a:xfrm>
        </p:spPr>
        <p:txBody>
          <a:bodyPr/>
          <a:lstStyle/>
          <a:p>
            <a:r>
              <a:rPr lang="en-US"/>
              <a:t>“Unsupervised” means that the training data has no ground truth labels to learn from.</a:t>
            </a:r>
          </a:p>
        </p:txBody>
      </p:sp>
      <p:sp>
        <p:nvSpPr>
          <p:cNvPr id="5" name="TextBox 4"/>
          <p:cNvSpPr txBox="1"/>
          <p:nvPr/>
        </p:nvSpPr>
        <p:spPr>
          <a:xfrm>
            <a:off x="508000" y="2573867"/>
            <a:ext cx="2242333" cy="615553"/>
          </a:xfrm>
          <a:prstGeom prst="rect">
            <a:avLst/>
          </a:prstGeom>
          <a:noFill/>
        </p:spPr>
        <p:txBody>
          <a:bodyPr wrap="none" rtlCol="0">
            <a:spAutoFit/>
          </a:bodyPr>
          <a:lstStyle/>
          <a:p>
            <a:r>
              <a:rPr lang="en-US" sz="3400"/>
              <a:t>Supervised: </a:t>
            </a:r>
          </a:p>
        </p:txBody>
      </p:sp>
      <p:sp>
        <p:nvSpPr>
          <p:cNvPr id="24" name="TextBox 23"/>
          <p:cNvSpPr txBox="1"/>
          <p:nvPr/>
        </p:nvSpPr>
        <p:spPr>
          <a:xfrm>
            <a:off x="9313333" y="4555070"/>
            <a:ext cx="754533" cy="369332"/>
          </a:xfrm>
          <a:prstGeom prst="rect">
            <a:avLst/>
          </a:prstGeom>
          <a:noFill/>
        </p:spPr>
        <p:txBody>
          <a:bodyPr wrap="none" rtlCol="0">
            <a:spAutoFit/>
          </a:bodyPr>
          <a:lstStyle/>
          <a:p>
            <a:r>
              <a:rPr lang="en-US"/>
              <a:t>chair?</a:t>
            </a:r>
          </a:p>
        </p:txBody>
      </p:sp>
      <p:sp>
        <p:nvSpPr>
          <p:cNvPr id="25" name="TextBox 24"/>
          <p:cNvSpPr txBox="1"/>
          <p:nvPr/>
        </p:nvSpPr>
        <p:spPr>
          <a:xfrm>
            <a:off x="4721650" y="3663797"/>
            <a:ext cx="1322823" cy="369332"/>
          </a:xfrm>
          <a:prstGeom prst="rect">
            <a:avLst/>
          </a:prstGeom>
          <a:noFill/>
        </p:spPr>
        <p:txBody>
          <a:bodyPr wrap="none" rtlCol="0">
            <a:spAutoFit/>
          </a:bodyPr>
          <a:lstStyle/>
          <a:p>
            <a:r>
              <a:rPr lang="en-US" dirty="0"/>
              <a:t>(not a chair)</a:t>
            </a:r>
          </a:p>
        </p:txBody>
      </p:sp>
      <p:sp>
        <p:nvSpPr>
          <p:cNvPr id="26" name="TextBox 25"/>
          <p:cNvSpPr txBox="1"/>
          <p:nvPr/>
        </p:nvSpPr>
        <p:spPr>
          <a:xfrm>
            <a:off x="4128007" y="6485597"/>
            <a:ext cx="1322823" cy="369332"/>
          </a:xfrm>
          <a:prstGeom prst="rect">
            <a:avLst/>
          </a:prstGeom>
          <a:noFill/>
        </p:spPr>
        <p:txBody>
          <a:bodyPr wrap="none" rtlCol="0">
            <a:spAutoFit/>
          </a:bodyPr>
          <a:lstStyle/>
          <a:p>
            <a:r>
              <a:rPr lang="en-US" dirty="0"/>
              <a:t>(not a chair)</a:t>
            </a:r>
          </a:p>
        </p:txBody>
      </p:sp>
      <p:sp>
        <p:nvSpPr>
          <p:cNvPr id="27" name="TextBox 26"/>
          <p:cNvSpPr txBox="1"/>
          <p:nvPr/>
        </p:nvSpPr>
        <p:spPr>
          <a:xfrm>
            <a:off x="5365765" y="5730258"/>
            <a:ext cx="787558" cy="369332"/>
          </a:xfrm>
          <a:prstGeom prst="rect">
            <a:avLst/>
          </a:prstGeom>
          <a:noFill/>
        </p:spPr>
        <p:txBody>
          <a:bodyPr wrap="none" rtlCol="0">
            <a:spAutoFit/>
          </a:bodyPr>
          <a:lstStyle/>
          <a:p>
            <a:r>
              <a:rPr lang="en-US" dirty="0"/>
              <a:t>(chair)</a:t>
            </a:r>
          </a:p>
        </p:txBody>
      </p:sp>
      <p:sp>
        <p:nvSpPr>
          <p:cNvPr id="28" name="TextBox 27"/>
          <p:cNvSpPr txBox="1"/>
          <p:nvPr/>
        </p:nvSpPr>
        <p:spPr>
          <a:xfrm>
            <a:off x="1778822" y="5731643"/>
            <a:ext cx="1322823" cy="369332"/>
          </a:xfrm>
          <a:prstGeom prst="rect">
            <a:avLst/>
          </a:prstGeom>
          <a:noFill/>
        </p:spPr>
        <p:txBody>
          <a:bodyPr wrap="none" rtlCol="0">
            <a:spAutoFit/>
          </a:bodyPr>
          <a:lstStyle/>
          <a:p>
            <a:r>
              <a:rPr lang="en-US" dirty="0"/>
              <a:t>(not a chair)</a:t>
            </a:r>
          </a:p>
        </p:txBody>
      </p:sp>
      <p:sp>
        <p:nvSpPr>
          <p:cNvPr id="29" name="TextBox 28"/>
          <p:cNvSpPr txBox="1"/>
          <p:nvPr/>
        </p:nvSpPr>
        <p:spPr>
          <a:xfrm>
            <a:off x="1647886" y="4131762"/>
            <a:ext cx="1322823" cy="369332"/>
          </a:xfrm>
          <a:prstGeom prst="rect">
            <a:avLst/>
          </a:prstGeom>
          <a:noFill/>
        </p:spPr>
        <p:txBody>
          <a:bodyPr wrap="none" rtlCol="0">
            <a:spAutoFit/>
          </a:bodyPr>
          <a:lstStyle/>
          <a:p>
            <a:r>
              <a:rPr lang="en-US" dirty="0"/>
              <a:t>(not a chair)</a:t>
            </a:r>
          </a:p>
        </p:txBody>
      </p:sp>
      <p:sp>
        <p:nvSpPr>
          <p:cNvPr id="30" name="TextBox 29"/>
          <p:cNvSpPr txBox="1"/>
          <p:nvPr/>
        </p:nvSpPr>
        <p:spPr>
          <a:xfrm>
            <a:off x="3270844" y="4902449"/>
            <a:ext cx="787558" cy="369332"/>
          </a:xfrm>
          <a:prstGeom prst="rect">
            <a:avLst/>
          </a:prstGeom>
          <a:noFill/>
        </p:spPr>
        <p:txBody>
          <a:bodyPr wrap="none" rtlCol="0">
            <a:spAutoFit/>
          </a:bodyPr>
          <a:lstStyle/>
          <a:p>
            <a:r>
              <a:rPr lang="en-US" dirty="0"/>
              <a:t>(chair)</a:t>
            </a:r>
          </a:p>
        </p:txBody>
      </p:sp>
      <p:grpSp>
        <p:nvGrpSpPr>
          <p:cNvPr id="31" name="Group 30"/>
          <p:cNvGrpSpPr/>
          <p:nvPr/>
        </p:nvGrpSpPr>
        <p:grpSpPr>
          <a:xfrm>
            <a:off x="3353133" y="2286000"/>
            <a:ext cx="1381125" cy="1300163"/>
            <a:chOff x="3095625" y="3808413"/>
            <a:chExt cx="1381125" cy="1300163"/>
          </a:xfrm>
        </p:grpSpPr>
        <p:sp>
          <p:nvSpPr>
            <p:cNvPr id="32" name="Freeform 5"/>
            <p:cNvSpPr>
              <a:spLocks/>
            </p:cNvSpPr>
            <p:nvPr/>
          </p:nvSpPr>
          <p:spPr bwMode="auto">
            <a:xfrm>
              <a:off x="3113088" y="4221163"/>
              <a:ext cx="257175" cy="80962"/>
            </a:xfrm>
            <a:custGeom>
              <a:avLst/>
              <a:gdLst>
                <a:gd name="T0" fmla="*/ 7 w 28"/>
                <a:gd name="T1" fmla="*/ 9 h 9"/>
                <a:gd name="T2" fmla="*/ 28 w 28"/>
                <a:gd name="T3" fmla="*/ 9 h 9"/>
                <a:gd name="T4" fmla="*/ 23 w 28"/>
                <a:gd name="T5" fmla="*/ 2 h 9"/>
                <a:gd name="T6" fmla="*/ 18 w 28"/>
                <a:gd name="T7" fmla="*/ 0 h 9"/>
                <a:gd name="T8" fmla="*/ 0 w 28"/>
                <a:gd name="T9" fmla="*/ 0 h 9"/>
                <a:gd name="T10" fmla="*/ 0 w 28"/>
                <a:gd name="T11" fmla="*/ 2 h 9"/>
                <a:gd name="T12" fmla="*/ 7 w 28"/>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7" y="9"/>
                  </a:moveTo>
                  <a:cubicBezTo>
                    <a:pt x="28" y="9"/>
                    <a:pt x="28" y="9"/>
                    <a:pt x="28" y="9"/>
                  </a:cubicBezTo>
                  <a:cubicBezTo>
                    <a:pt x="23" y="2"/>
                    <a:pt x="23" y="2"/>
                    <a:pt x="23" y="2"/>
                  </a:cubicBezTo>
                  <a:cubicBezTo>
                    <a:pt x="18" y="0"/>
                    <a:pt x="18" y="0"/>
                    <a:pt x="18" y="0"/>
                  </a:cubicBezTo>
                  <a:cubicBezTo>
                    <a:pt x="0" y="0"/>
                    <a:pt x="0" y="0"/>
                    <a:pt x="0" y="0"/>
                  </a:cubicBezTo>
                  <a:cubicBezTo>
                    <a:pt x="0" y="2"/>
                    <a:pt x="0" y="2"/>
                    <a:pt x="0" y="2"/>
                  </a:cubicBezTo>
                  <a:cubicBezTo>
                    <a:pt x="0" y="6"/>
                    <a:pt x="3" y="9"/>
                    <a:pt x="7" y="9"/>
                  </a:cubicBezTo>
                  <a:close/>
                </a:path>
              </a:pathLst>
            </a:custGeom>
            <a:solidFill>
              <a:srgbClr val="EC008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6"/>
            <p:cNvSpPr>
              <a:spLocks/>
            </p:cNvSpPr>
            <p:nvPr/>
          </p:nvSpPr>
          <p:spPr bwMode="auto">
            <a:xfrm>
              <a:off x="3159125" y="4238625"/>
              <a:ext cx="128588" cy="211137"/>
            </a:xfrm>
            <a:custGeom>
              <a:avLst/>
              <a:gdLst>
                <a:gd name="T0" fmla="*/ 0 w 14"/>
                <a:gd name="T1" fmla="*/ 19 h 23"/>
                <a:gd name="T2" fmla="*/ 4 w 14"/>
                <a:gd name="T3" fmla="*/ 23 h 23"/>
                <a:gd name="T4" fmla="*/ 10 w 14"/>
                <a:gd name="T5" fmla="*/ 23 h 23"/>
                <a:gd name="T6" fmla="*/ 14 w 14"/>
                <a:gd name="T7" fmla="*/ 19 h 23"/>
                <a:gd name="T8" fmla="*/ 14 w 14"/>
                <a:gd name="T9" fmla="*/ 4 h 23"/>
                <a:gd name="T10" fmla="*/ 10 w 14"/>
                <a:gd name="T11" fmla="*/ 0 h 23"/>
                <a:gd name="T12" fmla="*/ 4 w 14"/>
                <a:gd name="T13" fmla="*/ 0 h 23"/>
                <a:gd name="T14" fmla="*/ 0 w 14"/>
                <a:gd name="T15" fmla="*/ 4 h 23"/>
                <a:gd name="T16" fmla="*/ 0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0" y="19"/>
                  </a:moveTo>
                  <a:cubicBezTo>
                    <a:pt x="0" y="21"/>
                    <a:pt x="2" y="23"/>
                    <a:pt x="4" y="23"/>
                  </a:cubicBezTo>
                  <a:cubicBezTo>
                    <a:pt x="10" y="23"/>
                    <a:pt x="10" y="23"/>
                    <a:pt x="10" y="23"/>
                  </a:cubicBezTo>
                  <a:cubicBezTo>
                    <a:pt x="12" y="23"/>
                    <a:pt x="14" y="21"/>
                    <a:pt x="14" y="19"/>
                  </a:cubicBezTo>
                  <a:cubicBezTo>
                    <a:pt x="14" y="4"/>
                    <a:pt x="14" y="4"/>
                    <a:pt x="14" y="4"/>
                  </a:cubicBezTo>
                  <a:cubicBezTo>
                    <a:pt x="14" y="2"/>
                    <a:pt x="12" y="0"/>
                    <a:pt x="10" y="0"/>
                  </a:cubicBezTo>
                  <a:cubicBezTo>
                    <a:pt x="4" y="0"/>
                    <a:pt x="4" y="0"/>
                    <a:pt x="4" y="0"/>
                  </a:cubicBezTo>
                  <a:cubicBezTo>
                    <a:pt x="2" y="0"/>
                    <a:pt x="0" y="2"/>
                    <a:pt x="0" y="4"/>
                  </a:cubicBezTo>
                  <a:lnTo>
                    <a:pt x="0" y="19"/>
                  </a:lnTo>
                  <a:close/>
                </a:path>
              </a:pathLst>
            </a:custGeom>
            <a:solidFill>
              <a:srgbClr val="EC008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7"/>
            <p:cNvSpPr>
              <a:spLocks/>
            </p:cNvSpPr>
            <p:nvPr/>
          </p:nvSpPr>
          <p:spPr bwMode="auto">
            <a:xfrm>
              <a:off x="3370263" y="3808413"/>
              <a:ext cx="841375" cy="668337"/>
            </a:xfrm>
            <a:custGeom>
              <a:avLst/>
              <a:gdLst>
                <a:gd name="T0" fmla="*/ 75 w 92"/>
                <a:gd name="T1" fmla="*/ 0 h 73"/>
                <a:gd name="T2" fmla="*/ 17 w 92"/>
                <a:gd name="T3" fmla="*/ 0 h 73"/>
                <a:gd name="T4" fmla="*/ 0 w 92"/>
                <a:gd name="T5" fmla="*/ 16 h 73"/>
                <a:gd name="T6" fmla="*/ 0 w 92"/>
                <a:gd name="T7" fmla="*/ 73 h 73"/>
                <a:gd name="T8" fmla="*/ 92 w 92"/>
                <a:gd name="T9" fmla="*/ 73 h 73"/>
                <a:gd name="T10" fmla="*/ 92 w 92"/>
                <a:gd name="T11" fmla="*/ 16 h 73"/>
                <a:gd name="T12" fmla="*/ 75 w 92"/>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92" h="73">
                  <a:moveTo>
                    <a:pt x="75" y="0"/>
                  </a:moveTo>
                  <a:cubicBezTo>
                    <a:pt x="17" y="0"/>
                    <a:pt x="17" y="0"/>
                    <a:pt x="17" y="0"/>
                  </a:cubicBezTo>
                  <a:cubicBezTo>
                    <a:pt x="7" y="0"/>
                    <a:pt x="0" y="7"/>
                    <a:pt x="0" y="16"/>
                  </a:cubicBezTo>
                  <a:cubicBezTo>
                    <a:pt x="0" y="73"/>
                    <a:pt x="0" y="73"/>
                    <a:pt x="0" y="73"/>
                  </a:cubicBezTo>
                  <a:cubicBezTo>
                    <a:pt x="92" y="73"/>
                    <a:pt x="92" y="73"/>
                    <a:pt x="92" y="73"/>
                  </a:cubicBezTo>
                  <a:cubicBezTo>
                    <a:pt x="92" y="16"/>
                    <a:pt x="92" y="16"/>
                    <a:pt x="92" y="16"/>
                  </a:cubicBezTo>
                  <a:cubicBezTo>
                    <a:pt x="92" y="7"/>
                    <a:pt x="84" y="0"/>
                    <a:pt x="75" y="0"/>
                  </a:cubicBezTo>
                  <a:close/>
                </a:path>
              </a:pathLst>
            </a:custGeom>
            <a:solidFill>
              <a:srgbClr val="EC008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8"/>
            <p:cNvSpPr>
              <a:spLocks noEditPoints="1"/>
            </p:cNvSpPr>
            <p:nvPr/>
          </p:nvSpPr>
          <p:spPr bwMode="auto">
            <a:xfrm>
              <a:off x="3351213" y="4476750"/>
              <a:ext cx="869950" cy="631825"/>
            </a:xfrm>
            <a:custGeom>
              <a:avLst/>
              <a:gdLst>
                <a:gd name="T0" fmla="*/ 93 w 95"/>
                <a:gd name="T1" fmla="*/ 69 h 69"/>
                <a:gd name="T2" fmla="*/ 92 w 95"/>
                <a:gd name="T3" fmla="*/ 69 h 69"/>
                <a:gd name="T4" fmla="*/ 47 w 95"/>
                <a:gd name="T5" fmla="*/ 37 h 69"/>
                <a:gd name="T6" fmla="*/ 3 w 95"/>
                <a:gd name="T7" fmla="*/ 69 h 69"/>
                <a:gd name="T8" fmla="*/ 1 w 95"/>
                <a:gd name="T9" fmla="*/ 69 h 69"/>
                <a:gd name="T10" fmla="*/ 0 w 95"/>
                <a:gd name="T11" fmla="*/ 67 h 69"/>
                <a:gd name="T12" fmla="*/ 0 w 95"/>
                <a:gd name="T13" fmla="*/ 2 h 69"/>
                <a:gd name="T14" fmla="*/ 0 w 95"/>
                <a:gd name="T15" fmla="*/ 1 h 69"/>
                <a:gd name="T16" fmla="*/ 0 w 95"/>
                <a:gd name="T17" fmla="*/ 0 h 69"/>
                <a:gd name="T18" fmla="*/ 1 w 95"/>
                <a:gd name="T19" fmla="*/ 0 h 69"/>
                <a:gd name="T20" fmla="*/ 2 w 95"/>
                <a:gd name="T21" fmla="*/ 0 h 69"/>
                <a:gd name="T22" fmla="*/ 2 w 95"/>
                <a:gd name="T23" fmla="*/ 0 h 69"/>
                <a:gd name="T24" fmla="*/ 93 w 95"/>
                <a:gd name="T25" fmla="*/ 0 h 69"/>
                <a:gd name="T26" fmla="*/ 93 w 95"/>
                <a:gd name="T27" fmla="*/ 0 h 69"/>
                <a:gd name="T28" fmla="*/ 94 w 95"/>
                <a:gd name="T29" fmla="*/ 0 h 69"/>
                <a:gd name="T30" fmla="*/ 94 w 95"/>
                <a:gd name="T31" fmla="*/ 0 h 69"/>
                <a:gd name="T32" fmla="*/ 95 w 95"/>
                <a:gd name="T33" fmla="*/ 1 h 69"/>
                <a:gd name="T34" fmla="*/ 95 w 95"/>
                <a:gd name="T35" fmla="*/ 1 h 69"/>
                <a:gd name="T36" fmla="*/ 95 w 95"/>
                <a:gd name="T37" fmla="*/ 1 h 69"/>
                <a:gd name="T38" fmla="*/ 95 w 95"/>
                <a:gd name="T39" fmla="*/ 2 h 69"/>
                <a:gd name="T40" fmla="*/ 95 w 95"/>
                <a:gd name="T41" fmla="*/ 67 h 69"/>
                <a:gd name="T42" fmla="*/ 94 w 95"/>
                <a:gd name="T43" fmla="*/ 69 h 69"/>
                <a:gd name="T44" fmla="*/ 93 w 95"/>
                <a:gd name="T45" fmla="*/ 69 h 69"/>
                <a:gd name="T46" fmla="*/ 51 w 95"/>
                <a:gd name="T47" fmla="*/ 34 h 69"/>
                <a:gd name="T48" fmla="*/ 91 w 95"/>
                <a:gd name="T49" fmla="*/ 63 h 69"/>
                <a:gd name="T50" fmla="*/ 91 w 95"/>
                <a:gd name="T51" fmla="*/ 6 h 69"/>
                <a:gd name="T52" fmla="*/ 51 w 95"/>
                <a:gd name="T53" fmla="*/ 34 h 69"/>
                <a:gd name="T54" fmla="*/ 4 w 95"/>
                <a:gd name="T55" fmla="*/ 6 h 69"/>
                <a:gd name="T56" fmla="*/ 4 w 95"/>
                <a:gd name="T57" fmla="*/ 63 h 69"/>
                <a:gd name="T58" fmla="*/ 44 w 95"/>
                <a:gd name="T59" fmla="*/ 34 h 69"/>
                <a:gd name="T60" fmla="*/ 4 w 95"/>
                <a:gd name="T61" fmla="*/ 6 h 69"/>
                <a:gd name="T62" fmla="*/ 8 w 95"/>
                <a:gd name="T63" fmla="*/ 4 h 69"/>
                <a:gd name="T64" fmla="*/ 47 w 95"/>
                <a:gd name="T65" fmla="*/ 32 h 69"/>
                <a:gd name="T66" fmla="*/ 87 w 95"/>
                <a:gd name="T67" fmla="*/ 4 h 69"/>
                <a:gd name="T68" fmla="*/ 8 w 95"/>
                <a:gd name="T69" fmla="*/ 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5" h="69">
                  <a:moveTo>
                    <a:pt x="93" y="69"/>
                  </a:moveTo>
                  <a:cubicBezTo>
                    <a:pt x="93" y="69"/>
                    <a:pt x="92" y="69"/>
                    <a:pt x="92" y="69"/>
                  </a:cubicBezTo>
                  <a:cubicBezTo>
                    <a:pt x="47" y="37"/>
                    <a:pt x="47" y="37"/>
                    <a:pt x="47" y="37"/>
                  </a:cubicBezTo>
                  <a:cubicBezTo>
                    <a:pt x="3" y="69"/>
                    <a:pt x="3" y="69"/>
                    <a:pt x="3" y="69"/>
                  </a:cubicBezTo>
                  <a:cubicBezTo>
                    <a:pt x="3" y="69"/>
                    <a:pt x="2" y="69"/>
                    <a:pt x="1" y="69"/>
                  </a:cubicBezTo>
                  <a:cubicBezTo>
                    <a:pt x="0" y="69"/>
                    <a:pt x="0" y="68"/>
                    <a:pt x="0" y="67"/>
                  </a:cubicBezTo>
                  <a:cubicBezTo>
                    <a:pt x="0" y="2"/>
                    <a:pt x="0" y="2"/>
                    <a:pt x="0" y="2"/>
                  </a:cubicBezTo>
                  <a:cubicBezTo>
                    <a:pt x="0" y="2"/>
                    <a:pt x="0" y="1"/>
                    <a:pt x="0" y="1"/>
                  </a:cubicBezTo>
                  <a:cubicBezTo>
                    <a:pt x="0" y="1"/>
                    <a:pt x="0" y="1"/>
                    <a:pt x="0" y="0"/>
                  </a:cubicBezTo>
                  <a:cubicBezTo>
                    <a:pt x="1" y="0"/>
                    <a:pt x="1" y="0"/>
                    <a:pt x="1" y="0"/>
                  </a:cubicBezTo>
                  <a:cubicBezTo>
                    <a:pt x="1" y="0"/>
                    <a:pt x="2" y="0"/>
                    <a:pt x="2" y="0"/>
                  </a:cubicBezTo>
                  <a:cubicBezTo>
                    <a:pt x="2" y="0"/>
                    <a:pt x="2" y="0"/>
                    <a:pt x="2" y="0"/>
                  </a:cubicBezTo>
                  <a:cubicBezTo>
                    <a:pt x="93" y="0"/>
                    <a:pt x="93" y="0"/>
                    <a:pt x="93" y="0"/>
                  </a:cubicBezTo>
                  <a:cubicBezTo>
                    <a:pt x="93" y="0"/>
                    <a:pt x="93" y="0"/>
                    <a:pt x="93" y="0"/>
                  </a:cubicBezTo>
                  <a:cubicBezTo>
                    <a:pt x="93" y="0"/>
                    <a:pt x="94" y="0"/>
                    <a:pt x="94" y="0"/>
                  </a:cubicBezTo>
                  <a:cubicBezTo>
                    <a:pt x="94" y="0"/>
                    <a:pt x="94" y="0"/>
                    <a:pt x="94" y="0"/>
                  </a:cubicBezTo>
                  <a:cubicBezTo>
                    <a:pt x="95" y="1"/>
                    <a:pt x="95" y="1"/>
                    <a:pt x="95" y="1"/>
                  </a:cubicBezTo>
                  <a:cubicBezTo>
                    <a:pt x="95" y="1"/>
                    <a:pt x="95" y="1"/>
                    <a:pt x="95" y="1"/>
                  </a:cubicBezTo>
                  <a:cubicBezTo>
                    <a:pt x="95" y="1"/>
                    <a:pt x="95" y="1"/>
                    <a:pt x="95" y="1"/>
                  </a:cubicBezTo>
                  <a:cubicBezTo>
                    <a:pt x="95" y="1"/>
                    <a:pt x="95" y="2"/>
                    <a:pt x="95" y="2"/>
                  </a:cubicBezTo>
                  <a:cubicBezTo>
                    <a:pt x="95" y="67"/>
                    <a:pt x="95" y="67"/>
                    <a:pt x="95" y="67"/>
                  </a:cubicBezTo>
                  <a:cubicBezTo>
                    <a:pt x="95" y="68"/>
                    <a:pt x="95" y="69"/>
                    <a:pt x="94" y="69"/>
                  </a:cubicBezTo>
                  <a:cubicBezTo>
                    <a:pt x="94" y="69"/>
                    <a:pt x="93" y="69"/>
                    <a:pt x="93" y="69"/>
                  </a:cubicBezTo>
                  <a:close/>
                  <a:moveTo>
                    <a:pt x="51" y="34"/>
                  </a:moveTo>
                  <a:cubicBezTo>
                    <a:pt x="91" y="63"/>
                    <a:pt x="91" y="63"/>
                    <a:pt x="91" y="63"/>
                  </a:cubicBezTo>
                  <a:cubicBezTo>
                    <a:pt x="91" y="6"/>
                    <a:pt x="91" y="6"/>
                    <a:pt x="91" y="6"/>
                  </a:cubicBezTo>
                  <a:lnTo>
                    <a:pt x="51" y="34"/>
                  </a:lnTo>
                  <a:close/>
                  <a:moveTo>
                    <a:pt x="4" y="6"/>
                  </a:moveTo>
                  <a:cubicBezTo>
                    <a:pt x="4" y="63"/>
                    <a:pt x="4" y="63"/>
                    <a:pt x="4" y="63"/>
                  </a:cubicBezTo>
                  <a:cubicBezTo>
                    <a:pt x="44" y="34"/>
                    <a:pt x="44" y="34"/>
                    <a:pt x="44" y="34"/>
                  </a:cubicBezTo>
                  <a:lnTo>
                    <a:pt x="4" y="6"/>
                  </a:lnTo>
                  <a:close/>
                  <a:moveTo>
                    <a:pt x="8" y="4"/>
                  </a:moveTo>
                  <a:cubicBezTo>
                    <a:pt x="47" y="32"/>
                    <a:pt x="47" y="32"/>
                    <a:pt x="47" y="32"/>
                  </a:cubicBezTo>
                  <a:cubicBezTo>
                    <a:pt x="87" y="4"/>
                    <a:pt x="87" y="4"/>
                    <a:pt x="87" y="4"/>
                  </a:cubicBezTo>
                  <a:lnTo>
                    <a:pt x="8" y="4"/>
                  </a:lnTo>
                  <a:close/>
                </a:path>
              </a:pathLst>
            </a:custGeom>
            <a:solidFill>
              <a:srgbClr val="5D5D5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9"/>
            <p:cNvSpPr>
              <a:spLocks/>
            </p:cNvSpPr>
            <p:nvPr/>
          </p:nvSpPr>
          <p:spPr bwMode="auto">
            <a:xfrm>
              <a:off x="3095625" y="4202113"/>
              <a:ext cx="292100" cy="393700"/>
            </a:xfrm>
            <a:custGeom>
              <a:avLst/>
              <a:gdLst>
                <a:gd name="T0" fmla="*/ 30 w 32"/>
                <a:gd name="T1" fmla="*/ 43 h 43"/>
                <a:gd name="T2" fmla="*/ 28 w 32"/>
                <a:gd name="T3" fmla="*/ 41 h 43"/>
                <a:gd name="T4" fmla="*/ 28 w 32"/>
                <a:gd name="T5" fmla="*/ 14 h 43"/>
                <a:gd name="T6" fmla="*/ 18 w 32"/>
                <a:gd name="T7" fmla="*/ 4 h 43"/>
                <a:gd name="T8" fmla="*/ 2 w 32"/>
                <a:gd name="T9" fmla="*/ 4 h 43"/>
                <a:gd name="T10" fmla="*/ 0 w 32"/>
                <a:gd name="T11" fmla="*/ 2 h 43"/>
                <a:gd name="T12" fmla="*/ 2 w 32"/>
                <a:gd name="T13" fmla="*/ 0 h 43"/>
                <a:gd name="T14" fmla="*/ 18 w 32"/>
                <a:gd name="T15" fmla="*/ 0 h 43"/>
                <a:gd name="T16" fmla="*/ 32 w 32"/>
                <a:gd name="T17" fmla="*/ 14 h 43"/>
                <a:gd name="T18" fmla="*/ 32 w 32"/>
                <a:gd name="T19" fmla="*/ 41 h 43"/>
                <a:gd name="T20" fmla="*/ 30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30" y="43"/>
                  </a:moveTo>
                  <a:cubicBezTo>
                    <a:pt x="29" y="43"/>
                    <a:pt x="28" y="42"/>
                    <a:pt x="28" y="41"/>
                  </a:cubicBezTo>
                  <a:cubicBezTo>
                    <a:pt x="28" y="14"/>
                    <a:pt x="28" y="14"/>
                    <a:pt x="28" y="14"/>
                  </a:cubicBezTo>
                  <a:cubicBezTo>
                    <a:pt x="28" y="9"/>
                    <a:pt x="24" y="4"/>
                    <a:pt x="18" y="4"/>
                  </a:cubicBezTo>
                  <a:cubicBezTo>
                    <a:pt x="2" y="4"/>
                    <a:pt x="2" y="4"/>
                    <a:pt x="2" y="4"/>
                  </a:cubicBezTo>
                  <a:cubicBezTo>
                    <a:pt x="0" y="4"/>
                    <a:pt x="0" y="3"/>
                    <a:pt x="0" y="2"/>
                  </a:cubicBezTo>
                  <a:cubicBezTo>
                    <a:pt x="0" y="1"/>
                    <a:pt x="0" y="0"/>
                    <a:pt x="2" y="0"/>
                  </a:cubicBezTo>
                  <a:cubicBezTo>
                    <a:pt x="18" y="0"/>
                    <a:pt x="18" y="0"/>
                    <a:pt x="18" y="0"/>
                  </a:cubicBezTo>
                  <a:cubicBezTo>
                    <a:pt x="26" y="0"/>
                    <a:pt x="32" y="6"/>
                    <a:pt x="32" y="14"/>
                  </a:cubicBezTo>
                  <a:cubicBezTo>
                    <a:pt x="32" y="41"/>
                    <a:pt x="32" y="41"/>
                    <a:pt x="32" y="41"/>
                  </a:cubicBezTo>
                  <a:cubicBezTo>
                    <a:pt x="32" y="42"/>
                    <a:pt x="31" y="43"/>
                    <a:pt x="30" y="43"/>
                  </a:cubicBezTo>
                  <a:close/>
                </a:path>
              </a:pathLst>
            </a:custGeom>
            <a:solidFill>
              <a:srgbClr val="5D5D5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0"/>
            <p:cNvSpPr>
              <a:spLocks/>
            </p:cNvSpPr>
            <p:nvPr/>
          </p:nvSpPr>
          <p:spPr bwMode="auto">
            <a:xfrm>
              <a:off x="4211638" y="4221163"/>
              <a:ext cx="246063" cy="80962"/>
            </a:xfrm>
            <a:custGeom>
              <a:avLst/>
              <a:gdLst>
                <a:gd name="T0" fmla="*/ 20 w 27"/>
                <a:gd name="T1" fmla="*/ 9 h 9"/>
                <a:gd name="T2" fmla="*/ 0 w 27"/>
                <a:gd name="T3" fmla="*/ 9 h 9"/>
                <a:gd name="T4" fmla="*/ 4 w 27"/>
                <a:gd name="T5" fmla="*/ 2 h 9"/>
                <a:gd name="T6" fmla="*/ 9 w 27"/>
                <a:gd name="T7" fmla="*/ 0 h 9"/>
                <a:gd name="T8" fmla="*/ 27 w 27"/>
                <a:gd name="T9" fmla="*/ 0 h 9"/>
                <a:gd name="T10" fmla="*/ 27 w 27"/>
                <a:gd name="T11" fmla="*/ 2 h 9"/>
                <a:gd name="T12" fmla="*/ 20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0" y="9"/>
                  </a:moveTo>
                  <a:cubicBezTo>
                    <a:pt x="0" y="9"/>
                    <a:pt x="0" y="9"/>
                    <a:pt x="0" y="9"/>
                  </a:cubicBezTo>
                  <a:cubicBezTo>
                    <a:pt x="4" y="2"/>
                    <a:pt x="4" y="2"/>
                    <a:pt x="4" y="2"/>
                  </a:cubicBezTo>
                  <a:cubicBezTo>
                    <a:pt x="9" y="0"/>
                    <a:pt x="9" y="0"/>
                    <a:pt x="9" y="0"/>
                  </a:cubicBezTo>
                  <a:cubicBezTo>
                    <a:pt x="27" y="0"/>
                    <a:pt x="27" y="0"/>
                    <a:pt x="27" y="0"/>
                  </a:cubicBezTo>
                  <a:cubicBezTo>
                    <a:pt x="27" y="2"/>
                    <a:pt x="27" y="2"/>
                    <a:pt x="27" y="2"/>
                  </a:cubicBezTo>
                  <a:cubicBezTo>
                    <a:pt x="27" y="6"/>
                    <a:pt x="24" y="9"/>
                    <a:pt x="20" y="9"/>
                  </a:cubicBezTo>
                  <a:close/>
                </a:path>
              </a:pathLst>
            </a:custGeom>
            <a:solidFill>
              <a:srgbClr val="EC008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1"/>
            <p:cNvSpPr>
              <a:spLocks/>
            </p:cNvSpPr>
            <p:nvPr/>
          </p:nvSpPr>
          <p:spPr bwMode="auto">
            <a:xfrm>
              <a:off x="4184650" y="4202113"/>
              <a:ext cx="292100" cy="393700"/>
            </a:xfrm>
            <a:custGeom>
              <a:avLst/>
              <a:gdLst>
                <a:gd name="T0" fmla="*/ 2 w 32"/>
                <a:gd name="T1" fmla="*/ 43 h 43"/>
                <a:gd name="T2" fmla="*/ 0 w 32"/>
                <a:gd name="T3" fmla="*/ 41 h 43"/>
                <a:gd name="T4" fmla="*/ 0 w 32"/>
                <a:gd name="T5" fmla="*/ 14 h 43"/>
                <a:gd name="T6" fmla="*/ 14 w 32"/>
                <a:gd name="T7" fmla="*/ 0 h 43"/>
                <a:gd name="T8" fmla="*/ 30 w 32"/>
                <a:gd name="T9" fmla="*/ 0 h 43"/>
                <a:gd name="T10" fmla="*/ 32 w 32"/>
                <a:gd name="T11" fmla="*/ 2 h 43"/>
                <a:gd name="T12" fmla="*/ 30 w 32"/>
                <a:gd name="T13" fmla="*/ 4 h 43"/>
                <a:gd name="T14" fmla="*/ 14 w 32"/>
                <a:gd name="T15" fmla="*/ 4 h 43"/>
                <a:gd name="T16" fmla="*/ 4 w 32"/>
                <a:gd name="T17" fmla="*/ 14 h 43"/>
                <a:gd name="T18" fmla="*/ 4 w 32"/>
                <a:gd name="T19" fmla="*/ 41 h 43"/>
                <a:gd name="T20" fmla="*/ 2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2" y="43"/>
                  </a:moveTo>
                  <a:cubicBezTo>
                    <a:pt x="1" y="43"/>
                    <a:pt x="0" y="42"/>
                    <a:pt x="0" y="41"/>
                  </a:cubicBezTo>
                  <a:cubicBezTo>
                    <a:pt x="0" y="14"/>
                    <a:pt x="0" y="14"/>
                    <a:pt x="0" y="14"/>
                  </a:cubicBezTo>
                  <a:cubicBezTo>
                    <a:pt x="0" y="6"/>
                    <a:pt x="6" y="0"/>
                    <a:pt x="14" y="0"/>
                  </a:cubicBezTo>
                  <a:cubicBezTo>
                    <a:pt x="30" y="0"/>
                    <a:pt x="30" y="0"/>
                    <a:pt x="30" y="0"/>
                  </a:cubicBezTo>
                  <a:cubicBezTo>
                    <a:pt x="31" y="0"/>
                    <a:pt x="32" y="1"/>
                    <a:pt x="32" y="2"/>
                  </a:cubicBezTo>
                  <a:cubicBezTo>
                    <a:pt x="32" y="3"/>
                    <a:pt x="31" y="4"/>
                    <a:pt x="30" y="4"/>
                  </a:cubicBezTo>
                  <a:cubicBezTo>
                    <a:pt x="14" y="4"/>
                    <a:pt x="14" y="4"/>
                    <a:pt x="14" y="4"/>
                  </a:cubicBezTo>
                  <a:cubicBezTo>
                    <a:pt x="8" y="4"/>
                    <a:pt x="4" y="9"/>
                    <a:pt x="4" y="14"/>
                  </a:cubicBezTo>
                  <a:cubicBezTo>
                    <a:pt x="4" y="41"/>
                    <a:pt x="4" y="41"/>
                    <a:pt x="4" y="41"/>
                  </a:cubicBezTo>
                  <a:cubicBezTo>
                    <a:pt x="4" y="42"/>
                    <a:pt x="3" y="43"/>
                    <a:pt x="2" y="43"/>
                  </a:cubicBezTo>
                  <a:close/>
                </a:path>
              </a:pathLst>
            </a:custGeom>
            <a:solidFill>
              <a:srgbClr val="5D5D5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2"/>
            <p:cNvSpPr>
              <a:spLocks/>
            </p:cNvSpPr>
            <p:nvPr/>
          </p:nvSpPr>
          <p:spPr bwMode="auto">
            <a:xfrm>
              <a:off x="4284663" y="4238625"/>
              <a:ext cx="128588" cy="211137"/>
            </a:xfrm>
            <a:custGeom>
              <a:avLst/>
              <a:gdLst>
                <a:gd name="T0" fmla="*/ 14 w 14"/>
                <a:gd name="T1" fmla="*/ 19 h 23"/>
                <a:gd name="T2" fmla="*/ 10 w 14"/>
                <a:gd name="T3" fmla="*/ 23 h 23"/>
                <a:gd name="T4" fmla="*/ 5 w 14"/>
                <a:gd name="T5" fmla="*/ 23 h 23"/>
                <a:gd name="T6" fmla="*/ 0 w 14"/>
                <a:gd name="T7" fmla="*/ 19 h 23"/>
                <a:gd name="T8" fmla="*/ 0 w 14"/>
                <a:gd name="T9" fmla="*/ 4 h 23"/>
                <a:gd name="T10" fmla="*/ 5 w 14"/>
                <a:gd name="T11" fmla="*/ 0 h 23"/>
                <a:gd name="T12" fmla="*/ 10 w 14"/>
                <a:gd name="T13" fmla="*/ 0 h 23"/>
                <a:gd name="T14" fmla="*/ 14 w 14"/>
                <a:gd name="T15" fmla="*/ 4 h 23"/>
                <a:gd name="T16" fmla="*/ 14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14" y="19"/>
                  </a:moveTo>
                  <a:cubicBezTo>
                    <a:pt x="14" y="21"/>
                    <a:pt x="12" y="23"/>
                    <a:pt x="10" y="23"/>
                  </a:cubicBezTo>
                  <a:cubicBezTo>
                    <a:pt x="5" y="23"/>
                    <a:pt x="5" y="23"/>
                    <a:pt x="5" y="23"/>
                  </a:cubicBezTo>
                  <a:cubicBezTo>
                    <a:pt x="2" y="23"/>
                    <a:pt x="0" y="21"/>
                    <a:pt x="0" y="19"/>
                  </a:cubicBezTo>
                  <a:cubicBezTo>
                    <a:pt x="0" y="4"/>
                    <a:pt x="0" y="4"/>
                    <a:pt x="0" y="4"/>
                  </a:cubicBezTo>
                  <a:cubicBezTo>
                    <a:pt x="0" y="2"/>
                    <a:pt x="2" y="0"/>
                    <a:pt x="5" y="0"/>
                  </a:cubicBezTo>
                  <a:cubicBezTo>
                    <a:pt x="10" y="0"/>
                    <a:pt x="10" y="0"/>
                    <a:pt x="10" y="0"/>
                  </a:cubicBezTo>
                  <a:cubicBezTo>
                    <a:pt x="12" y="0"/>
                    <a:pt x="14" y="2"/>
                    <a:pt x="14" y="4"/>
                  </a:cubicBezTo>
                  <a:lnTo>
                    <a:pt x="14" y="19"/>
                  </a:lnTo>
                  <a:close/>
                </a:path>
              </a:pathLst>
            </a:custGeom>
            <a:solidFill>
              <a:srgbClr val="EC008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39"/>
            <p:cNvSpPr/>
            <p:nvPr/>
          </p:nvSpPr>
          <p:spPr>
            <a:xfrm>
              <a:off x="3387726" y="4536282"/>
              <a:ext cx="768672" cy="5722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p:nvPr/>
          </p:nvCxnSpPr>
          <p:spPr>
            <a:xfrm>
              <a:off x="3460954"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075470"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5335444" y="4614554"/>
            <a:ext cx="831850" cy="1293523"/>
            <a:chOff x="4498975" y="3759200"/>
            <a:chExt cx="831850" cy="1293523"/>
          </a:xfrm>
        </p:grpSpPr>
        <p:sp>
          <p:nvSpPr>
            <p:cNvPr id="44" name="Rectangle 18"/>
            <p:cNvSpPr>
              <a:spLocks noChangeArrowheads="1"/>
            </p:cNvSpPr>
            <p:nvPr/>
          </p:nvSpPr>
          <p:spPr bwMode="auto">
            <a:xfrm>
              <a:off x="5021265" y="4172410"/>
              <a:ext cx="95250" cy="26670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6"/>
            <p:cNvSpPr>
              <a:spLocks/>
            </p:cNvSpPr>
            <p:nvPr/>
          </p:nvSpPr>
          <p:spPr bwMode="auto">
            <a:xfrm>
              <a:off x="4751388" y="4514850"/>
              <a:ext cx="330200" cy="57150"/>
            </a:xfrm>
            <a:custGeom>
              <a:avLst/>
              <a:gdLst>
                <a:gd name="T0" fmla="*/ 116 w 116"/>
                <a:gd name="T1" fmla="*/ 10 h 20"/>
                <a:gd name="T2" fmla="*/ 105 w 116"/>
                <a:gd name="T3" fmla="*/ 20 h 20"/>
                <a:gd name="T4" fmla="*/ 10 w 116"/>
                <a:gd name="T5" fmla="*/ 20 h 20"/>
                <a:gd name="T6" fmla="*/ 0 w 116"/>
                <a:gd name="T7" fmla="*/ 10 h 20"/>
                <a:gd name="T8" fmla="*/ 0 w 116"/>
                <a:gd name="T9" fmla="*/ 10 h 20"/>
                <a:gd name="T10" fmla="*/ 10 w 116"/>
                <a:gd name="T11" fmla="*/ 0 h 20"/>
                <a:gd name="T12" fmla="*/ 105 w 116"/>
                <a:gd name="T13" fmla="*/ 0 h 20"/>
                <a:gd name="T14" fmla="*/ 116 w 116"/>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20">
                  <a:moveTo>
                    <a:pt x="116" y="10"/>
                  </a:moveTo>
                  <a:cubicBezTo>
                    <a:pt x="116" y="15"/>
                    <a:pt x="111" y="20"/>
                    <a:pt x="105" y="20"/>
                  </a:cubicBezTo>
                  <a:cubicBezTo>
                    <a:pt x="10" y="20"/>
                    <a:pt x="10" y="20"/>
                    <a:pt x="10" y="20"/>
                  </a:cubicBezTo>
                  <a:cubicBezTo>
                    <a:pt x="4" y="20"/>
                    <a:pt x="0" y="15"/>
                    <a:pt x="0" y="10"/>
                  </a:cubicBezTo>
                  <a:cubicBezTo>
                    <a:pt x="0" y="10"/>
                    <a:pt x="0" y="10"/>
                    <a:pt x="0" y="10"/>
                  </a:cubicBezTo>
                  <a:cubicBezTo>
                    <a:pt x="0" y="4"/>
                    <a:pt x="4" y="0"/>
                    <a:pt x="10" y="0"/>
                  </a:cubicBezTo>
                  <a:cubicBezTo>
                    <a:pt x="105" y="0"/>
                    <a:pt x="105" y="0"/>
                    <a:pt x="105" y="0"/>
                  </a:cubicBezTo>
                  <a:cubicBezTo>
                    <a:pt x="111" y="0"/>
                    <a:pt x="116" y="4"/>
                    <a:pt x="116" y="1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7"/>
            <p:cNvSpPr>
              <a:spLocks/>
            </p:cNvSpPr>
            <p:nvPr/>
          </p:nvSpPr>
          <p:spPr bwMode="auto">
            <a:xfrm>
              <a:off x="4498975" y="4424363"/>
              <a:ext cx="831850" cy="119063"/>
            </a:xfrm>
            <a:custGeom>
              <a:avLst/>
              <a:gdLst>
                <a:gd name="T0" fmla="*/ 293 w 293"/>
                <a:gd name="T1" fmla="*/ 21 h 42"/>
                <a:gd name="T2" fmla="*/ 272 w 293"/>
                <a:gd name="T3" fmla="*/ 42 h 42"/>
                <a:gd name="T4" fmla="*/ 21 w 293"/>
                <a:gd name="T5" fmla="*/ 42 h 42"/>
                <a:gd name="T6" fmla="*/ 0 w 293"/>
                <a:gd name="T7" fmla="*/ 21 h 42"/>
                <a:gd name="T8" fmla="*/ 0 w 293"/>
                <a:gd name="T9" fmla="*/ 21 h 42"/>
                <a:gd name="T10" fmla="*/ 21 w 293"/>
                <a:gd name="T11" fmla="*/ 0 h 42"/>
                <a:gd name="T12" fmla="*/ 272 w 293"/>
                <a:gd name="T13" fmla="*/ 0 h 42"/>
                <a:gd name="T14" fmla="*/ 293 w 293"/>
                <a:gd name="T15" fmla="*/ 21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3" h="42">
                  <a:moveTo>
                    <a:pt x="293" y="21"/>
                  </a:moveTo>
                  <a:cubicBezTo>
                    <a:pt x="293" y="32"/>
                    <a:pt x="284" y="42"/>
                    <a:pt x="272" y="42"/>
                  </a:cubicBezTo>
                  <a:cubicBezTo>
                    <a:pt x="21" y="42"/>
                    <a:pt x="21" y="42"/>
                    <a:pt x="21" y="42"/>
                  </a:cubicBezTo>
                  <a:cubicBezTo>
                    <a:pt x="10" y="42"/>
                    <a:pt x="0" y="32"/>
                    <a:pt x="0" y="21"/>
                  </a:cubicBezTo>
                  <a:cubicBezTo>
                    <a:pt x="0" y="21"/>
                    <a:pt x="0" y="21"/>
                    <a:pt x="0" y="21"/>
                  </a:cubicBezTo>
                  <a:cubicBezTo>
                    <a:pt x="0" y="9"/>
                    <a:pt x="10" y="0"/>
                    <a:pt x="21" y="0"/>
                  </a:cubicBezTo>
                  <a:cubicBezTo>
                    <a:pt x="272" y="0"/>
                    <a:pt x="272" y="0"/>
                    <a:pt x="272" y="0"/>
                  </a:cubicBezTo>
                  <a:cubicBezTo>
                    <a:pt x="284" y="0"/>
                    <a:pt x="293" y="9"/>
                    <a:pt x="293" y="21"/>
                  </a:cubicBez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8"/>
            <p:cNvSpPr>
              <a:spLocks noChangeArrowheads="1"/>
            </p:cNvSpPr>
            <p:nvPr/>
          </p:nvSpPr>
          <p:spPr bwMode="auto">
            <a:xfrm>
              <a:off x="4731215" y="4157663"/>
              <a:ext cx="95250" cy="26670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5"/>
            <p:cNvSpPr>
              <a:spLocks/>
            </p:cNvSpPr>
            <p:nvPr/>
          </p:nvSpPr>
          <p:spPr bwMode="auto">
            <a:xfrm>
              <a:off x="4570413" y="3759200"/>
              <a:ext cx="692150" cy="422275"/>
            </a:xfrm>
            <a:custGeom>
              <a:avLst/>
              <a:gdLst>
                <a:gd name="T0" fmla="*/ 244 w 244"/>
                <a:gd name="T1" fmla="*/ 114 h 149"/>
                <a:gd name="T2" fmla="*/ 208 w 244"/>
                <a:gd name="T3" fmla="*/ 149 h 149"/>
                <a:gd name="T4" fmla="*/ 35 w 244"/>
                <a:gd name="T5" fmla="*/ 149 h 149"/>
                <a:gd name="T6" fmla="*/ 0 w 244"/>
                <a:gd name="T7" fmla="*/ 114 h 149"/>
                <a:gd name="T8" fmla="*/ 0 w 244"/>
                <a:gd name="T9" fmla="*/ 35 h 149"/>
                <a:gd name="T10" fmla="*/ 35 w 244"/>
                <a:gd name="T11" fmla="*/ 0 h 149"/>
                <a:gd name="T12" fmla="*/ 208 w 244"/>
                <a:gd name="T13" fmla="*/ 0 h 149"/>
                <a:gd name="T14" fmla="*/ 244 w 244"/>
                <a:gd name="T15" fmla="*/ 35 h 149"/>
                <a:gd name="T16" fmla="*/ 244 w 244"/>
                <a:gd name="T17" fmla="*/ 11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49">
                  <a:moveTo>
                    <a:pt x="244" y="114"/>
                  </a:moveTo>
                  <a:cubicBezTo>
                    <a:pt x="244" y="133"/>
                    <a:pt x="228" y="149"/>
                    <a:pt x="208" y="149"/>
                  </a:cubicBezTo>
                  <a:cubicBezTo>
                    <a:pt x="35" y="149"/>
                    <a:pt x="35" y="149"/>
                    <a:pt x="35" y="149"/>
                  </a:cubicBezTo>
                  <a:cubicBezTo>
                    <a:pt x="16" y="149"/>
                    <a:pt x="0" y="133"/>
                    <a:pt x="0" y="114"/>
                  </a:cubicBezTo>
                  <a:cubicBezTo>
                    <a:pt x="0" y="35"/>
                    <a:pt x="0" y="35"/>
                    <a:pt x="0" y="35"/>
                  </a:cubicBezTo>
                  <a:cubicBezTo>
                    <a:pt x="0" y="16"/>
                    <a:pt x="16" y="0"/>
                    <a:pt x="35" y="0"/>
                  </a:cubicBezTo>
                  <a:cubicBezTo>
                    <a:pt x="208" y="0"/>
                    <a:pt x="208" y="0"/>
                    <a:pt x="208" y="0"/>
                  </a:cubicBezTo>
                  <a:cubicBezTo>
                    <a:pt x="228" y="0"/>
                    <a:pt x="244" y="16"/>
                    <a:pt x="244" y="35"/>
                  </a:cubicBezTo>
                  <a:lnTo>
                    <a:pt x="244" y="114"/>
                  </a:ln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49" name="Straight Connector 48"/>
            <p:cNvCxnSpPr/>
            <p:nvPr/>
          </p:nvCxnSpPr>
          <p:spPr>
            <a:xfrm flipH="1">
              <a:off x="456793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17311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4710119" y="4539962"/>
              <a:ext cx="410797" cy="302167"/>
              <a:chOff x="4720337" y="4692361"/>
              <a:chExt cx="697102" cy="512762"/>
            </a:xfrm>
          </p:grpSpPr>
          <p:cxnSp>
            <p:nvCxnSpPr>
              <p:cNvPr id="52" name="Straight Connector 51"/>
              <p:cNvCxnSpPr/>
              <p:nvPr/>
            </p:nvCxnSpPr>
            <p:spPr>
              <a:xfrm flipH="1">
                <a:off x="472033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532551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grpSp>
        <p:nvGrpSpPr>
          <p:cNvPr id="54" name="Group 53"/>
          <p:cNvGrpSpPr/>
          <p:nvPr/>
        </p:nvGrpSpPr>
        <p:grpSpPr>
          <a:xfrm>
            <a:off x="3211359" y="3958569"/>
            <a:ext cx="942590" cy="1208087"/>
            <a:chOff x="1019368" y="4056063"/>
            <a:chExt cx="942590" cy="1208087"/>
          </a:xfrm>
        </p:grpSpPr>
        <p:sp>
          <p:nvSpPr>
            <p:cNvPr id="55" name="Rectangle 35"/>
            <p:cNvSpPr>
              <a:spLocks noChangeArrowheads="1"/>
            </p:cNvSpPr>
            <p:nvPr/>
          </p:nvSpPr>
          <p:spPr bwMode="auto">
            <a:xfrm>
              <a:off x="1062038" y="4724400"/>
              <a:ext cx="36513" cy="539750"/>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36"/>
            <p:cNvSpPr>
              <a:spLocks noChangeArrowheads="1"/>
            </p:cNvSpPr>
            <p:nvPr/>
          </p:nvSpPr>
          <p:spPr bwMode="auto">
            <a:xfrm>
              <a:off x="1122363" y="4056063"/>
              <a:ext cx="36513" cy="1054100"/>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7"/>
            <p:cNvSpPr>
              <a:spLocks noChangeArrowheads="1"/>
            </p:cNvSpPr>
            <p:nvPr/>
          </p:nvSpPr>
          <p:spPr bwMode="auto">
            <a:xfrm>
              <a:off x="1822451" y="4056063"/>
              <a:ext cx="36513" cy="1054100"/>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8"/>
            <p:cNvSpPr>
              <a:spLocks noChangeArrowheads="1"/>
            </p:cNvSpPr>
            <p:nvPr/>
          </p:nvSpPr>
          <p:spPr bwMode="auto">
            <a:xfrm>
              <a:off x="1882776" y="4724400"/>
              <a:ext cx="36513" cy="539750"/>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9"/>
            <p:cNvSpPr>
              <a:spLocks noChangeArrowheads="1"/>
            </p:cNvSpPr>
            <p:nvPr/>
          </p:nvSpPr>
          <p:spPr bwMode="auto">
            <a:xfrm>
              <a:off x="1019368" y="4619275"/>
              <a:ext cx="942590" cy="338838"/>
            </a:xfrm>
            <a:prstGeom prst="rect">
              <a:avLst/>
            </a:prstGeom>
            <a:solidFill>
              <a:srgbClr val="5434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41"/>
            <p:cNvSpPr>
              <a:spLocks noChangeArrowheads="1"/>
            </p:cNvSpPr>
            <p:nvPr/>
          </p:nvSpPr>
          <p:spPr bwMode="auto">
            <a:xfrm>
              <a:off x="1062038" y="4056063"/>
              <a:ext cx="857250" cy="420687"/>
            </a:xfrm>
            <a:prstGeom prst="rect">
              <a:avLst/>
            </a:prstGeom>
            <a:solidFill>
              <a:srgbClr val="5434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1" name="TextBox 60"/>
          <p:cNvSpPr txBox="1"/>
          <p:nvPr/>
        </p:nvSpPr>
        <p:spPr>
          <a:xfrm>
            <a:off x="3613142" y="3460471"/>
            <a:ext cx="787558" cy="369332"/>
          </a:xfrm>
          <a:prstGeom prst="rect">
            <a:avLst/>
          </a:prstGeom>
          <a:noFill/>
        </p:spPr>
        <p:txBody>
          <a:bodyPr wrap="none" rtlCol="0">
            <a:spAutoFit/>
          </a:bodyPr>
          <a:lstStyle/>
          <a:p>
            <a:r>
              <a:rPr lang="en-US" dirty="0"/>
              <a:t>(chair)</a:t>
            </a:r>
          </a:p>
        </p:txBody>
      </p:sp>
      <p:pic>
        <p:nvPicPr>
          <p:cNvPr id="62" name="Picture 61"/>
          <p:cNvPicPr>
            <a:picLocks noChangeAspect="1"/>
          </p:cNvPicPr>
          <p:nvPr/>
        </p:nvPicPr>
        <p:blipFill>
          <a:blip r:embed="rId2"/>
          <a:stretch>
            <a:fillRect/>
          </a:stretch>
        </p:blipFill>
        <p:spPr>
          <a:xfrm>
            <a:off x="4337884" y="4095537"/>
            <a:ext cx="737316" cy="2459736"/>
          </a:xfrm>
          <a:prstGeom prst="rect">
            <a:avLst/>
          </a:prstGeom>
        </p:spPr>
      </p:pic>
      <p:pic>
        <p:nvPicPr>
          <p:cNvPr id="63" name="Picture 62"/>
          <p:cNvPicPr>
            <a:picLocks noChangeAspect="1"/>
          </p:cNvPicPr>
          <p:nvPr/>
        </p:nvPicPr>
        <p:blipFill>
          <a:blip r:embed="rId3"/>
          <a:stretch>
            <a:fillRect/>
          </a:stretch>
        </p:blipFill>
        <p:spPr>
          <a:xfrm>
            <a:off x="4797107" y="2824548"/>
            <a:ext cx="1171911" cy="851178"/>
          </a:xfrm>
          <a:prstGeom prst="rect">
            <a:avLst/>
          </a:prstGeom>
        </p:spPr>
      </p:pic>
      <p:pic>
        <p:nvPicPr>
          <p:cNvPr id="64" name="Picture 63"/>
          <p:cNvPicPr>
            <a:picLocks noChangeAspect="1"/>
          </p:cNvPicPr>
          <p:nvPr/>
        </p:nvPicPr>
        <p:blipFill>
          <a:blip r:embed="rId4"/>
          <a:stretch>
            <a:fillRect/>
          </a:stretch>
        </p:blipFill>
        <p:spPr>
          <a:xfrm>
            <a:off x="1914121" y="4750066"/>
            <a:ext cx="1105313" cy="987188"/>
          </a:xfrm>
          <a:prstGeom prst="rect">
            <a:avLst/>
          </a:prstGeom>
        </p:spPr>
      </p:pic>
      <p:grpSp>
        <p:nvGrpSpPr>
          <p:cNvPr id="65" name="Group 64"/>
          <p:cNvGrpSpPr/>
          <p:nvPr/>
        </p:nvGrpSpPr>
        <p:grpSpPr>
          <a:xfrm>
            <a:off x="1498438" y="3199126"/>
            <a:ext cx="1359119" cy="913894"/>
            <a:chOff x="1576196" y="1992221"/>
            <a:chExt cx="1732500" cy="1164962"/>
          </a:xfrm>
        </p:grpSpPr>
        <p:pic>
          <p:nvPicPr>
            <p:cNvPr id="66" name="Picture 65"/>
            <p:cNvPicPr>
              <a:picLocks noChangeAspect="1"/>
            </p:cNvPicPr>
            <p:nvPr/>
          </p:nvPicPr>
          <p:blipFill>
            <a:blip r:embed="rId5"/>
            <a:stretch>
              <a:fillRect/>
            </a:stretch>
          </p:blipFill>
          <p:spPr>
            <a:xfrm>
              <a:off x="1576196" y="1992221"/>
              <a:ext cx="1732500" cy="1147500"/>
            </a:xfrm>
            <a:prstGeom prst="rect">
              <a:avLst/>
            </a:prstGeom>
          </p:spPr>
        </p:pic>
        <p:sp>
          <p:nvSpPr>
            <p:cNvPr id="67" name="Freeform 20"/>
            <p:cNvSpPr>
              <a:spLocks/>
            </p:cNvSpPr>
            <p:nvPr/>
          </p:nvSpPr>
          <p:spPr bwMode="auto">
            <a:xfrm>
              <a:off x="2560584" y="2801583"/>
              <a:ext cx="284163" cy="355600"/>
            </a:xfrm>
            <a:custGeom>
              <a:avLst/>
              <a:gdLst>
                <a:gd name="T0" fmla="*/ 0 w 75"/>
                <a:gd name="T1" fmla="*/ 38 h 94"/>
                <a:gd name="T2" fmla="*/ 19 w 75"/>
                <a:gd name="T3" fmla="*/ 94 h 94"/>
                <a:gd name="T4" fmla="*/ 75 w 75"/>
                <a:gd name="T5" fmla="*/ 94 h 94"/>
                <a:gd name="T6" fmla="*/ 61 w 75"/>
                <a:gd name="T7" fmla="*/ 86 h 94"/>
                <a:gd name="T8" fmla="*/ 37 w 75"/>
                <a:gd name="T9" fmla="*/ 86 h 94"/>
                <a:gd name="T10" fmla="*/ 25 w 75"/>
                <a:gd name="T11" fmla="*/ 71 h 94"/>
                <a:gd name="T12" fmla="*/ 12 w 75"/>
                <a:gd name="T13" fmla="*/ 34 h 94"/>
                <a:gd name="T14" fmla="*/ 12 w 75"/>
                <a:gd name="T15" fmla="*/ 6 h 94"/>
                <a:gd name="T16" fmla="*/ 0 w 75"/>
                <a:gd name="T17" fmla="*/ 0 h 94"/>
                <a:gd name="T18" fmla="*/ 0 w 75"/>
                <a:gd name="T19" fmla="*/ 3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94">
                  <a:moveTo>
                    <a:pt x="0" y="38"/>
                  </a:moveTo>
                  <a:cubicBezTo>
                    <a:pt x="19" y="94"/>
                    <a:pt x="19" y="94"/>
                    <a:pt x="19" y="94"/>
                  </a:cubicBezTo>
                  <a:cubicBezTo>
                    <a:pt x="75" y="94"/>
                    <a:pt x="75" y="94"/>
                    <a:pt x="75" y="94"/>
                  </a:cubicBezTo>
                  <a:cubicBezTo>
                    <a:pt x="75" y="94"/>
                    <a:pt x="73" y="86"/>
                    <a:pt x="61" y="86"/>
                  </a:cubicBezTo>
                  <a:cubicBezTo>
                    <a:pt x="49" y="86"/>
                    <a:pt x="41" y="86"/>
                    <a:pt x="37" y="86"/>
                  </a:cubicBezTo>
                  <a:cubicBezTo>
                    <a:pt x="34" y="86"/>
                    <a:pt x="28" y="82"/>
                    <a:pt x="25" y="71"/>
                  </a:cubicBezTo>
                  <a:cubicBezTo>
                    <a:pt x="21" y="61"/>
                    <a:pt x="12" y="34"/>
                    <a:pt x="12" y="34"/>
                  </a:cubicBezTo>
                  <a:cubicBezTo>
                    <a:pt x="12" y="6"/>
                    <a:pt x="12" y="6"/>
                    <a:pt x="12" y="6"/>
                  </a:cubicBezTo>
                  <a:cubicBezTo>
                    <a:pt x="0" y="0"/>
                    <a:pt x="0" y="0"/>
                    <a:pt x="0" y="0"/>
                  </a:cubicBezTo>
                  <a:lnTo>
                    <a:pt x="0" y="38"/>
                  </a:lnTo>
                  <a:close/>
                </a:path>
              </a:pathLst>
            </a:custGeom>
            <a:solidFill>
              <a:srgbClr val="DD5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79" name="Picture 78"/>
          <p:cNvPicPr>
            <a:picLocks noChangeAspect="1"/>
          </p:cNvPicPr>
          <p:nvPr/>
        </p:nvPicPr>
        <p:blipFill>
          <a:blip r:embed="rId6"/>
          <a:stretch>
            <a:fillRect/>
          </a:stretch>
        </p:blipFill>
        <p:spPr>
          <a:xfrm>
            <a:off x="8926926" y="3365328"/>
            <a:ext cx="2025000" cy="1237500"/>
          </a:xfrm>
          <a:prstGeom prst="rect">
            <a:avLst/>
          </a:prstGeom>
        </p:spPr>
      </p:pic>
    </p:spTree>
    <p:extLst>
      <p:ext uri="{BB962C8B-B14F-4D97-AF65-F5344CB8AC3E}">
        <p14:creationId xmlns:p14="http://schemas.microsoft.com/office/powerpoint/2010/main" val="4005503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Unsupervised Learning</a:t>
            </a:r>
          </a:p>
        </p:txBody>
      </p:sp>
      <p:sp>
        <p:nvSpPr>
          <p:cNvPr id="3" name="Content Placeholder 2"/>
          <p:cNvSpPr>
            <a:spLocks noGrp="1"/>
          </p:cNvSpPr>
          <p:nvPr>
            <p:ph sz="quarter" idx="10"/>
          </p:nvPr>
        </p:nvSpPr>
        <p:spPr>
          <a:xfrm>
            <a:off x="345547" y="1032626"/>
            <a:ext cx="9509654" cy="1253374"/>
          </a:xfrm>
        </p:spPr>
        <p:txBody>
          <a:bodyPr/>
          <a:lstStyle/>
          <a:p>
            <a:r>
              <a:rPr lang="en-US"/>
              <a:t>“Unsupervised” means that the training data has no ground truth labels to learn from.</a:t>
            </a:r>
          </a:p>
        </p:txBody>
      </p:sp>
      <p:sp>
        <p:nvSpPr>
          <p:cNvPr id="5" name="TextBox 4"/>
          <p:cNvSpPr txBox="1"/>
          <p:nvPr/>
        </p:nvSpPr>
        <p:spPr>
          <a:xfrm>
            <a:off x="508000" y="2573867"/>
            <a:ext cx="2721355" cy="615553"/>
          </a:xfrm>
          <a:prstGeom prst="rect">
            <a:avLst/>
          </a:prstGeom>
          <a:noFill/>
        </p:spPr>
        <p:txBody>
          <a:bodyPr wrap="none" rtlCol="0">
            <a:spAutoFit/>
          </a:bodyPr>
          <a:lstStyle/>
          <a:p>
            <a:r>
              <a:rPr lang="en-US" sz="3400"/>
              <a:t>Unsupervised: </a:t>
            </a:r>
          </a:p>
        </p:txBody>
      </p:sp>
      <p:grpSp>
        <p:nvGrpSpPr>
          <p:cNvPr id="58" name="Group 57"/>
          <p:cNvGrpSpPr/>
          <p:nvPr/>
        </p:nvGrpSpPr>
        <p:grpSpPr>
          <a:xfrm>
            <a:off x="5472914" y="5286902"/>
            <a:ext cx="1381125" cy="1300163"/>
            <a:chOff x="3095625" y="3808413"/>
            <a:chExt cx="1381125" cy="1300163"/>
          </a:xfrm>
        </p:grpSpPr>
        <p:sp>
          <p:nvSpPr>
            <p:cNvPr id="59" name="Freeform 5"/>
            <p:cNvSpPr>
              <a:spLocks/>
            </p:cNvSpPr>
            <p:nvPr/>
          </p:nvSpPr>
          <p:spPr bwMode="auto">
            <a:xfrm>
              <a:off x="3113088" y="4221163"/>
              <a:ext cx="257175" cy="80962"/>
            </a:xfrm>
            <a:custGeom>
              <a:avLst/>
              <a:gdLst>
                <a:gd name="T0" fmla="*/ 7 w 28"/>
                <a:gd name="T1" fmla="*/ 9 h 9"/>
                <a:gd name="T2" fmla="*/ 28 w 28"/>
                <a:gd name="T3" fmla="*/ 9 h 9"/>
                <a:gd name="T4" fmla="*/ 23 w 28"/>
                <a:gd name="T5" fmla="*/ 2 h 9"/>
                <a:gd name="T6" fmla="*/ 18 w 28"/>
                <a:gd name="T7" fmla="*/ 0 h 9"/>
                <a:gd name="T8" fmla="*/ 0 w 28"/>
                <a:gd name="T9" fmla="*/ 0 h 9"/>
                <a:gd name="T10" fmla="*/ 0 w 28"/>
                <a:gd name="T11" fmla="*/ 2 h 9"/>
                <a:gd name="T12" fmla="*/ 7 w 28"/>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7" y="9"/>
                  </a:moveTo>
                  <a:cubicBezTo>
                    <a:pt x="28" y="9"/>
                    <a:pt x="28" y="9"/>
                    <a:pt x="28" y="9"/>
                  </a:cubicBezTo>
                  <a:cubicBezTo>
                    <a:pt x="23" y="2"/>
                    <a:pt x="23" y="2"/>
                    <a:pt x="23" y="2"/>
                  </a:cubicBezTo>
                  <a:cubicBezTo>
                    <a:pt x="18" y="0"/>
                    <a:pt x="18" y="0"/>
                    <a:pt x="18" y="0"/>
                  </a:cubicBezTo>
                  <a:cubicBezTo>
                    <a:pt x="0" y="0"/>
                    <a:pt x="0" y="0"/>
                    <a:pt x="0" y="0"/>
                  </a:cubicBezTo>
                  <a:cubicBezTo>
                    <a:pt x="0" y="2"/>
                    <a:pt x="0" y="2"/>
                    <a:pt x="0" y="2"/>
                  </a:cubicBezTo>
                  <a:cubicBezTo>
                    <a:pt x="0" y="6"/>
                    <a:pt x="3" y="9"/>
                    <a:pt x="7" y="9"/>
                  </a:cubicBezTo>
                  <a:close/>
                </a:path>
              </a:pathLst>
            </a:custGeom>
            <a:solidFill>
              <a:srgbClr val="EC008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6"/>
            <p:cNvSpPr>
              <a:spLocks/>
            </p:cNvSpPr>
            <p:nvPr/>
          </p:nvSpPr>
          <p:spPr bwMode="auto">
            <a:xfrm>
              <a:off x="3159125" y="4238625"/>
              <a:ext cx="128588" cy="211137"/>
            </a:xfrm>
            <a:custGeom>
              <a:avLst/>
              <a:gdLst>
                <a:gd name="T0" fmla="*/ 0 w 14"/>
                <a:gd name="T1" fmla="*/ 19 h 23"/>
                <a:gd name="T2" fmla="*/ 4 w 14"/>
                <a:gd name="T3" fmla="*/ 23 h 23"/>
                <a:gd name="T4" fmla="*/ 10 w 14"/>
                <a:gd name="T5" fmla="*/ 23 h 23"/>
                <a:gd name="T6" fmla="*/ 14 w 14"/>
                <a:gd name="T7" fmla="*/ 19 h 23"/>
                <a:gd name="T8" fmla="*/ 14 w 14"/>
                <a:gd name="T9" fmla="*/ 4 h 23"/>
                <a:gd name="T10" fmla="*/ 10 w 14"/>
                <a:gd name="T11" fmla="*/ 0 h 23"/>
                <a:gd name="T12" fmla="*/ 4 w 14"/>
                <a:gd name="T13" fmla="*/ 0 h 23"/>
                <a:gd name="T14" fmla="*/ 0 w 14"/>
                <a:gd name="T15" fmla="*/ 4 h 23"/>
                <a:gd name="T16" fmla="*/ 0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0" y="19"/>
                  </a:moveTo>
                  <a:cubicBezTo>
                    <a:pt x="0" y="21"/>
                    <a:pt x="2" y="23"/>
                    <a:pt x="4" y="23"/>
                  </a:cubicBezTo>
                  <a:cubicBezTo>
                    <a:pt x="10" y="23"/>
                    <a:pt x="10" y="23"/>
                    <a:pt x="10" y="23"/>
                  </a:cubicBezTo>
                  <a:cubicBezTo>
                    <a:pt x="12" y="23"/>
                    <a:pt x="14" y="21"/>
                    <a:pt x="14" y="19"/>
                  </a:cubicBezTo>
                  <a:cubicBezTo>
                    <a:pt x="14" y="4"/>
                    <a:pt x="14" y="4"/>
                    <a:pt x="14" y="4"/>
                  </a:cubicBezTo>
                  <a:cubicBezTo>
                    <a:pt x="14" y="2"/>
                    <a:pt x="12" y="0"/>
                    <a:pt x="10" y="0"/>
                  </a:cubicBezTo>
                  <a:cubicBezTo>
                    <a:pt x="4" y="0"/>
                    <a:pt x="4" y="0"/>
                    <a:pt x="4" y="0"/>
                  </a:cubicBezTo>
                  <a:cubicBezTo>
                    <a:pt x="2" y="0"/>
                    <a:pt x="0" y="2"/>
                    <a:pt x="0" y="4"/>
                  </a:cubicBezTo>
                  <a:lnTo>
                    <a:pt x="0" y="19"/>
                  </a:lnTo>
                  <a:close/>
                </a:path>
              </a:pathLst>
            </a:custGeom>
            <a:solidFill>
              <a:srgbClr val="EC008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7"/>
            <p:cNvSpPr>
              <a:spLocks/>
            </p:cNvSpPr>
            <p:nvPr/>
          </p:nvSpPr>
          <p:spPr bwMode="auto">
            <a:xfrm>
              <a:off x="3370263" y="3808413"/>
              <a:ext cx="841375" cy="668337"/>
            </a:xfrm>
            <a:custGeom>
              <a:avLst/>
              <a:gdLst>
                <a:gd name="T0" fmla="*/ 75 w 92"/>
                <a:gd name="T1" fmla="*/ 0 h 73"/>
                <a:gd name="T2" fmla="*/ 17 w 92"/>
                <a:gd name="T3" fmla="*/ 0 h 73"/>
                <a:gd name="T4" fmla="*/ 0 w 92"/>
                <a:gd name="T5" fmla="*/ 16 h 73"/>
                <a:gd name="T6" fmla="*/ 0 w 92"/>
                <a:gd name="T7" fmla="*/ 73 h 73"/>
                <a:gd name="T8" fmla="*/ 92 w 92"/>
                <a:gd name="T9" fmla="*/ 73 h 73"/>
                <a:gd name="T10" fmla="*/ 92 w 92"/>
                <a:gd name="T11" fmla="*/ 16 h 73"/>
                <a:gd name="T12" fmla="*/ 75 w 92"/>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92" h="73">
                  <a:moveTo>
                    <a:pt x="75" y="0"/>
                  </a:moveTo>
                  <a:cubicBezTo>
                    <a:pt x="17" y="0"/>
                    <a:pt x="17" y="0"/>
                    <a:pt x="17" y="0"/>
                  </a:cubicBezTo>
                  <a:cubicBezTo>
                    <a:pt x="7" y="0"/>
                    <a:pt x="0" y="7"/>
                    <a:pt x="0" y="16"/>
                  </a:cubicBezTo>
                  <a:cubicBezTo>
                    <a:pt x="0" y="73"/>
                    <a:pt x="0" y="73"/>
                    <a:pt x="0" y="73"/>
                  </a:cubicBezTo>
                  <a:cubicBezTo>
                    <a:pt x="92" y="73"/>
                    <a:pt x="92" y="73"/>
                    <a:pt x="92" y="73"/>
                  </a:cubicBezTo>
                  <a:cubicBezTo>
                    <a:pt x="92" y="16"/>
                    <a:pt x="92" y="16"/>
                    <a:pt x="92" y="16"/>
                  </a:cubicBezTo>
                  <a:cubicBezTo>
                    <a:pt x="92" y="7"/>
                    <a:pt x="84" y="0"/>
                    <a:pt x="75" y="0"/>
                  </a:cubicBezTo>
                  <a:close/>
                </a:path>
              </a:pathLst>
            </a:custGeom>
            <a:solidFill>
              <a:srgbClr val="EC008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8"/>
            <p:cNvSpPr>
              <a:spLocks noEditPoints="1"/>
            </p:cNvSpPr>
            <p:nvPr/>
          </p:nvSpPr>
          <p:spPr bwMode="auto">
            <a:xfrm>
              <a:off x="3351213" y="4476750"/>
              <a:ext cx="869950" cy="631825"/>
            </a:xfrm>
            <a:custGeom>
              <a:avLst/>
              <a:gdLst>
                <a:gd name="T0" fmla="*/ 93 w 95"/>
                <a:gd name="T1" fmla="*/ 69 h 69"/>
                <a:gd name="T2" fmla="*/ 92 w 95"/>
                <a:gd name="T3" fmla="*/ 69 h 69"/>
                <a:gd name="T4" fmla="*/ 47 w 95"/>
                <a:gd name="T5" fmla="*/ 37 h 69"/>
                <a:gd name="T6" fmla="*/ 3 w 95"/>
                <a:gd name="T7" fmla="*/ 69 h 69"/>
                <a:gd name="T8" fmla="*/ 1 w 95"/>
                <a:gd name="T9" fmla="*/ 69 h 69"/>
                <a:gd name="T10" fmla="*/ 0 w 95"/>
                <a:gd name="T11" fmla="*/ 67 h 69"/>
                <a:gd name="T12" fmla="*/ 0 w 95"/>
                <a:gd name="T13" fmla="*/ 2 h 69"/>
                <a:gd name="T14" fmla="*/ 0 w 95"/>
                <a:gd name="T15" fmla="*/ 1 h 69"/>
                <a:gd name="T16" fmla="*/ 0 w 95"/>
                <a:gd name="T17" fmla="*/ 0 h 69"/>
                <a:gd name="T18" fmla="*/ 1 w 95"/>
                <a:gd name="T19" fmla="*/ 0 h 69"/>
                <a:gd name="T20" fmla="*/ 2 w 95"/>
                <a:gd name="T21" fmla="*/ 0 h 69"/>
                <a:gd name="T22" fmla="*/ 2 w 95"/>
                <a:gd name="T23" fmla="*/ 0 h 69"/>
                <a:gd name="T24" fmla="*/ 93 w 95"/>
                <a:gd name="T25" fmla="*/ 0 h 69"/>
                <a:gd name="T26" fmla="*/ 93 w 95"/>
                <a:gd name="T27" fmla="*/ 0 h 69"/>
                <a:gd name="T28" fmla="*/ 94 w 95"/>
                <a:gd name="T29" fmla="*/ 0 h 69"/>
                <a:gd name="T30" fmla="*/ 94 w 95"/>
                <a:gd name="T31" fmla="*/ 0 h 69"/>
                <a:gd name="T32" fmla="*/ 95 w 95"/>
                <a:gd name="T33" fmla="*/ 1 h 69"/>
                <a:gd name="T34" fmla="*/ 95 w 95"/>
                <a:gd name="T35" fmla="*/ 1 h 69"/>
                <a:gd name="T36" fmla="*/ 95 w 95"/>
                <a:gd name="T37" fmla="*/ 1 h 69"/>
                <a:gd name="T38" fmla="*/ 95 w 95"/>
                <a:gd name="T39" fmla="*/ 2 h 69"/>
                <a:gd name="T40" fmla="*/ 95 w 95"/>
                <a:gd name="T41" fmla="*/ 67 h 69"/>
                <a:gd name="T42" fmla="*/ 94 w 95"/>
                <a:gd name="T43" fmla="*/ 69 h 69"/>
                <a:gd name="T44" fmla="*/ 93 w 95"/>
                <a:gd name="T45" fmla="*/ 69 h 69"/>
                <a:gd name="T46" fmla="*/ 51 w 95"/>
                <a:gd name="T47" fmla="*/ 34 h 69"/>
                <a:gd name="T48" fmla="*/ 91 w 95"/>
                <a:gd name="T49" fmla="*/ 63 h 69"/>
                <a:gd name="T50" fmla="*/ 91 w 95"/>
                <a:gd name="T51" fmla="*/ 6 h 69"/>
                <a:gd name="T52" fmla="*/ 51 w 95"/>
                <a:gd name="T53" fmla="*/ 34 h 69"/>
                <a:gd name="T54" fmla="*/ 4 w 95"/>
                <a:gd name="T55" fmla="*/ 6 h 69"/>
                <a:gd name="T56" fmla="*/ 4 w 95"/>
                <a:gd name="T57" fmla="*/ 63 h 69"/>
                <a:gd name="T58" fmla="*/ 44 w 95"/>
                <a:gd name="T59" fmla="*/ 34 h 69"/>
                <a:gd name="T60" fmla="*/ 4 w 95"/>
                <a:gd name="T61" fmla="*/ 6 h 69"/>
                <a:gd name="T62" fmla="*/ 8 w 95"/>
                <a:gd name="T63" fmla="*/ 4 h 69"/>
                <a:gd name="T64" fmla="*/ 47 w 95"/>
                <a:gd name="T65" fmla="*/ 32 h 69"/>
                <a:gd name="T66" fmla="*/ 87 w 95"/>
                <a:gd name="T67" fmla="*/ 4 h 69"/>
                <a:gd name="T68" fmla="*/ 8 w 95"/>
                <a:gd name="T69" fmla="*/ 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5" h="69">
                  <a:moveTo>
                    <a:pt x="93" y="69"/>
                  </a:moveTo>
                  <a:cubicBezTo>
                    <a:pt x="93" y="69"/>
                    <a:pt x="92" y="69"/>
                    <a:pt x="92" y="69"/>
                  </a:cubicBezTo>
                  <a:cubicBezTo>
                    <a:pt x="47" y="37"/>
                    <a:pt x="47" y="37"/>
                    <a:pt x="47" y="37"/>
                  </a:cubicBezTo>
                  <a:cubicBezTo>
                    <a:pt x="3" y="69"/>
                    <a:pt x="3" y="69"/>
                    <a:pt x="3" y="69"/>
                  </a:cubicBezTo>
                  <a:cubicBezTo>
                    <a:pt x="3" y="69"/>
                    <a:pt x="2" y="69"/>
                    <a:pt x="1" y="69"/>
                  </a:cubicBezTo>
                  <a:cubicBezTo>
                    <a:pt x="0" y="69"/>
                    <a:pt x="0" y="68"/>
                    <a:pt x="0" y="67"/>
                  </a:cubicBezTo>
                  <a:cubicBezTo>
                    <a:pt x="0" y="2"/>
                    <a:pt x="0" y="2"/>
                    <a:pt x="0" y="2"/>
                  </a:cubicBezTo>
                  <a:cubicBezTo>
                    <a:pt x="0" y="2"/>
                    <a:pt x="0" y="1"/>
                    <a:pt x="0" y="1"/>
                  </a:cubicBezTo>
                  <a:cubicBezTo>
                    <a:pt x="0" y="1"/>
                    <a:pt x="0" y="1"/>
                    <a:pt x="0" y="0"/>
                  </a:cubicBezTo>
                  <a:cubicBezTo>
                    <a:pt x="1" y="0"/>
                    <a:pt x="1" y="0"/>
                    <a:pt x="1" y="0"/>
                  </a:cubicBezTo>
                  <a:cubicBezTo>
                    <a:pt x="1" y="0"/>
                    <a:pt x="2" y="0"/>
                    <a:pt x="2" y="0"/>
                  </a:cubicBezTo>
                  <a:cubicBezTo>
                    <a:pt x="2" y="0"/>
                    <a:pt x="2" y="0"/>
                    <a:pt x="2" y="0"/>
                  </a:cubicBezTo>
                  <a:cubicBezTo>
                    <a:pt x="93" y="0"/>
                    <a:pt x="93" y="0"/>
                    <a:pt x="93" y="0"/>
                  </a:cubicBezTo>
                  <a:cubicBezTo>
                    <a:pt x="93" y="0"/>
                    <a:pt x="93" y="0"/>
                    <a:pt x="93" y="0"/>
                  </a:cubicBezTo>
                  <a:cubicBezTo>
                    <a:pt x="93" y="0"/>
                    <a:pt x="94" y="0"/>
                    <a:pt x="94" y="0"/>
                  </a:cubicBezTo>
                  <a:cubicBezTo>
                    <a:pt x="94" y="0"/>
                    <a:pt x="94" y="0"/>
                    <a:pt x="94" y="0"/>
                  </a:cubicBezTo>
                  <a:cubicBezTo>
                    <a:pt x="95" y="1"/>
                    <a:pt x="95" y="1"/>
                    <a:pt x="95" y="1"/>
                  </a:cubicBezTo>
                  <a:cubicBezTo>
                    <a:pt x="95" y="1"/>
                    <a:pt x="95" y="1"/>
                    <a:pt x="95" y="1"/>
                  </a:cubicBezTo>
                  <a:cubicBezTo>
                    <a:pt x="95" y="1"/>
                    <a:pt x="95" y="1"/>
                    <a:pt x="95" y="1"/>
                  </a:cubicBezTo>
                  <a:cubicBezTo>
                    <a:pt x="95" y="1"/>
                    <a:pt x="95" y="2"/>
                    <a:pt x="95" y="2"/>
                  </a:cubicBezTo>
                  <a:cubicBezTo>
                    <a:pt x="95" y="67"/>
                    <a:pt x="95" y="67"/>
                    <a:pt x="95" y="67"/>
                  </a:cubicBezTo>
                  <a:cubicBezTo>
                    <a:pt x="95" y="68"/>
                    <a:pt x="95" y="69"/>
                    <a:pt x="94" y="69"/>
                  </a:cubicBezTo>
                  <a:cubicBezTo>
                    <a:pt x="94" y="69"/>
                    <a:pt x="93" y="69"/>
                    <a:pt x="93" y="69"/>
                  </a:cubicBezTo>
                  <a:close/>
                  <a:moveTo>
                    <a:pt x="51" y="34"/>
                  </a:moveTo>
                  <a:cubicBezTo>
                    <a:pt x="91" y="63"/>
                    <a:pt x="91" y="63"/>
                    <a:pt x="91" y="63"/>
                  </a:cubicBezTo>
                  <a:cubicBezTo>
                    <a:pt x="91" y="6"/>
                    <a:pt x="91" y="6"/>
                    <a:pt x="91" y="6"/>
                  </a:cubicBezTo>
                  <a:lnTo>
                    <a:pt x="51" y="34"/>
                  </a:lnTo>
                  <a:close/>
                  <a:moveTo>
                    <a:pt x="4" y="6"/>
                  </a:moveTo>
                  <a:cubicBezTo>
                    <a:pt x="4" y="63"/>
                    <a:pt x="4" y="63"/>
                    <a:pt x="4" y="63"/>
                  </a:cubicBezTo>
                  <a:cubicBezTo>
                    <a:pt x="44" y="34"/>
                    <a:pt x="44" y="34"/>
                    <a:pt x="44" y="34"/>
                  </a:cubicBezTo>
                  <a:lnTo>
                    <a:pt x="4" y="6"/>
                  </a:lnTo>
                  <a:close/>
                  <a:moveTo>
                    <a:pt x="8" y="4"/>
                  </a:moveTo>
                  <a:cubicBezTo>
                    <a:pt x="47" y="32"/>
                    <a:pt x="47" y="32"/>
                    <a:pt x="47" y="32"/>
                  </a:cubicBezTo>
                  <a:cubicBezTo>
                    <a:pt x="87" y="4"/>
                    <a:pt x="87" y="4"/>
                    <a:pt x="87" y="4"/>
                  </a:cubicBezTo>
                  <a:lnTo>
                    <a:pt x="8" y="4"/>
                  </a:lnTo>
                  <a:close/>
                </a:path>
              </a:pathLst>
            </a:custGeom>
            <a:solidFill>
              <a:srgbClr val="5D5D5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9"/>
            <p:cNvSpPr>
              <a:spLocks/>
            </p:cNvSpPr>
            <p:nvPr/>
          </p:nvSpPr>
          <p:spPr bwMode="auto">
            <a:xfrm>
              <a:off x="3095625" y="4202113"/>
              <a:ext cx="292100" cy="393700"/>
            </a:xfrm>
            <a:custGeom>
              <a:avLst/>
              <a:gdLst>
                <a:gd name="T0" fmla="*/ 30 w 32"/>
                <a:gd name="T1" fmla="*/ 43 h 43"/>
                <a:gd name="T2" fmla="*/ 28 w 32"/>
                <a:gd name="T3" fmla="*/ 41 h 43"/>
                <a:gd name="T4" fmla="*/ 28 w 32"/>
                <a:gd name="T5" fmla="*/ 14 h 43"/>
                <a:gd name="T6" fmla="*/ 18 w 32"/>
                <a:gd name="T7" fmla="*/ 4 h 43"/>
                <a:gd name="T8" fmla="*/ 2 w 32"/>
                <a:gd name="T9" fmla="*/ 4 h 43"/>
                <a:gd name="T10" fmla="*/ 0 w 32"/>
                <a:gd name="T11" fmla="*/ 2 h 43"/>
                <a:gd name="T12" fmla="*/ 2 w 32"/>
                <a:gd name="T13" fmla="*/ 0 h 43"/>
                <a:gd name="T14" fmla="*/ 18 w 32"/>
                <a:gd name="T15" fmla="*/ 0 h 43"/>
                <a:gd name="T16" fmla="*/ 32 w 32"/>
                <a:gd name="T17" fmla="*/ 14 h 43"/>
                <a:gd name="T18" fmla="*/ 32 w 32"/>
                <a:gd name="T19" fmla="*/ 41 h 43"/>
                <a:gd name="T20" fmla="*/ 30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30" y="43"/>
                  </a:moveTo>
                  <a:cubicBezTo>
                    <a:pt x="29" y="43"/>
                    <a:pt x="28" y="42"/>
                    <a:pt x="28" y="41"/>
                  </a:cubicBezTo>
                  <a:cubicBezTo>
                    <a:pt x="28" y="14"/>
                    <a:pt x="28" y="14"/>
                    <a:pt x="28" y="14"/>
                  </a:cubicBezTo>
                  <a:cubicBezTo>
                    <a:pt x="28" y="9"/>
                    <a:pt x="24" y="4"/>
                    <a:pt x="18" y="4"/>
                  </a:cubicBezTo>
                  <a:cubicBezTo>
                    <a:pt x="2" y="4"/>
                    <a:pt x="2" y="4"/>
                    <a:pt x="2" y="4"/>
                  </a:cubicBezTo>
                  <a:cubicBezTo>
                    <a:pt x="0" y="4"/>
                    <a:pt x="0" y="3"/>
                    <a:pt x="0" y="2"/>
                  </a:cubicBezTo>
                  <a:cubicBezTo>
                    <a:pt x="0" y="1"/>
                    <a:pt x="0" y="0"/>
                    <a:pt x="2" y="0"/>
                  </a:cubicBezTo>
                  <a:cubicBezTo>
                    <a:pt x="18" y="0"/>
                    <a:pt x="18" y="0"/>
                    <a:pt x="18" y="0"/>
                  </a:cubicBezTo>
                  <a:cubicBezTo>
                    <a:pt x="26" y="0"/>
                    <a:pt x="32" y="6"/>
                    <a:pt x="32" y="14"/>
                  </a:cubicBezTo>
                  <a:cubicBezTo>
                    <a:pt x="32" y="41"/>
                    <a:pt x="32" y="41"/>
                    <a:pt x="32" y="41"/>
                  </a:cubicBezTo>
                  <a:cubicBezTo>
                    <a:pt x="32" y="42"/>
                    <a:pt x="31" y="43"/>
                    <a:pt x="30" y="43"/>
                  </a:cubicBezTo>
                  <a:close/>
                </a:path>
              </a:pathLst>
            </a:custGeom>
            <a:solidFill>
              <a:srgbClr val="5D5D5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0"/>
            <p:cNvSpPr>
              <a:spLocks/>
            </p:cNvSpPr>
            <p:nvPr/>
          </p:nvSpPr>
          <p:spPr bwMode="auto">
            <a:xfrm>
              <a:off x="4211638" y="4221163"/>
              <a:ext cx="246063" cy="80962"/>
            </a:xfrm>
            <a:custGeom>
              <a:avLst/>
              <a:gdLst>
                <a:gd name="T0" fmla="*/ 20 w 27"/>
                <a:gd name="T1" fmla="*/ 9 h 9"/>
                <a:gd name="T2" fmla="*/ 0 w 27"/>
                <a:gd name="T3" fmla="*/ 9 h 9"/>
                <a:gd name="T4" fmla="*/ 4 w 27"/>
                <a:gd name="T5" fmla="*/ 2 h 9"/>
                <a:gd name="T6" fmla="*/ 9 w 27"/>
                <a:gd name="T7" fmla="*/ 0 h 9"/>
                <a:gd name="T8" fmla="*/ 27 w 27"/>
                <a:gd name="T9" fmla="*/ 0 h 9"/>
                <a:gd name="T10" fmla="*/ 27 w 27"/>
                <a:gd name="T11" fmla="*/ 2 h 9"/>
                <a:gd name="T12" fmla="*/ 20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0" y="9"/>
                  </a:moveTo>
                  <a:cubicBezTo>
                    <a:pt x="0" y="9"/>
                    <a:pt x="0" y="9"/>
                    <a:pt x="0" y="9"/>
                  </a:cubicBezTo>
                  <a:cubicBezTo>
                    <a:pt x="4" y="2"/>
                    <a:pt x="4" y="2"/>
                    <a:pt x="4" y="2"/>
                  </a:cubicBezTo>
                  <a:cubicBezTo>
                    <a:pt x="9" y="0"/>
                    <a:pt x="9" y="0"/>
                    <a:pt x="9" y="0"/>
                  </a:cubicBezTo>
                  <a:cubicBezTo>
                    <a:pt x="27" y="0"/>
                    <a:pt x="27" y="0"/>
                    <a:pt x="27" y="0"/>
                  </a:cubicBezTo>
                  <a:cubicBezTo>
                    <a:pt x="27" y="2"/>
                    <a:pt x="27" y="2"/>
                    <a:pt x="27" y="2"/>
                  </a:cubicBezTo>
                  <a:cubicBezTo>
                    <a:pt x="27" y="6"/>
                    <a:pt x="24" y="9"/>
                    <a:pt x="20" y="9"/>
                  </a:cubicBezTo>
                  <a:close/>
                </a:path>
              </a:pathLst>
            </a:custGeom>
            <a:solidFill>
              <a:srgbClr val="EC008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1"/>
            <p:cNvSpPr>
              <a:spLocks/>
            </p:cNvSpPr>
            <p:nvPr/>
          </p:nvSpPr>
          <p:spPr bwMode="auto">
            <a:xfrm>
              <a:off x="4184650" y="4202113"/>
              <a:ext cx="292100" cy="393700"/>
            </a:xfrm>
            <a:custGeom>
              <a:avLst/>
              <a:gdLst>
                <a:gd name="T0" fmla="*/ 2 w 32"/>
                <a:gd name="T1" fmla="*/ 43 h 43"/>
                <a:gd name="T2" fmla="*/ 0 w 32"/>
                <a:gd name="T3" fmla="*/ 41 h 43"/>
                <a:gd name="T4" fmla="*/ 0 w 32"/>
                <a:gd name="T5" fmla="*/ 14 h 43"/>
                <a:gd name="T6" fmla="*/ 14 w 32"/>
                <a:gd name="T7" fmla="*/ 0 h 43"/>
                <a:gd name="T8" fmla="*/ 30 w 32"/>
                <a:gd name="T9" fmla="*/ 0 h 43"/>
                <a:gd name="T10" fmla="*/ 32 w 32"/>
                <a:gd name="T11" fmla="*/ 2 h 43"/>
                <a:gd name="T12" fmla="*/ 30 w 32"/>
                <a:gd name="T13" fmla="*/ 4 h 43"/>
                <a:gd name="T14" fmla="*/ 14 w 32"/>
                <a:gd name="T15" fmla="*/ 4 h 43"/>
                <a:gd name="T16" fmla="*/ 4 w 32"/>
                <a:gd name="T17" fmla="*/ 14 h 43"/>
                <a:gd name="T18" fmla="*/ 4 w 32"/>
                <a:gd name="T19" fmla="*/ 41 h 43"/>
                <a:gd name="T20" fmla="*/ 2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2" y="43"/>
                  </a:moveTo>
                  <a:cubicBezTo>
                    <a:pt x="1" y="43"/>
                    <a:pt x="0" y="42"/>
                    <a:pt x="0" y="41"/>
                  </a:cubicBezTo>
                  <a:cubicBezTo>
                    <a:pt x="0" y="14"/>
                    <a:pt x="0" y="14"/>
                    <a:pt x="0" y="14"/>
                  </a:cubicBezTo>
                  <a:cubicBezTo>
                    <a:pt x="0" y="6"/>
                    <a:pt x="6" y="0"/>
                    <a:pt x="14" y="0"/>
                  </a:cubicBezTo>
                  <a:cubicBezTo>
                    <a:pt x="30" y="0"/>
                    <a:pt x="30" y="0"/>
                    <a:pt x="30" y="0"/>
                  </a:cubicBezTo>
                  <a:cubicBezTo>
                    <a:pt x="31" y="0"/>
                    <a:pt x="32" y="1"/>
                    <a:pt x="32" y="2"/>
                  </a:cubicBezTo>
                  <a:cubicBezTo>
                    <a:pt x="32" y="3"/>
                    <a:pt x="31" y="4"/>
                    <a:pt x="30" y="4"/>
                  </a:cubicBezTo>
                  <a:cubicBezTo>
                    <a:pt x="14" y="4"/>
                    <a:pt x="14" y="4"/>
                    <a:pt x="14" y="4"/>
                  </a:cubicBezTo>
                  <a:cubicBezTo>
                    <a:pt x="8" y="4"/>
                    <a:pt x="4" y="9"/>
                    <a:pt x="4" y="14"/>
                  </a:cubicBezTo>
                  <a:cubicBezTo>
                    <a:pt x="4" y="41"/>
                    <a:pt x="4" y="41"/>
                    <a:pt x="4" y="41"/>
                  </a:cubicBezTo>
                  <a:cubicBezTo>
                    <a:pt x="4" y="42"/>
                    <a:pt x="3" y="43"/>
                    <a:pt x="2" y="43"/>
                  </a:cubicBezTo>
                  <a:close/>
                </a:path>
              </a:pathLst>
            </a:custGeom>
            <a:solidFill>
              <a:srgbClr val="5D5D5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2"/>
            <p:cNvSpPr>
              <a:spLocks/>
            </p:cNvSpPr>
            <p:nvPr/>
          </p:nvSpPr>
          <p:spPr bwMode="auto">
            <a:xfrm>
              <a:off x="4284663" y="4238625"/>
              <a:ext cx="128588" cy="211137"/>
            </a:xfrm>
            <a:custGeom>
              <a:avLst/>
              <a:gdLst>
                <a:gd name="T0" fmla="*/ 14 w 14"/>
                <a:gd name="T1" fmla="*/ 19 h 23"/>
                <a:gd name="T2" fmla="*/ 10 w 14"/>
                <a:gd name="T3" fmla="*/ 23 h 23"/>
                <a:gd name="T4" fmla="*/ 5 w 14"/>
                <a:gd name="T5" fmla="*/ 23 h 23"/>
                <a:gd name="T6" fmla="*/ 0 w 14"/>
                <a:gd name="T7" fmla="*/ 19 h 23"/>
                <a:gd name="T8" fmla="*/ 0 w 14"/>
                <a:gd name="T9" fmla="*/ 4 h 23"/>
                <a:gd name="T10" fmla="*/ 5 w 14"/>
                <a:gd name="T11" fmla="*/ 0 h 23"/>
                <a:gd name="T12" fmla="*/ 10 w 14"/>
                <a:gd name="T13" fmla="*/ 0 h 23"/>
                <a:gd name="T14" fmla="*/ 14 w 14"/>
                <a:gd name="T15" fmla="*/ 4 h 23"/>
                <a:gd name="T16" fmla="*/ 14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14" y="19"/>
                  </a:moveTo>
                  <a:cubicBezTo>
                    <a:pt x="14" y="21"/>
                    <a:pt x="12" y="23"/>
                    <a:pt x="10" y="23"/>
                  </a:cubicBezTo>
                  <a:cubicBezTo>
                    <a:pt x="5" y="23"/>
                    <a:pt x="5" y="23"/>
                    <a:pt x="5" y="23"/>
                  </a:cubicBezTo>
                  <a:cubicBezTo>
                    <a:pt x="2" y="23"/>
                    <a:pt x="0" y="21"/>
                    <a:pt x="0" y="19"/>
                  </a:cubicBezTo>
                  <a:cubicBezTo>
                    <a:pt x="0" y="4"/>
                    <a:pt x="0" y="4"/>
                    <a:pt x="0" y="4"/>
                  </a:cubicBezTo>
                  <a:cubicBezTo>
                    <a:pt x="0" y="2"/>
                    <a:pt x="2" y="0"/>
                    <a:pt x="5" y="0"/>
                  </a:cubicBezTo>
                  <a:cubicBezTo>
                    <a:pt x="10" y="0"/>
                    <a:pt x="10" y="0"/>
                    <a:pt x="10" y="0"/>
                  </a:cubicBezTo>
                  <a:cubicBezTo>
                    <a:pt x="12" y="0"/>
                    <a:pt x="14" y="2"/>
                    <a:pt x="14" y="4"/>
                  </a:cubicBezTo>
                  <a:lnTo>
                    <a:pt x="14" y="19"/>
                  </a:lnTo>
                  <a:close/>
                </a:path>
              </a:pathLst>
            </a:custGeom>
            <a:solidFill>
              <a:srgbClr val="EC008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66"/>
            <p:cNvSpPr/>
            <p:nvPr/>
          </p:nvSpPr>
          <p:spPr>
            <a:xfrm>
              <a:off x="3387726" y="4536282"/>
              <a:ext cx="768672" cy="5722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a:off x="3460954"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075470"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2999835" y="4782287"/>
            <a:ext cx="831850" cy="1293523"/>
            <a:chOff x="4498975" y="3759200"/>
            <a:chExt cx="831850" cy="1293523"/>
          </a:xfrm>
        </p:grpSpPr>
        <p:sp>
          <p:nvSpPr>
            <p:cNvPr id="71" name="Rectangle 18"/>
            <p:cNvSpPr>
              <a:spLocks noChangeArrowheads="1"/>
            </p:cNvSpPr>
            <p:nvPr/>
          </p:nvSpPr>
          <p:spPr bwMode="auto">
            <a:xfrm>
              <a:off x="5021265" y="4172410"/>
              <a:ext cx="95250" cy="26670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6"/>
            <p:cNvSpPr>
              <a:spLocks/>
            </p:cNvSpPr>
            <p:nvPr/>
          </p:nvSpPr>
          <p:spPr bwMode="auto">
            <a:xfrm>
              <a:off x="4751388" y="4514850"/>
              <a:ext cx="330200" cy="57150"/>
            </a:xfrm>
            <a:custGeom>
              <a:avLst/>
              <a:gdLst>
                <a:gd name="T0" fmla="*/ 116 w 116"/>
                <a:gd name="T1" fmla="*/ 10 h 20"/>
                <a:gd name="T2" fmla="*/ 105 w 116"/>
                <a:gd name="T3" fmla="*/ 20 h 20"/>
                <a:gd name="T4" fmla="*/ 10 w 116"/>
                <a:gd name="T5" fmla="*/ 20 h 20"/>
                <a:gd name="T6" fmla="*/ 0 w 116"/>
                <a:gd name="T7" fmla="*/ 10 h 20"/>
                <a:gd name="T8" fmla="*/ 0 w 116"/>
                <a:gd name="T9" fmla="*/ 10 h 20"/>
                <a:gd name="T10" fmla="*/ 10 w 116"/>
                <a:gd name="T11" fmla="*/ 0 h 20"/>
                <a:gd name="T12" fmla="*/ 105 w 116"/>
                <a:gd name="T13" fmla="*/ 0 h 20"/>
                <a:gd name="T14" fmla="*/ 116 w 116"/>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20">
                  <a:moveTo>
                    <a:pt x="116" y="10"/>
                  </a:moveTo>
                  <a:cubicBezTo>
                    <a:pt x="116" y="15"/>
                    <a:pt x="111" y="20"/>
                    <a:pt x="105" y="20"/>
                  </a:cubicBezTo>
                  <a:cubicBezTo>
                    <a:pt x="10" y="20"/>
                    <a:pt x="10" y="20"/>
                    <a:pt x="10" y="20"/>
                  </a:cubicBezTo>
                  <a:cubicBezTo>
                    <a:pt x="4" y="20"/>
                    <a:pt x="0" y="15"/>
                    <a:pt x="0" y="10"/>
                  </a:cubicBezTo>
                  <a:cubicBezTo>
                    <a:pt x="0" y="10"/>
                    <a:pt x="0" y="10"/>
                    <a:pt x="0" y="10"/>
                  </a:cubicBezTo>
                  <a:cubicBezTo>
                    <a:pt x="0" y="4"/>
                    <a:pt x="4" y="0"/>
                    <a:pt x="10" y="0"/>
                  </a:cubicBezTo>
                  <a:cubicBezTo>
                    <a:pt x="105" y="0"/>
                    <a:pt x="105" y="0"/>
                    <a:pt x="105" y="0"/>
                  </a:cubicBezTo>
                  <a:cubicBezTo>
                    <a:pt x="111" y="0"/>
                    <a:pt x="116" y="4"/>
                    <a:pt x="116" y="1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7"/>
            <p:cNvSpPr>
              <a:spLocks/>
            </p:cNvSpPr>
            <p:nvPr/>
          </p:nvSpPr>
          <p:spPr bwMode="auto">
            <a:xfrm>
              <a:off x="4498975" y="4424363"/>
              <a:ext cx="831850" cy="119063"/>
            </a:xfrm>
            <a:custGeom>
              <a:avLst/>
              <a:gdLst>
                <a:gd name="T0" fmla="*/ 293 w 293"/>
                <a:gd name="T1" fmla="*/ 21 h 42"/>
                <a:gd name="T2" fmla="*/ 272 w 293"/>
                <a:gd name="T3" fmla="*/ 42 h 42"/>
                <a:gd name="T4" fmla="*/ 21 w 293"/>
                <a:gd name="T5" fmla="*/ 42 h 42"/>
                <a:gd name="T6" fmla="*/ 0 w 293"/>
                <a:gd name="T7" fmla="*/ 21 h 42"/>
                <a:gd name="T8" fmla="*/ 0 w 293"/>
                <a:gd name="T9" fmla="*/ 21 h 42"/>
                <a:gd name="T10" fmla="*/ 21 w 293"/>
                <a:gd name="T11" fmla="*/ 0 h 42"/>
                <a:gd name="T12" fmla="*/ 272 w 293"/>
                <a:gd name="T13" fmla="*/ 0 h 42"/>
                <a:gd name="T14" fmla="*/ 293 w 293"/>
                <a:gd name="T15" fmla="*/ 21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3" h="42">
                  <a:moveTo>
                    <a:pt x="293" y="21"/>
                  </a:moveTo>
                  <a:cubicBezTo>
                    <a:pt x="293" y="32"/>
                    <a:pt x="284" y="42"/>
                    <a:pt x="272" y="42"/>
                  </a:cubicBezTo>
                  <a:cubicBezTo>
                    <a:pt x="21" y="42"/>
                    <a:pt x="21" y="42"/>
                    <a:pt x="21" y="42"/>
                  </a:cubicBezTo>
                  <a:cubicBezTo>
                    <a:pt x="10" y="42"/>
                    <a:pt x="0" y="32"/>
                    <a:pt x="0" y="21"/>
                  </a:cubicBezTo>
                  <a:cubicBezTo>
                    <a:pt x="0" y="21"/>
                    <a:pt x="0" y="21"/>
                    <a:pt x="0" y="21"/>
                  </a:cubicBezTo>
                  <a:cubicBezTo>
                    <a:pt x="0" y="9"/>
                    <a:pt x="10" y="0"/>
                    <a:pt x="21" y="0"/>
                  </a:cubicBezTo>
                  <a:cubicBezTo>
                    <a:pt x="272" y="0"/>
                    <a:pt x="272" y="0"/>
                    <a:pt x="272" y="0"/>
                  </a:cubicBezTo>
                  <a:cubicBezTo>
                    <a:pt x="284" y="0"/>
                    <a:pt x="293" y="9"/>
                    <a:pt x="293" y="21"/>
                  </a:cubicBez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Rectangle 18"/>
            <p:cNvSpPr>
              <a:spLocks noChangeArrowheads="1"/>
            </p:cNvSpPr>
            <p:nvPr/>
          </p:nvSpPr>
          <p:spPr bwMode="auto">
            <a:xfrm>
              <a:off x="4731215" y="4157663"/>
              <a:ext cx="95250" cy="26670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25"/>
            <p:cNvSpPr>
              <a:spLocks/>
            </p:cNvSpPr>
            <p:nvPr/>
          </p:nvSpPr>
          <p:spPr bwMode="auto">
            <a:xfrm>
              <a:off x="4570413" y="3759200"/>
              <a:ext cx="692150" cy="422275"/>
            </a:xfrm>
            <a:custGeom>
              <a:avLst/>
              <a:gdLst>
                <a:gd name="T0" fmla="*/ 244 w 244"/>
                <a:gd name="T1" fmla="*/ 114 h 149"/>
                <a:gd name="T2" fmla="*/ 208 w 244"/>
                <a:gd name="T3" fmla="*/ 149 h 149"/>
                <a:gd name="T4" fmla="*/ 35 w 244"/>
                <a:gd name="T5" fmla="*/ 149 h 149"/>
                <a:gd name="T6" fmla="*/ 0 w 244"/>
                <a:gd name="T7" fmla="*/ 114 h 149"/>
                <a:gd name="T8" fmla="*/ 0 w 244"/>
                <a:gd name="T9" fmla="*/ 35 h 149"/>
                <a:gd name="T10" fmla="*/ 35 w 244"/>
                <a:gd name="T11" fmla="*/ 0 h 149"/>
                <a:gd name="T12" fmla="*/ 208 w 244"/>
                <a:gd name="T13" fmla="*/ 0 h 149"/>
                <a:gd name="T14" fmla="*/ 244 w 244"/>
                <a:gd name="T15" fmla="*/ 35 h 149"/>
                <a:gd name="T16" fmla="*/ 244 w 244"/>
                <a:gd name="T17" fmla="*/ 11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49">
                  <a:moveTo>
                    <a:pt x="244" y="114"/>
                  </a:moveTo>
                  <a:cubicBezTo>
                    <a:pt x="244" y="133"/>
                    <a:pt x="228" y="149"/>
                    <a:pt x="208" y="149"/>
                  </a:cubicBezTo>
                  <a:cubicBezTo>
                    <a:pt x="35" y="149"/>
                    <a:pt x="35" y="149"/>
                    <a:pt x="35" y="149"/>
                  </a:cubicBezTo>
                  <a:cubicBezTo>
                    <a:pt x="16" y="149"/>
                    <a:pt x="0" y="133"/>
                    <a:pt x="0" y="114"/>
                  </a:cubicBezTo>
                  <a:cubicBezTo>
                    <a:pt x="0" y="35"/>
                    <a:pt x="0" y="35"/>
                    <a:pt x="0" y="35"/>
                  </a:cubicBezTo>
                  <a:cubicBezTo>
                    <a:pt x="0" y="16"/>
                    <a:pt x="16" y="0"/>
                    <a:pt x="35" y="0"/>
                  </a:cubicBezTo>
                  <a:cubicBezTo>
                    <a:pt x="208" y="0"/>
                    <a:pt x="208" y="0"/>
                    <a:pt x="208" y="0"/>
                  </a:cubicBezTo>
                  <a:cubicBezTo>
                    <a:pt x="228" y="0"/>
                    <a:pt x="244" y="16"/>
                    <a:pt x="244" y="35"/>
                  </a:cubicBezTo>
                  <a:lnTo>
                    <a:pt x="244" y="114"/>
                  </a:ln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76" name="Straight Connector 75"/>
            <p:cNvCxnSpPr/>
            <p:nvPr/>
          </p:nvCxnSpPr>
          <p:spPr>
            <a:xfrm flipH="1">
              <a:off x="456793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17311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78" name="Group 77"/>
            <p:cNvGrpSpPr/>
            <p:nvPr/>
          </p:nvGrpSpPr>
          <p:grpSpPr>
            <a:xfrm>
              <a:off x="4710119" y="4539962"/>
              <a:ext cx="410797" cy="302167"/>
              <a:chOff x="4720337" y="4692361"/>
              <a:chExt cx="697102" cy="512762"/>
            </a:xfrm>
          </p:grpSpPr>
          <p:cxnSp>
            <p:nvCxnSpPr>
              <p:cNvPr id="79" name="Straight Connector 78"/>
              <p:cNvCxnSpPr/>
              <p:nvPr/>
            </p:nvCxnSpPr>
            <p:spPr>
              <a:xfrm flipH="1">
                <a:off x="472033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532551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grpSp>
        <p:nvGrpSpPr>
          <p:cNvPr id="81" name="Group 80"/>
          <p:cNvGrpSpPr/>
          <p:nvPr/>
        </p:nvGrpSpPr>
        <p:grpSpPr>
          <a:xfrm>
            <a:off x="3143006" y="3322009"/>
            <a:ext cx="942590" cy="1208087"/>
            <a:chOff x="1019368" y="4056063"/>
            <a:chExt cx="942590" cy="1208087"/>
          </a:xfrm>
        </p:grpSpPr>
        <p:sp>
          <p:nvSpPr>
            <p:cNvPr id="82" name="Rectangle 35"/>
            <p:cNvSpPr>
              <a:spLocks noChangeArrowheads="1"/>
            </p:cNvSpPr>
            <p:nvPr/>
          </p:nvSpPr>
          <p:spPr bwMode="auto">
            <a:xfrm>
              <a:off x="1062038" y="4724400"/>
              <a:ext cx="36513" cy="539750"/>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Rectangle 36"/>
            <p:cNvSpPr>
              <a:spLocks noChangeArrowheads="1"/>
            </p:cNvSpPr>
            <p:nvPr/>
          </p:nvSpPr>
          <p:spPr bwMode="auto">
            <a:xfrm>
              <a:off x="1122363" y="4056063"/>
              <a:ext cx="36513" cy="1054100"/>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Rectangle 37"/>
            <p:cNvSpPr>
              <a:spLocks noChangeArrowheads="1"/>
            </p:cNvSpPr>
            <p:nvPr/>
          </p:nvSpPr>
          <p:spPr bwMode="auto">
            <a:xfrm>
              <a:off x="1822451" y="4056063"/>
              <a:ext cx="36513" cy="1054100"/>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38"/>
            <p:cNvSpPr>
              <a:spLocks noChangeArrowheads="1"/>
            </p:cNvSpPr>
            <p:nvPr/>
          </p:nvSpPr>
          <p:spPr bwMode="auto">
            <a:xfrm>
              <a:off x="1882776" y="4724400"/>
              <a:ext cx="36513" cy="539750"/>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39"/>
            <p:cNvSpPr>
              <a:spLocks noChangeArrowheads="1"/>
            </p:cNvSpPr>
            <p:nvPr/>
          </p:nvSpPr>
          <p:spPr bwMode="auto">
            <a:xfrm>
              <a:off x="1019368" y="4619275"/>
              <a:ext cx="942590" cy="338838"/>
            </a:xfrm>
            <a:prstGeom prst="rect">
              <a:avLst/>
            </a:prstGeom>
            <a:solidFill>
              <a:srgbClr val="5434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Rectangle 41"/>
            <p:cNvSpPr>
              <a:spLocks noChangeArrowheads="1"/>
            </p:cNvSpPr>
            <p:nvPr/>
          </p:nvSpPr>
          <p:spPr bwMode="auto">
            <a:xfrm>
              <a:off x="1062038" y="4056063"/>
              <a:ext cx="857250" cy="420687"/>
            </a:xfrm>
            <a:prstGeom prst="rect">
              <a:avLst/>
            </a:prstGeom>
            <a:solidFill>
              <a:srgbClr val="5434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88" name="Picture 87"/>
          <p:cNvPicPr>
            <a:picLocks noChangeAspect="1"/>
          </p:cNvPicPr>
          <p:nvPr/>
        </p:nvPicPr>
        <p:blipFill>
          <a:blip r:embed="rId2"/>
          <a:stretch>
            <a:fillRect/>
          </a:stretch>
        </p:blipFill>
        <p:spPr>
          <a:xfrm>
            <a:off x="6208568" y="2285709"/>
            <a:ext cx="737316" cy="2459736"/>
          </a:xfrm>
          <a:prstGeom prst="rect">
            <a:avLst/>
          </a:prstGeom>
        </p:spPr>
      </p:pic>
      <p:grpSp>
        <p:nvGrpSpPr>
          <p:cNvPr id="89" name="Group 88"/>
          <p:cNvGrpSpPr/>
          <p:nvPr/>
        </p:nvGrpSpPr>
        <p:grpSpPr>
          <a:xfrm>
            <a:off x="6764452" y="3346327"/>
            <a:ext cx="1359119" cy="913894"/>
            <a:chOff x="1576196" y="1992221"/>
            <a:chExt cx="1732500" cy="1164962"/>
          </a:xfrm>
        </p:grpSpPr>
        <p:pic>
          <p:nvPicPr>
            <p:cNvPr id="90" name="Picture 89"/>
            <p:cNvPicPr>
              <a:picLocks noChangeAspect="1"/>
            </p:cNvPicPr>
            <p:nvPr/>
          </p:nvPicPr>
          <p:blipFill>
            <a:blip r:embed="rId3"/>
            <a:stretch>
              <a:fillRect/>
            </a:stretch>
          </p:blipFill>
          <p:spPr>
            <a:xfrm>
              <a:off x="1576196" y="1992221"/>
              <a:ext cx="1732500" cy="1147500"/>
            </a:xfrm>
            <a:prstGeom prst="rect">
              <a:avLst/>
            </a:prstGeom>
          </p:spPr>
        </p:pic>
        <p:sp>
          <p:nvSpPr>
            <p:cNvPr id="91" name="Freeform 20"/>
            <p:cNvSpPr>
              <a:spLocks/>
            </p:cNvSpPr>
            <p:nvPr/>
          </p:nvSpPr>
          <p:spPr bwMode="auto">
            <a:xfrm>
              <a:off x="2560584" y="2801583"/>
              <a:ext cx="284163" cy="355600"/>
            </a:xfrm>
            <a:custGeom>
              <a:avLst/>
              <a:gdLst>
                <a:gd name="T0" fmla="*/ 0 w 75"/>
                <a:gd name="T1" fmla="*/ 38 h 94"/>
                <a:gd name="T2" fmla="*/ 19 w 75"/>
                <a:gd name="T3" fmla="*/ 94 h 94"/>
                <a:gd name="T4" fmla="*/ 75 w 75"/>
                <a:gd name="T5" fmla="*/ 94 h 94"/>
                <a:gd name="T6" fmla="*/ 61 w 75"/>
                <a:gd name="T7" fmla="*/ 86 h 94"/>
                <a:gd name="T8" fmla="*/ 37 w 75"/>
                <a:gd name="T9" fmla="*/ 86 h 94"/>
                <a:gd name="T10" fmla="*/ 25 w 75"/>
                <a:gd name="T11" fmla="*/ 71 h 94"/>
                <a:gd name="T12" fmla="*/ 12 w 75"/>
                <a:gd name="T13" fmla="*/ 34 h 94"/>
                <a:gd name="T14" fmla="*/ 12 w 75"/>
                <a:gd name="T15" fmla="*/ 6 h 94"/>
                <a:gd name="T16" fmla="*/ 0 w 75"/>
                <a:gd name="T17" fmla="*/ 0 h 94"/>
                <a:gd name="T18" fmla="*/ 0 w 75"/>
                <a:gd name="T19" fmla="*/ 3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94">
                  <a:moveTo>
                    <a:pt x="0" y="38"/>
                  </a:moveTo>
                  <a:cubicBezTo>
                    <a:pt x="19" y="94"/>
                    <a:pt x="19" y="94"/>
                    <a:pt x="19" y="94"/>
                  </a:cubicBezTo>
                  <a:cubicBezTo>
                    <a:pt x="75" y="94"/>
                    <a:pt x="75" y="94"/>
                    <a:pt x="75" y="94"/>
                  </a:cubicBezTo>
                  <a:cubicBezTo>
                    <a:pt x="75" y="94"/>
                    <a:pt x="73" y="86"/>
                    <a:pt x="61" y="86"/>
                  </a:cubicBezTo>
                  <a:cubicBezTo>
                    <a:pt x="49" y="86"/>
                    <a:pt x="41" y="86"/>
                    <a:pt x="37" y="86"/>
                  </a:cubicBezTo>
                  <a:cubicBezTo>
                    <a:pt x="34" y="86"/>
                    <a:pt x="28" y="82"/>
                    <a:pt x="25" y="71"/>
                  </a:cubicBezTo>
                  <a:cubicBezTo>
                    <a:pt x="21" y="61"/>
                    <a:pt x="12" y="34"/>
                    <a:pt x="12" y="34"/>
                  </a:cubicBezTo>
                  <a:cubicBezTo>
                    <a:pt x="12" y="6"/>
                    <a:pt x="12" y="6"/>
                    <a:pt x="12" y="6"/>
                  </a:cubicBezTo>
                  <a:cubicBezTo>
                    <a:pt x="0" y="0"/>
                    <a:pt x="0" y="0"/>
                    <a:pt x="0" y="0"/>
                  </a:cubicBezTo>
                  <a:lnTo>
                    <a:pt x="0" y="38"/>
                  </a:lnTo>
                  <a:close/>
                </a:path>
              </a:pathLst>
            </a:custGeom>
            <a:solidFill>
              <a:srgbClr val="DD5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92" name="Picture 91"/>
          <p:cNvPicPr>
            <a:picLocks noChangeAspect="1"/>
          </p:cNvPicPr>
          <p:nvPr/>
        </p:nvPicPr>
        <p:blipFill>
          <a:blip r:embed="rId4"/>
          <a:stretch>
            <a:fillRect/>
          </a:stretch>
        </p:blipFill>
        <p:spPr>
          <a:xfrm>
            <a:off x="7026356" y="4996654"/>
            <a:ext cx="835313" cy="1341563"/>
          </a:xfrm>
          <a:prstGeom prst="rect">
            <a:avLst/>
          </a:prstGeom>
        </p:spPr>
      </p:pic>
      <p:pic>
        <p:nvPicPr>
          <p:cNvPr id="94" name="Picture 93"/>
          <p:cNvPicPr>
            <a:picLocks noChangeAspect="1"/>
          </p:cNvPicPr>
          <p:nvPr/>
        </p:nvPicPr>
        <p:blipFill>
          <a:blip r:embed="rId5"/>
          <a:stretch>
            <a:fillRect/>
          </a:stretch>
        </p:blipFill>
        <p:spPr>
          <a:xfrm>
            <a:off x="4050399" y="4320250"/>
            <a:ext cx="1171911" cy="851178"/>
          </a:xfrm>
          <a:prstGeom prst="rect">
            <a:avLst/>
          </a:prstGeom>
        </p:spPr>
      </p:pic>
    </p:spTree>
    <p:extLst>
      <p:ext uri="{BB962C8B-B14F-4D97-AF65-F5344CB8AC3E}">
        <p14:creationId xmlns:p14="http://schemas.microsoft.com/office/powerpoint/2010/main" val="30806202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Unsupervised Learning</a:t>
            </a:r>
          </a:p>
        </p:txBody>
      </p:sp>
      <p:sp>
        <p:nvSpPr>
          <p:cNvPr id="3" name="Content Placeholder 2"/>
          <p:cNvSpPr>
            <a:spLocks noGrp="1"/>
          </p:cNvSpPr>
          <p:nvPr>
            <p:ph sz="quarter" idx="10"/>
          </p:nvPr>
        </p:nvSpPr>
        <p:spPr>
          <a:xfrm>
            <a:off x="345547" y="1032626"/>
            <a:ext cx="9509654" cy="1253374"/>
          </a:xfrm>
        </p:spPr>
        <p:txBody>
          <a:bodyPr/>
          <a:lstStyle/>
          <a:p>
            <a:r>
              <a:rPr lang="en-US"/>
              <a:t>“Unsupervised” means that the training data has no ground truth labels to learn from.</a:t>
            </a:r>
          </a:p>
        </p:txBody>
      </p:sp>
      <p:sp>
        <p:nvSpPr>
          <p:cNvPr id="5" name="TextBox 4"/>
          <p:cNvSpPr txBox="1"/>
          <p:nvPr/>
        </p:nvSpPr>
        <p:spPr>
          <a:xfrm>
            <a:off x="508000" y="2573867"/>
            <a:ext cx="2721355" cy="615553"/>
          </a:xfrm>
          <a:prstGeom prst="rect">
            <a:avLst/>
          </a:prstGeom>
          <a:noFill/>
        </p:spPr>
        <p:txBody>
          <a:bodyPr wrap="none" rtlCol="0">
            <a:spAutoFit/>
          </a:bodyPr>
          <a:lstStyle/>
          <a:p>
            <a:r>
              <a:rPr lang="en-US" sz="3400"/>
              <a:t>Unsupervised: </a:t>
            </a:r>
          </a:p>
        </p:txBody>
      </p:sp>
      <p:grpSp>
        <p:nvGrpSpPr>
          <p:cNvPr id="18" name="Group 17"/>
          <p:cNvGrpSpPr/>
          <p:nvPr/>
        </p:nvGrpSpPr>
        <p:grpSpPr>
          <a:xfrm>
            <a:off x="5472914" y="5286902"/>
            <a:ext cx="1381125" cy="1300163"/>
            <a:chOff x="3095625" y="3808413"/>
            <a:chExt cx="1381125" cy="1300163"/>
          </a:xfrm>
        </p:grpSpPr>
        <p:sp>
          <p:nvSpPr>
            <p:cNvPr id="19" name="Freeform 5"/>
            <p:cNvSpPr>
              <a:spLocks/>
            </p:cNvSpPr>
            <p:nvPr/>
          </p:nvSpPr>
          <p:spPr bwMode="auto">
            <a:xfrm>
              <a:off x="3113088" y="4221163"/>
              <a:ext cx="257175" cy="80962"/>
            </a:xfrm>
            <a:custGeom>
              <a:avLst/>
              <a:gdLst>
                <a:gd name="T0" fmla="*/ 7 w 28"/>
                <a:gd name="T1" fmla="*/ 9 h 9"/>
                <a:gd name="T2" fmla="*/ 28 w 28"/>
                <a:gd name="T3" fmla="*/ 9 h 9"/>
                <a:gd name="T4" fmla="*/ 23 w 28"/>
                <a:gd name="T5" fmla="*/ 2 h 9"/>
                <a:gd name="T6" fmla="*/ 18 w 28"/>
                <a:gd name="T7" fmla="*/ 0 h 9"/>
                <a:gd name="T8" fmla="*/ 0 w 28"/>
                <a:gd name="T9" fmla="*/ 0 h 9"/>
                <a:gd name="T10" fmla="*/ 0 w 28"/>
                <a:gd name="T11" fmla="*/ 2 h 9"/>
                <a:gd name="T12" fmla="*/ 7 w 28"/>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7" y="9"/>
                  </a:moveTo>
                  <a:cubicBezTo>
                    <a:pt x="28" y="9"/>
                    <a:pt x="28" y="9"/>
                    <a:pt x="28" y="9"/>
                  </a:cubicBezTo>
                  <a:cubicBezTo>
                    <a:pt x="23" y="2"/>
                    <a:pt x="23" y="2"/>
                    <a:pt x="23" y="2"/>
                  </a:cubicBezTo>
                  <a:cubicBezTo>
                    <a:pt x="18" y="0"/>
                    <a:pt x="18" y="0"/>
                    <a:pt x="18" y="0"/>
                  </a:cubicBezTo>
                  <a:cubicBezTo>
                    <a:pt x="0" y="0"/>
                    <a:pt x="0" y="0"/>
                    <a:pt x="0" y="0"/>
                  </a:cubicBezTo>
                  <a:cubicBezTo>
                    <a:pt x="0" y="2"/>
                    <a:pt x="0" y="2"/>
                    <a:pt x="0" y="2"/>
                  </a:cubicBezTo>
                  <a:cubicBezTo>
                    <a:pt x="0" y="6"/>
                    <a:pt x="3" y="9"/>
                    <a:pt x="7" y="9"/>
                  </a:cubicBezTo>
                  <a:close/>
                </a:path>
              </a:pathLst>
            </a:custGeom>
            <a:solidFill>
              <a:srgbClr val="EC008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6"/>
            <p:cNvSpPr>
              <a:spLocks/>
            </p:cNvSpPr>
            <p:nvPr/>
          </p:nvSpPr>
          <p:spPr bwMode="auto">
            <a:xfrm>
              <a:off x="3159125" y="4238625"/>
              <a:ext cx="128588" cy="211137"/>
            </a:xfrm>
            <a:custGeom>
              <a:avLst/>
              <a:gdLst>
                <a:gd name="T0" fmla="*/ 0 w 14"/>
                <a:gd name="T1" fmla="*/ 19 h 23"/>
                <a:gd name="T2" fmla="*/ 4 w 14"/>
                <a:gd name="T3" fmla="*/ 23 h 23"/>
                <a:gd name="T4" fmla="*/ 10 w 14"/>
                <a:gd name="T5" fmla="*/ 23 h 23"/>
                <a:gd name="T6" fmla="*/ 14 w 14"/>
                <a:gd name="T7" fmla="*/ 19 h 23"/>
                <a:gd name="T8" fmla="*/ 14 w 14"/>
                <a:gd name="T9" fmla="*/ 4 h 23"/>
                <a:gd name="T10" fmla="*/ 10 w 14"/>
                <a:gd name="T11" fmla="*/ 0 h 23"/>
                <a:gd name="T12" fmla="*/ 4 w 14"/>
                <a:gd name="T13" fmla="*/ 0 h 23"/>
                <a:gd name="T14" fmla="*/ 0 w 14"/>
                <a:gd name="T15" fmla="*/ 4 h 23"/>
                <a:gd name="T16" fmla="*/ 0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0" y="19"/>
                  </a:moveTo>
                  <a:cubicBezTo>
                    <a:pt x="0" y="21"/>
                    <a:pt x="2" y="23"/>
                    <a:pt x="4" y="23"/>
                  </a:cubicBezTo>
                  <a:cubicBezTo>
                    <a:pt x="10" y="23"/>
                    <a:pt x="10" y="23"/>
                    <a:pt x="10" y="23"/>
                  </a:cubicBezTo>
                  <a:cubicBezTo>
                    <a:pt x="12" y="23"/>
                    <a:pt x="14" y="21"/>
                    <a:pt x="14" y="19"/>
                  </a:cubicBezTo>
                  <a:cubicBezTo>
                    <a:pt x="14" y="4"/>
                    <a:pt x="14" y="4"/>
                    <a:pt x="14" y="4"/>
                  </a:cubicBezTo>
                  <a:cubicBezTo>
                    <a:pt x="14" y="2"/>
                    <a:pt x="12" y="0"/>
                    <a:pt x="10" y="0"/>
                  </a:cubicBezTo>
                  <a:cubicBezTo>
                    <a:pt x="4" y="0"/>
                    <a:pt x="4" y="0"/>
                    <a:pt x="4" y="0"/>
                  </a:cubicBezTo>
                  <a:cubicBezTo>
                    <a:pt x="2" y="0"/>
                    <a:pt x="0" y="2"/>
                    <a:pt x="0" y="4"/>
                  </a:cubicBezTo>
                  <a:lnTo>
                    <a:pt x="0" y="19"/>
                  </a:lnTo>
                  <a:close/>
                </a:path>
              </a:pathLst>
            </a:custGeom>
            <a:solidFill>
              <a:srgbClr val="EC008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7"/>
            <p:cNvSpPr>
              <a:spLocks/>
            </p:cNvSpPr>
            <p:nvPr/>
          </p:nvSpPr>
          <p:spPr bwMode="auto">
            <a:xfrm>
              <a:off x="3370263" y="3808413"/>
              <a:ext cx="841375" cy="668337"/>
            </a:xfrm>
            <a:custGeom>
              <a:avLst/>
              <a:gdLst>
                <a:gd name="T0" fmla="*/ 75 w 92"/>
                <a:gd name="T1" fmla="*/ 0 h 73"/>
                <a:gd name="T2" fmla="*/ 17 w 92"/>
                <a:gd name="T3" fmla="*/ 0 h 73"/>
                <a:gd name="T4" fmla="*/ 0 w 92"/>
                <a:gd name="T5" fmla="*/ 16 h 73"/>
                <a:gd name="T6" fmla="*/ 0 w 92"/>
                <a:gd name="T7" fmla="*/ 73 h 73"/>
                <a:gd name="T8" fmla="*/ 92 w 92"/>
                <a:gd name="T9" fmla="*/ 73 h 73"/>
                <a:gd name="T10" fmla="*/ 92 w 92"/>
                <a:gd name="T11" fmla="*/ 16 h 73"/>
                <a:gd name="T12" fmla="*/ 75 w 92"/>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92" h="73">
                  <a:moveTo>
                    <a:pt x="75" y="0"/>
                  </a:moveTo>
                  <a:cubicBezTo>
                    <a:pt x="17" y="0"/>
                    <a:pt x="17" y="0"/>
                    <a:pt x="17" y="0"/>
                  </a:cubicBezTo>
                  <a:cubicBezTo>
                    <a:pt x="7" y="0"/>
                    <a:pt x="0" y="7"/>
                    <a:pt x="0" y="16"/>
                  </a:cubicBezTo>
                  <a:cubicBezTo>
                    <a:pt x="0" y="73"/>
                    <a:pt x="0" y="73"/>
                    <a:pt x="0" y="73"/>
                  </a:cubicBezTo>
                  <a:cubicBezTo>
                    <a:pt x="92" y="73"/>
                    <a:pt x="92" y="73"/>
                    <a:pt x="92" y="73"/>
                  </a:cubicBezTo>
                  <a:cubicBezTo>
                    <a:pt x="92" y="16"/>
                    <a:pt x="92" y="16"/>
                    <a:pt x="92" y="16"/>
                  </a:cubicBezTo>
                  <a:cubicBezTo>
                    <a:pt x="92" y="7"/>
                    <a:pt x="84" y="0"/>
                    <a:pt x="75" y="0"/>
                  </a:cubicBezTo>
                  <a:close/>
                </a:path>
              </a:pathLst>
            </a:custGeom>
            <a:solidFill>
              <a:srgbClr val="EC008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
            <p:cNvSpPr>
              <a:spLocks noEditPoints="1"/>
            </p:cNvSpPr>
            <p:nvPr/>
          </p:nvSpPr>
          <p:spPr bwMode="auto">
            <a:xfrm>
              <a:off x="3351213" y="4476750"/>
              <a:ext cx="869950" cy="631825"/>
            </a:xfrm>
            <a:custGeom>
              <a:avLst/>
              <a:gdLst>
                <a:gd name="T0" fmla="*/ 93 w 95"/>
                <a:gd name="T1" fmla="*/ 69 h 69"/>
                <a:gd name="T2" fmla="*/ 92 w 95"/>
                <a:gd name="T3" fmla="*/ 69 h 69"/>
                <a:gd name="T4" fmla="*/ 47 w 95"/>
                <a:gd name="T5" fmla="*/ 37 h 69"/>
                <a:gd name="T6" fmla="*/ 3 w 95"/>
                <a:gd name="T7" fmla="*/ 69 h 69"/>
                <a:gd name="T8" fmla="*/ 1 w 95"/>
                <a:gd name="T9" fmla="*/ 69 h 69"/>
                <a:gd name="T10" fmla="*/ 0 w 95"/>
                <a:gd name="T11" fmla="*/ 67 h 69"/>
                <a:gd name="T12" fmla="*/ 0 w 95"/>
                <a:gd name="T13" fmla="*/ 2 h 69"/>
                <a:gd name="T14" fmla="*/ 0 w 95"/>
                <a:gd name="T15" fmla="*/ 1 h 69"/>
                <a:gd name="T16" fmla="*/ 0 w 95"/>
                <a:gd name="T17" fmla="*/ 0 h 69"/>
                <a:gd name="T18" fmla="*/ 1 w 95"/>
                <a:gd name="T19" fmla="*/ 0 h 69"/>
                <a:gd name="T20" fmla="*/ 2 w 95"/>
                <a:gd name="T21" fmla="*/ 0 h 69"/>
                <a:gd name="T22" fmla="*/ 2 w 95"/>
                <a:gd name="T23" fmla="*/ 0 h 69"/>
                <a:gd name="T24" fmla="*/ 93 w 95"/>
                <a:gd name="T25" fmla="*/ 0 h 69"/>
                <a:gd name="T26" fmla="*/ 93 w 95"/>
                <a:gd name="T27" fmla="*/ 0 h 69"/>
                <a:gd name="T28" fmla="*/ 94 w 95"/>
                <a:gd name="T29" fmla="*/ 0 h 69"/>
                <a:gd name="T30" fmla="*/ 94 w 95"/>
                <a:gd name="T31" fmla="*/ 0 h 69"/>
                <a:gd name="T32" fmla="*/ 95 w 95"/>
                <a:gd name="T33" fmla="*/ 1 h 69"/>
                <a:gd name="T34" fmla="*/ 95 w 95"/>
                <a:gd name="T35" fmla="*/ 1 h 69"/>
                <a:gd name="T36" fmla="*/ 95 w 95"/>
                <a:gd name="T37" fmla="*/ 1 h 69"/>
                <a:gd name="T38" fmla="*/ 95 w 95"/>
                <a:gd name="T39" fmla="*/ 2 h 69"/>
                <a:gd name="T40" fmla="*/ 95 w 95"/>
                <a:gd name="T41" fmla="*/ 67 h 69"/>
                <a:gd name="T42" fmla="*/ 94 w 95"/>
                <a:gd name="T43" fmla="*/ 69 h 69"/>
                <a:gd name="T44" fmla="*/ 93 w 95"/>
                <a:gd name="T45" fmla="*/ 69 h 69"/>
                <a:gd name="T46" fmla="*/ 51 w 95"/>
                <a:gd name="T47" fmla="*/ 34 h 69"/>
                <a:gd name="T48" fmla="*/ 91 w 95"/>
                <a:gd name="T49" fmla="*/ 63 h 69"/>
                <a:gd name="T50" fmla="*/ 91 w 95"/>
                <a:gd name="T51" fmla="*/ 6 h 69"/>
                <a:gd name="T52" fmla="*/ 51 w 95"/>
                <a:gd name="T53" fmla="*/ 34 h 69"/>
                <a:gd name="T54" fmla="*/ 4 w 95"/>
                <a:gd name="T55" fmla="*/ 6 h 69"/>
                <a:gd name="T56" fmla="*/ 4 w 95"/>
                <a:gd name="T57" fmla="*/ 63 h 69"/>
                <a:gd name="T58" fmla="*/ 44 w 95"/>
                <a:gd name="T59" fmla="*/ 34 h 69"/>
                <a:gd name="T60" fmla="*/ 4 w 95"/>
                <a:gd name="T61" fmla="*/ 6 h 69"/>
                <a:gd name="T62" fmla="*/ 8 w 95"/>
                <a:gd name="T63" fmla="*/ 4 h 69"/>
                <a:gd name="T64" fmla="*/ 47 w 95"/>
                <a:gd name="T65" fmla="*/ 32 h 69"/>
                <a:gd name="T66" fmla="*/ 87 w 95"/>
                <a:gd name="T67" fmla="*/ 4 h 69"/>
                <a:gd name="T68" fmla="*/ 8 w 95"/>
                <a:gd name="T69" fmla="*/ 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5" h="69">
                  <a:moveTo>
                    <a:pt x="93" y="69"/>
                  </a:moveTo>
                  <a:cubicBezTo>
                    <a:pt x="93" y="69"/>
                    <a:pt x="92" y="69"/>
                    <a:pt x="92" y="69"/>
                  </a:cubicBezTo>
                  <a:cubicBezTo>
                    <a:pt x="47" y="37"/>
                    <a:pt x="47" y="37"/>
                    <a:pt x="47" y="37"/>
                  </a:cubicBezTo>
                  <a:cubicBezTo>
                    <a:pt x="3" y="69"/>
                    <a:pt x="3" y="69"/>
                    <a:pt x="3" y="69"/>
                  </a:cubicBezTo>
                  <a:cubicBezTo>
                    <a:pt x="3" y="69"/>
                    <a:pt x="2" y="69"/>
                    <a:pt x="1" y="69"/>
                  </a:cubicBezTo>
                  <a:cubicBezTo>
                    <a:pt x="0" y="69"/>
                    <a:pt x="0" y="68"/>
                    <a:pt x="0" y="67"/>
                  </a:cubicBezTo>
                  <a:cubicBezTo>
                    <a:pt x="0" y="2"/>
                    <a:pt x="0" y="2"/>
                    <a:pt x="0" y="2"/>
                  </a:cubicBezTo>
                  <a:cubicBezTo>
                    <a:pt x="0" y="2"/>
                    <a:pt x="0" y="1"/>
                    <a:pt x="0" y="1"/>
                  </a:cubicBezTo>
                  <a:cubicBezTo>
                    <a:pt x="0" y="1"/>
                    <a:pt x="0" y="1"/>
                    <a:pt x="0" y="0"/>
                  </a:cubicBezTo>
                  <a:cubicBezTo>
                    <a:pt x="1" y="0"/>
                    <a:pt x="1" y="0"/>
                    <a:pt x="1" y="0"/>
                  </a:cubicBezTo>
                  <a:cubicBezTo>
                    <a:pt x="1" y="0"/>
                    <a:pt x="2" y="0"/>
                    <a:pt x="2" y="0"/>
                  </a:cubicBezTo>
                  <a:cubicBezTo>
                    <a:pt x="2" y="0"/>
                    <a:pt x="2" y="0"/>
                    <a:pt x="2" y="0"/>
                  </a:cubicBezTo>
                  <a:cubicBezTo>
                    <a:pt x="93" y="0"/>
                    <a:pt x="93" y="0"/>
                    <a:pt x="93" y="0"/>
                  </a:cubicBezTo>
                  <a:cubicBezTo>
                    <a:pt x="93" y="0"/>
                    <a:pt x="93" y="0"/>
                    <a:pt x="93" y="0"/>
                  </a:cubicBezTo>
                  <a:cubicBezTo>
                    <a:pt x="93" y="0"/>
                    <a:pt x="94" y="0"/>
                    <a:pt x="94" y="0"/>
                  </a:cubicBezTo>
                  <a:cubicBezTo>
                    <a:pt x="94" y="0"/>
                    <a:pt x="94" y="0"/>
                    <a:pt x="94" y="0"/>
                  </a:cubicBezTo>
                  <a:cubicBezTo>
                    <a:pt x="95" y="1"/>
                    <a:pt x="95" y="1"/>
                    <a:pt x="95" y="1"/>
                  </a:cubicBezTo>
                  <a:cubicBezTo>
                    <a:pt x="95" y="1"/>
                    <a:pt x="95" y="1"/>
                    <a:pt x="95" y="1"/>
                  </a:cubicBezTo>
                  <a:cubicBezTo>
                    <a:pt x="95" y="1"/>
                    <a:pt x="95" y="1"/>
                    <a:pt x="95" y="1"/>
                  </a:cubicBezTo>
                  <a:cubicBezTo>
                    <a:pt x="95" y="1"/>
                    <a:pt x="95" y="2"/>
                    <a:pt x="95" y="2"/>
                  </a:cubicBezTo>
                  <a:cubicBezTo>
                    <a:pt x="95" y="67"/>
                    <a:pt x="95" y="67"/>
                    <a:pt x="95" y="67"/>
                  </a:cubicBezTo>
                  <a:cubicBezTo>
                    <a:pt x="95" y="68"/>
                    <a:pt x="95" y="69"/>
                    <a:pt x="94" y="69"/>
                  </a:cubicBezTo>
                  <a:cubicBezTo>
                    <a:pt x="94" y="69"/>
                    <a:pt x="93" y="69"/>
                    <a:pt x="93" y="69"/>
                  </a:cubicBezTo>
                  <a:close/>
                  <a:moveTo>
                    <a:pt x="51" y="34"/>
                  </a:moveTo>
                  <a:cubicBezTo>
                    <a:pt x="91" y="63"/>
                    <a:pt x="91" y="63"/>
                    <a:pt x="91" y="63"/>
                  </a:cubicBezTo>
                  <a:cubicBezTo>
                    <a:pt x="91" y="6"/>
                    <a:pt x="91" y="6"/>
                    <a:pt x="91" y="6"/>
                  </a:cubicBezTo>
                  <a:lnTo>
                    <a:pt x="51" y="34"/>
                  </a:lnTo>
                  <a:close/>
                  <a:moveTo>
                    <a:pt x="4" y="6"/>
                  </a:moveTo>
                  <a:cubicBezTo>
                    <a:pt x="4" y="63"/>
                    <a:pt x="4" y="63"/>
                    <a:pt x="4" y="63"/>
                  </a:cubicBezTo>
                  <a:cubicBezTo>
                    <a:pt x="44" y="34"/>
                    <a:pt x="44" y="34"/>
                    <a:pt x="44" y="34"/>
                  </a:cubicBezTo>
                  <a:lnTo>
                    <a:pt x="4" y="6"/>
                  </a:lnTo>
                  <a:close/>
                  <a:moveTo>
                    <a:pt x="8" y="4"/>
                  </a:moveTo>
                  <a:cubicBezTo>
                    <a:pt x="47" y="32"/>
                    <a:pt x="47" y="32"/>
                    <a:pt x="47" y="32"/>
                  </a:cubicBezTo>
                  <a:cubicBezTo>
                    <a:pt x="87" y="4"/>
                    <a:pt x="87" y="4"/>
                    <a:pt x="87" y="4"/>
                  </a:cubicBezTo>
                  <a:lnTo>
                    <a:pt x="8" y="4"/>
                  </a:lnTo>
                  <a:close/>
                </a:path>
              </a:pathLst>
            </a:custGeom>
            <a:solidFill>
              <a:srgbClr val="5D5D5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9"/>
            <p:cNvSpPr>
              <a:spLocks/>
            </p:cNvSpPr>
            <p:nvPr/>
          </p:nvSpPr>
          <p:spPr bwMode="auto">
            <a:xfrm>
              <a:off x="3095625" y="4202113"/>
              <a:ext cx="292100" cy="393700"/>
            </a:xfrm>
            <a:custGeom>
              <a:avLst/>
              <a:gdLst>
                <a:gd name="T0" fmla="*/ 30 w 32"/>
                <a:gd name="T1" fmla="*/ 43 h 43"/>
                <a:gd name="T2" fmla="*/ 28 w 32"/>
                <a:gd name="T3" fmla="*/ 41 h 43"/>
                <a:gd name="T4" fmla="*/ 28 w 32"/>
                <a:gd name="T5" fmla="*/ 14 h 43"/>
                <a:gd name="T6" fmla="*/ 18 w 32"/>
                <a:gd name="T7" fmla="*/ 4 h 43"/>
                <a:gd name="T8" fmla="*/ 2 w 32"/>
                <a:gd name="T9" fmla="*/ 4 h 43"/>
                <a:gd name="T10" fmla="*/ 0 w 32"/>
                <a:gd name="T11" fmla="*/ 2 h 43"/>
                <a:gd name="T12" fmla="*/ 2 w 32"/>
                <a:gd name="T13" fmla="*/ 0 h 43"/>
                <a:gd name="T14" fmla="*/ 18 w 32"/>
                <a:gd name="T15" fmla="*/ 0 h 43"/>
                <a:gd name="T16" fmla="*/ 32 w 32"/>
                <a:gd name="T17" fmla="*/ 14 h 43"/>
                <a:gd name="T18" fmla="*/ 32 w 32"/>
                <a:gd name="T19" fmla="*/ 41 h 43"/>
                <a:gd name="T20" fmla="*/ 30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30" y="43"/>
                  </a:moveTo>
                  <a:cubicBezTo>
                    <a:pt x="29" y="43"/>
                    <a:pt x="28" y="42"/>
                    <a:pt x="28" y="41"/>
                  </a:cubicBezTo>
                  <a:cubicBezTo>
                    <a:pt x="28" y="14"/>
                    <a:pt x="28" y="14"/>
                    <a:pt x="28" y="14"/>
                  </a:cubicBezTo>
                  <a:cubicBezTo>
                    <a:pt x="28" y="9"/>
                    <a:pt x="24" y="4"/>
                    <a:pt x="18" y="4"/>
                  </a:cubicBezTo>
                  <a:cubicBezTo>
                    <a:pt x="2" y="4"/>
                    <a:pt x="2" y="4"/>
                    <a:pt x="2" y="4"/>
                  </a:cubicBezTo>
                  <a:cubicBezTo>
                    <a:pt x="0" y="4"/>
                    <a:pt x="0" y="3"/>
                    <a:pt x="0" y="2"/>
                  </a:cubicBezTo>
                  <a:cubicBezTo>
                    <a:pt x="0" y="1"/>
                    <a:pt x="0" y="0"/>
                    <a:pt x="2" y="0"/>
                  </a:cubicBezTo>
                  <a:cubicBezTo>
                    <a:pt x="18" y="0"/>
                    <a:pt x="18" y="0"/>
                    <a:pt x="18" y="0"/>
                  </a:cubicBezTo>
                  <a:cubicBezTo>
                    <a:pt x="26" y="0"/>
                    <a:pt x="32" y="6"/>
                    <a:pt x="32" y="14"/>
                  </a:cubicBezTo>
                  <a:cubicBezTo>
                    <a:pt x="32" y="41"/>
                    <a:pt x="32" y="41"/>
                    <a:pt x="32" y="41"/>
                  </a:cubicBezTo>
                  <a:cubicBezTo>
                    <a:pt x="32" y="42"/>
                    <a:pt x="31" y="43"/>
                    <a:pt x="30" y="43"/>
                  </a:cubicBezTo>
                  <a:close/>
                </a:path>
              </a:pathLst>
            </a:custGeom>
            <a:solidFill>
              <a:srgbClr val="5D5D5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0"/>
            <p:cNvSpPr>
              <a:spLocks/>
            </p:cNvSpPr>
            <p:nvPr/>
          </p:nvSpPr>
          <p:spPr bwMode="auto">
            <a:xfrm>
              <a:off x="4211638" y="4221163"/>
              <a:ext cx="246063" cy="80962"/>
            </a:xfrm>
            <a:custGeom>
              <a:avLst/>
              <a:gdLst>
                <a:gd name="T0" fmla="*/ 20 w 27"/>
                <a:gd name="T1" fmla="*/ 9 h 9"/>
                <a:gd name="T2" fmla="*/ 0 w 27"/>
                <a:gd name="T3" fmla="*/ 9 h 9"/>
                <a:gd name="T4" fmla="*/ 4 w 27"/>
                <a:gd name="T5" fmla="*/ 2 h 9"/>
                <a:gd name="T6" fmla="*/ 9 w 27"/>
                <a:gd name="T7" fmla="*/ 0 h 9"/>
                <a:gd name="T8" fmla="*/ 27 w 27"/>
                <a:gd name="T9" fmla="*/ 0 h 9"/>
                <a:gd name="T10" fmla="*/ 27 w 27"/>
                <a:gd name="T11" fmla="*/ 2 h 9"/>
                <a:gd name="T12" fmla="*/ 20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0" y="9"/>
                  </a:moveTo>
                  <a:cubicBezTo>
                    <a:pt x="0" y="9"/>
                    <a:pt x="0" y="9"/>
                    <a:pt x="0" y="9"/>
                  </a:cubicBezTo>
                  <a:cubicBezTo>
                    <a:pt x="4" y="2"/>
                    <a:pt x="4" y="2"/>
                    <a:pt x="4" y="2"/>
                  </a:cubicBezTo>
                  <a:cubicBezTo>
                    <a:pt x="9" y="0"/>
                    <a:pt x="9" y="0"/>
                    <a:pt x="9" y="0"/>
                  </a:cubicBezTo>
                  <a:cubicBezTo>
                    <a:pt x="27" y="0"/>
                    <a:pt x="27" y="0"/>
                    <a:pt x="27" y="0"/>
                  </a:cubicBezTo>
                  <a:cubicBezTo>
                    <a:pt x="27" y="2"/>
                    <a:pt x="27" y="2"/>
                    <a:pt x="27" y="2"/>
                  </a:cubicBezTo>
                  <a:cubicBezTo>
                    <a:pt x="27" y="6"/>
                    <a:pt x="24" y="9"/>
                    <a:pt x="20" y="9"/>
                  </a:cubicBezTo>
                  <a:close/>
                </a:path>
              </a:pathLst>
            </a:custGeom>
            <a:solidFill>
              <a:srgbClr val="EC008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1"/>
            <p:cNvSpPr>
              <a:spLocks/>
            </p:cNvSpPr>
            <p:nvPr/>
          </p:nvSpPr>
          <p:spPr bwMode="auto">
            <a:xfrm>
              <a:off x="4184650" y="4202113"/>
              <a:ext cx="292100" cy="393700"/>
            </a:xfrm>
            <a:custGeom>
              <a:avLst/>
              <a:gdLst>
                <a:gd name="T0" fmla="*/ 2 w 32"/>
                <a:gd name="T1" fmla="*/ 43 h 43"/>
                <a:gd name="T2" fmla="*/ 0 w 32"/>
                <a:gd name="T3" fmla="*/ 41 h 43"/>
                <a:gd name="T4" fmla="*/ 0 w 32"/>
                <a:gd name="T5" fmla="*/ 14 h 43"/>
                <a:gd name="T6" fmla="*/ 14 w 32"/>
                <a:gd name="T7" fmla="*/ 0 h 43"/>
                <a:gd name="T8" fmla="*/ 30 w 32"/>
                <a:gd name="T9" fmla="*/ 0 h 43"/>
                <a:gd name="T10" fmla="*/ 32 w 32"/>
                <a:gd name="T11" fmla="*/ 2 h 43"/>
                <a:gd name="T12" fmla="*/ 30 w 32"/>
                <a:gd name="T13" fmla="*/ 4 h 43"/>
                <a:gd name="T14" fmla="*/ 14 w 32"/>
                <a:gd name="T15" fmla="*/ 4 h 43"/>
                <a:gd name="T16" fmla="*/ 4 w 32"/>
                <a:gd name="T17" fmla="*/ 14 h 43"/>
                <a:gd name="T18" fmla="*/ 4 w 32"/>
                <a:gd name="T19" fmla="*/ 41 h 43"/>
                <a:gd name="T20" fmla="*/ 2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2" y="43"/>
                  </a:moveTo>
                  <a:cubicBezTo>
                    <a:pt x="1" y="43"/>
                    <a:pt x="0" y="42"/>
                    <a:pt x="0" y="41"/>
                  </a:cubicBezTo>
                  <a:cubicBezTo>
                    <a:pt x="0" y="14"/>
                    <a:pt x="0" y="14"/>
                    <a:pt x="0" y="14"/>
                  </a:cubicBezTo>
                  <a:cubicBezTo>
                    <a:pt x="0" y="6"/>
                    <a:pt x="6" y="0"/>
                    <a:pt x="14" y="0"/>
                  </a:cubicBezTo>
                  <a:cubicBezTo>
                    <a:pt x="30" y="0"/>
                    <a:pt x="30" y="0"/>
                    <a:pt x="30" y="0"/>
                  </a:cubicBezTo>
                  <a:cubicBezTo>
                    <a:pt x="31" y="0"/>
                    <a:pt x="32" y="1"/>
                    <a:pt x="32" y="2"/>
                  </a:cubicBezTo>
                  <a:cubicBezTo>
                    <a:pt x="32" y="3"/>
                    <a:pt x="31" y="4"/>
                    <a:pt x="30" y="4"/>
                  </a:cubicBezTo>
                  <a:cubicBezTo>
                    <a:pt x="14" y="4"/>
                    <a:pt x="14" y="4"/>
                    <a:pt x="14" y="4"/>
                  </a:cubicBezTo>
                  <a:cubicBezTo>
                    <a:pt x="8" y="4"/>
                    <a:pt x="4" y="9"/>
                    <a:pt x="4" y="14"/>
                  </a:cubicBezTo>
                  <a:cubicBezTo>
                    <a:pt x="4" y="41"/>
                    <a:pt x="4" y="41"/>
                    <a:pt x="4" y="41"/>
                  </a:cubicBezTo>
                  <a:cubicBezTo>
                    <a:pt x="4" y="42"/>
                    <a:pt x="3" y="43"/>
                    <a:pt x="2" y="43"/>
                  </a:cubicBezTo>
                  <a:close/>
                </a:path>
              </a:pathLst>
            </a:custGeom>
            <a:solidFill>
              <a:srgbClr val="5D5D5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2"/>
            <p:cNvSpPr>
              <a:spLocks/>
            </p:cNvSpPr>
            <p:nvPr/>
          </p:nvSpPr>
          <p:spPr bwMode="auto">
            <a:xfrm>
              <a:off x="4284663" y="4238625"/>
              <a:ext cx="128588" cy="211137"/>
            </a:xfrm>
            <a:custGeom>
              <a:avLst/>
              <a:gdLst>
                <a:gd name="T0" fmla="*/ 14 w 14"/>
                <a:gd name="T1" fmla="*/ 19 h 23"/>
                <a:gd name="T2" fmla="*/ 10 w 14"/>
                <a:gd name="T3" fmla="*/ 23 h 23"/>
                <a:gd name="T4" fmla="*/ 5 w 14"/>
                <a:gd name="T5" fmla="*/ 23 h 23"/>
                <a:gd name="T6" fmla="*/ 0 w 14"/>
                <a:gd name="T7" fmla="*/ 19 h 23"/>
                <a:gd name="T8" fmla="*/ 0 w 14"/>
                <a:gd name="T9" fmla="*/ 4 h 23"/>
                <a:gd name="T10" fmla="*/ 5 w 14"/>
                <a:gd name="T11" fmla="*/ 0 h 23"/>
                <a:gd name="T12" fmla="*/ 10 w 14"/>
                <a:gd name="T13" fmla="*/ 0 h 23"/>
                <a:gd name="T14" fmla="*/ 14 w 14"/>
                <a:gd name="T15" fmla="*/ 4 h 23"/>
                <a:gd name="T16" fmla="*/ 14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14" y="19"/>
                  </a:moveTo>
                  <a:cubicBezTo>
                    <a:pt x="14" y="21"/>
                    <a:pt x="12" y="23"/>
                    <a:pt x="10" y="23"/>
                  </a:cubicBezTo>
                  <a:cubicBezTo>
                    <a:pt x="5" y="23"/>
                    <a:pt x="5" y="23"/>
                    <a:pt x="5" y="23"/>
                  </a:cubicBezTo>
                  <a:cubicBezTo>
                    <a:pt x="2" y="23"/>
                    <a:pt x="0" y="21"/>
                    <a:pt x="0" y="19"/>
                  </a:cubicBezTo>
                  <a:cubicBezTo>
                    <a:pt x="0" y="4"/>
                    <a:pt x="0" y="4"/>
                    <a:pt x="0" y="4"/>
                  </a:cubicBezTo>
                  <a:cubicBezTo>
                    <a:pt x="0" y="2"/>
                    <a:pt x="2" y="0"/>
                    <a:pt x="5" y="0"/>
                  </a:cubicBezTo>
                  <a:cubicBezTo>
                    <a:pt x="10" y="0"/>
                    <a:pt x="10" y="0"/>
                    <a:pt x="10" y="0"/>
                  </a:cubicBezTo>
                  <a:cubicBezTo>
                    <a:pt x="12" y="0"/>
                    <a:pt x="14" y="2"/>
                    <a:pt x="14" y="4"/>
                  </a:cubicBezTo>
                  <a:lnTo>
                    <a:pt x="14" y="19"/>
                  </a:lnTo>
                  <a:close/>
                </a:path>
              </a:pathLst>
            </a:custGeom>
            <a:solidFill>
              <a:srgbClr val="EC008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6"/>
            <p:cNvSpPr/>
            <p:nvPr/>
          </p:nvSpPr>
          <p:spPr>
            <a:xfrm>
              <a:off x="3387726" y="4536282"/>
              <a:ext cx="768672" cy="5722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3460954"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075470"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2999835" y="4782287"/>
            <a:ext cx="831850" cy="1293523"/>
            <a:chOff x="4498975" y="3759200"/>
            <a:chExt cx="831850" cy="1293523"/>
          </a:xfrm>
        </p:grpSpPr>
        <p:sp>
          <p:nvSpPr>
            <p:cNvPr id="31" name="Rectangle 18"/>
            <p:cNvSpPr>
              <a:spLocks noChangeArrowheads="1"/>
            </p:cNvSpPr>
            <p:nvPr/>
          </p:nvSpPr>
          <p:spPr bwMode="auto">
            <a:xfrm>
              <a:off x="5021265" y="4172410"/>
              <a:ext cx="95250" cy="26670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
            <p:cNvSpPr>
              <a:spLocks/>
            </p:cNvSpPr>
            <p:nvPr/>
          </p:nvSpPr>
          <p:spPr bwMode="auto">
            <a:xfrm>
              <a:off x="4751388" y="4514850"/>
              <a:ext cx="330200" cy="57150"/>
            </a:xfrm>
            <a:custGeom>
              <a:avLst/>
              <a:gdLst>
                <a:gd name="T0" fmla="*/ 116 w 116"/>
                <a:gd name="T1" fmla="*/ 10 h 20"/>
                <a:gd name="T2" fmla="*/ 105 w 116"/>
                <a:gd name="T3" fmla="*/ 20 h 20"/>
                <a:gd name="T4" fmla="*/ 10 w 116"/>
                <a:gd name="T5" fmla="*/ 20 h 20"/>
                <a:gd name="T6" fmla="*/ 0 w 116"/>
                <a:gd name="T7" fmla="*/ 10 h 20"/>
                <a:gd name="T8" fmla="*/ 0 w 116"/>
                <a:gd name="T9" fmla="*/ 10 h 20"/>
                <a:gd name="T10" fmla="*/ 10 w 116"/>
                <a:gd name="T11" fmla="*/ 0 h 20"/>
                <a:gd name="T12" fmla="*/ 105 w 116"/>
                <a:gd name="T13" fmla="*/ 0 h 20"/>
                <a:gd name="T14" fmla="*/ 116 w 116"/>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20">
                  <a:moveTo>
                    <a:pt x="116" y="10"/>
                  </a:moveTo>
                  <a:cubicBezTo>
                    <a:pt x="116" y="15"/>
                    <a:pt x="111" y="20"/>
                    <a:pt x="105" y="20"/>
                  </a:cubicBezTo>
                  <a:cubicBezTo>
                    <a:pt x="10" y="20"/>
                    <a:pt x="10" y="20"/>
                    <a:pt x="10" y="20"/>
                  </a:cubicBezTo>
                  <a:cubicBezTo>
                    <a:pt x="4" y="20"/>
                    <a:pt x="0" y="15"/>
                    <a:pt x="0" y="10"/>
                  </a:cubicBezTo>
                  <a:cubicBezTo>
                    <a:pt x="0" y="10"/>
                    <a:pt x="0" y="10"/>
                    <a:pt x="0" y="10"/>
                  </a:cubicBezTo>
                  <a:cubicBezTo>
                    <a:pt x="0" y="4"/>
                    <a:pt x="4" y="0"/>
                    <a:pt x="10" y="0"/>
                  </a:cubicBezTo>
                  <a:cubicBezTo>
                    <a:pt x="105" y="0"/>
                    <a:pt x="105" y="0"/>
                    <a:pt x="105" y="0"/>
                  </a:cubicBezTo>
                  <a:cubicBezTo>
                    <a:pt x="111" y="0"/>
                    <a:pt x="116" y="4"/>
                    <a:pt x="116" y="1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7"/>
            <p:cNvSpPr>
              <a:spLocks/>
            </p:cNvSpPr>
            <p:nvPr/>
          </p:nvSpPr>
          <p:spPr bwMode="auto">
            <a:xfrm>
              <a:off x="4498975" y="4424363"/>
              <a:ext cx="831850" cy="119063"/>
            </a:xfrm>
            <a:custGeom>
              <a:avLst/>
              <a:gdLst>
                <a:gd name="T0" fmla="*/ 293 w 293"/>
                <a:gd name="T1" fmla="*/ 21 h 42"/>
                <a:gd name="T2" fmla="*/ 272 w 293"/>
                <a:gd name="T3" fmla="*/ 42 h 42"/>
                <a:gd name="T4" fmla="*/ 21 w 293"/>
                <a:gd name="T5" fmla="*/ 42 h 42"/>
                <a:gd name="T6" fmla="*/ 0 w 293"/>
                <a:gd name="T7" fmla="*/ 21 h 42"/>
                <a:gd name="T8" fmla="*/ 0 w 293"/>
                <a:gd name="T9" fmla="*/ 21 h 42"/>
                <a:gd name="T10" fmla="*/ 21 w 293"/>
                <a:gd name="T11" fmla="*/ 0 h 42"/>
                <a:gd name="T12" fmla="*/ 272 w 293"/>
                <a:gd name="T13" fmla="*/ 0 h 42"/>
                <a:gd name="T14" fmla="*/ 293 w 293"/>
                <a:gd name="T15" fmla="*/ 21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3" h="42">
                  <a:moveTo>
                    <a:pt x="293" y="21"/>
                  </a:moveTo>
                  <a:cubicBezTo>
                    <a:pt x="293" y="32"/>
                    <a:pt x="284" y="42"/>
                    <a:pt x="272" y="42"/>
                  </a:cubicBezTo>
                  <a:cubicBezTo>
                    <a:pt x="21" y="42"/>
                    <a:pt x="21" y="42"/>
                    <a:pt x="21" y="42"/>
                  </a:cubicBezTo>
                  <a:cubicBezTo>
                    <a:pt x="10" y="42"/>
                    <a:pt x="0" y="32"/>
                    <a:pt x="0" y="21"/>
                  </a:cubicBezTo>
                  <a:cubicBezTo>
                    <a:pt x="0" y="21"/>
                    <a:pt x="0" y="21"/>
                    <a:pt x="0" y="21"/>
                  </a:cubicBezTo>
                  <a:cubicBezTo>
                    <a:pt x="0" y="9"/>
                    <a:pt x="10" y="0"/>
                    <a:pt x="21" y="0"/>
                  </a:cubicBezTo>
                  <a:cubicBezTo>
                    <a:pt x="272" y="0"/>
                    <a:pt x="272" y="0"/>
                    <a:pt x="272" y="0"/>
                  </a:cubicBezTo>
                  <a:cubicBezTo>
                    <a:pt x="284" y="0"/>
                    <a:pt x="293" y="9"/>
                    <a:pt x="293" y="21"/>
                  </a:cubicBez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18"/>
            <p:cNvSpPr>
              <a:spLocks noChangeArrowheads="1"/>
            </p:cNvSpPr>
            <p:nvPr/>
          </p:nvSpPr>
          <p:spPr bwMode="auto">
            <a:xfrm>
              <a:off x="4731215" y="4157663"/>
              <a:ext cx="95250" cy="26670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5"/>
            <p:cNvSpPr>
              <a:spLocks/>
            </p:cNvSpPr>
            <p:nvPr/>
          </p:nvSpPr>
          <p:spPr bwMode="auto">
            <a:xfrm>
              <a:off x="4570413" y="3759200"/>
              <a:ext cx="692150" cy="422275"/>
            </a:xfrm>
            <a:custGeom>
              <a:avLst/>
              <a:gdLst>
                <a:gd name="T0" fmla="*/ 244 w 244"/>
                <a:gd name="T1" fmla="*/ 114 h 149"/>
                <a:gd name="T2" fmla="*/ 208 w 244"/>
                <a:gd name="T3" fmla="*/ 149 h 149"/>
                <a:gd name="T4" fmla="*/ 35 w 244"/>
                <a:gd name="T5" fmla="*/ 149 h 149"/>
                <a:gd name="T6" fmla="*/ 0 w 244"/>
                <a:gd name="T7" fmla="*/ 114 h 149"/>
                <a:gd name="T8" fmla="*/ 0 w 244"/>
                <a:gd name="T9" fmla="*/ 35 h 149"/>
                <a:gd name="T10" fmla="*/ 35 w 244"/>
                <a:gd name="T11" fmla="*/ 0 h 149"/>
                <a:gd name="T12" fmla="*/ 208 w 244"/>
                <a:gd name="T13" fmla="*/ 0 h 149"/>
                <a:gd name="T14" fmla="*/ 244 w 244"/>
                <a:gd name="T15" fmla="*/ 35 h 149"/>
                <a:gd name="T16" fmla="*/ 244 w 244"/>
                <a:gd name="T17" fmla="*/ 11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49">
                  <a:moveTo>
                    <a:pt x="244" y="114"/>
                  </a:moveTo>
                  <a:cubicBezTo>
                    <a:pt x="244" y="133"/>
                    <a:pt x="228" y="149"/>
                    <a:pt x="208" y="149"/>
                  </a:cubicBezTo>
                  <a:cubicBezTo>
                    <a:pt x="35" y="149"/>
                    <a:pt x="35" y="149"/>
                    <a:pt x="35" y="149"/>
                  </a:cubicBezTo>
                  <a:cubicBezTo>
                    <a:pt x="16" y="149"/>
                    <a:pt x="0" y="133"/>
                    <a:pt x="0" y="114"/>
                  </a:cubicBezTo>
                  <a:cubicBezTo>
                    <a:pt x="0" y="35"/>
                    <a:pt x="0" y="35"/>
                    <a:pt x="0" y="35"/>
                  </a:cubicBezTo>
                  <a:cubicBezTo>
                    <a:pt x="0" y="16"/>
                    <a:pt x="16" y="0"/>
                    <a:pt x="35" y="0"/>
                  </a:cubicBezTo>
                  <a:cubicBezTo>
                    <a:pt x="208" y="0"/>
                    <a:pt x="208" y="0"/>
                    <a:pt x="208" y="0"/>
                  </a:cubicBezTo>
                  <a:cubicBezTo>
                    <a:pt x="228" y="0"/>
                    <a:pt x="244" y="16"/>
                    <a:pt x="244" y="35"/>
                  </a:cubicBezTo>
                  <a:lnTo>
                    <a:pt x="244" y="114"/>
                  </a:ln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36" name="Straight Connector 35"/>
            <p:cNvCxnSpPr/>
            <p:nvPr/>
          </p:nvCxnSpPr>
          <p:spPr>
            <a:xfrm flipH="1">
              <a:off x="456793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17311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4710119" y="4539962"/>
              <a:ext cx="410797" cy="302167"/>
              <a:chOff x="4720337" y="4692361"/>
              <a:chExt cx="697102" cy="512762"/>
            </a:xfrm>
          </p:grpSpPr>
          <p:cxnSp>
            <p:nvCxnSpPr>
              <p:cNvPr id="39" name="Straight Connector 38"/>
              <p:cNvCxnSpPr/>
              <p:nvPr/>
            </p:nvCxnSpPr>
            <p:spPr>
              <a:xfrm flipH="1">
                <a:off x="472033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32551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grpSp>
        <p:nvGrpSpPr>
          <p:cNvPr id="41" name="Group 40"/>
          <p:cNvGrpSpPr/>
          <p:nvPr/>
        </p:nvGrpSpPr>
        <p:grpSpPr>
          <a:xfrm>
            <a:off x="3143006" y="3322009"/>
            <a:ext cx="942590" cy="1208087"/>
            <a:chOff x="1019368" y="4056063"/>
            <a:chExt cx="942590" cy="1208087"/>
          </a:xfrm>
        </p:grpSpPr>
        <p:sp>
          <p:nvSpPr>
            <p:cNvPr id="42" name="Rectangle 35"/>
            <p:cNvSpPr>
              <a:spLocks noChangeArrowheads="1"/>
            </p:cNvSpPr>
            <p:nvPr/>
          </p:nvSpPr>
          <p:spPr bwMode="auto">
            <a:xfrm>
              <a:off x="1062038" y="4724400"/>
              <a:ext cx="36513" cy="539750"/>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36"/>
            <p:cNvSpPr>
              <a:spLocks noChangeArrowheads="1"/>
            </p:cNvSpPr>
            <p:nvPr/>
          </p:nvSpPr>
          <p:spPr bwMode="auto">
            <a:xfrm>
              <a:off x="1122363" y="4056063"/>
              <a:ext cx="36513" cy="1054100"/>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37"/>
            <p:cNvSpPr>
              <a:spLocks noChangeArrowheads="1"/>
            </p:cNvSpPr>
            <p:nvPr/>
          </p:nvSpPr>
          <p:spPr bwMode="auto">
            <a:xfrm>
              <a:off x="1822451" y="4056063"/>
              <a:ext cx="36513" cy="1054100"/>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38"/>
            <p:cNvSpPr>
              <a:spLocks noChangeArrowheads="1"/>
            </p:cNvSpPr>
            <p:nvPr/>
          </p:nvSpPr>
          <p:spPr bwMode="auto">
            <a:xfrm>
              <a:off x="1882776" y="4724400"/>
              <a:ext cx="36513" cy="539750"/>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39"/>
            <p:cNvSpPr>
              <a:spLocks noChangeArrowheads="1"/>
            </p:cNvSpPr>
            <p:nvPr/>
          </p:nvSpPr>
          <p:spPr bwMode="auto">
            <a:xfrm>
              <a:off x="1019368" y="4619275"/>
              <a:ext cx="942590" cy="338838"/>
            </a:xfrm>
            <a:prstGeom prst="rect">
              <a:avLst/>
            </a:prstGeom>
            <a:solidFill>
              <a:srgbClr val="5434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41"/>
            <p:cNvSpPr>
              <a:spLocks noChangeArrowheads="1"/>
            </p:cNvSpPr>
            <p:nvPr/>
          </p:nvSpPr>
          <p:spPr bwMode="auto">
            <a:xfrm>
              <a:off x="1062038" y="4056063"/>
              <a:ext cx="857250" cy="420687"/>
            </a:xfrm>
            <a:prstGeom prst="rect">
              <a:avLst/>
            </a:prstGeom>
            <a:solidFill>
              <a:srgbClr val="54342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48" name="Picture 47"/>
          <p:cNvPicPr>
            <a:picLocks noChangeAspect="1"/>
          </p:cNvPicPr>
          <p:nvPr/>
        </p:nvPicPr>
        <p:blipFill>
          <a:blip r:embed="rId2"/>
          <a:stretch>
            <a:fillRect/>
          </a:stretch>
        </p:blipFill>
        <p:spPr>
          <a:xfrm>
            <a:off x="6208568" y="2285709"/>
            <a:ext cx="737316" cy="2459736"/>
          </a:xfrm>
          <a:prstGeom prst="rect">
            <a:avLst/>
          </a:prstGeom>
        </p:spPr>
      </p:pic>
      <p:grpSp>
        <p:nvGrpSpPr>
          <p:cNvPr id="51" name="Group 50"/>
          <p:cNvGrpSpPr/>
          <p:nvPr/>
        </p:nvGrpSpPr>
        <p:grpSpPr>
          <a:xfrm>
            <a:off x="6764452" y="3346327"/>
            <a:ext cx="1359119" cy="913894"/>
            <a:chOff x="1576196" y="1992221"/>
            <a:chExt cx="1732500" cy="1164962"/>
          </a:xfrm>
        </p:grpSpPr>
        <p:pic>
          <p:nvPicPr>
            <p:cNvPr id="52" name="Picture 51"/>
            <p:cNvPicPr>
              <a:picLocks noChangeAspect="1"/>
            </p:cNvPicPr>
            <p:nvPr/>
          </p:nvPicPr>
          <p:blipFill>
            <a:blip r:embed="rId3"/>
            <a:stretch>
              <a:fillRect/>
            </a:stretch>
          </p:blipFill>
          <p:spPr>
            <a:xfrm>
              <a:off x="1576196" y="1992221"/>
              <a:ext cx="1732500" cy="1147500"/>
            </a:xfrm>
            <a:prstGeom prst="rect">
              <a:avLst/>
            </a:prstGeom>
          </p:spPr>
        </p:pic>
        <p:sp>
          <p:nvSpPr>
            <p:cNvPr id="53" name="Freeform 20"/>
            <p:cNvSpPr>
              <a:spLocks/>
            </p:cNvSpPr>
            <p:nvPr/>
          </p:nvSpPr>
          <p:spPr bwMode="auto">
            <a:xfrm>
              <a:off x="2560584" y="2801583"/>
              <a:ext cx="284163" cy="355600"/>
            </a:xfrm>
            <a:custGeom>
              <a:avLst/>
              <a:gdLst>
                <a:gd name="T0" fmla="*/ 0 w 75"/>
                <a:gd name="T1" fmla="*/ 38 h 94"/>
                <a:gd name="T2" fmla="*/ 19 w 75"/>
                <a:gd name="T3" fmla="*/ 94 h 94"/>
                <a:gd name="T4" fmla="*/ 75 w 75"/>
                <a:gd name="T5" fmla="*/ 94 h 94"/>
                <a:gd name="T6" fmla="*/ 61 w 75"/>
                <a:gd name="T7" fmla="*/ 86 h 94"/>
                <a:gd name="T8" fmla="*/ 37 w 75"/>
                <a:gd name="T9" fmla="*/ 86 h 94"/>
                <a:gd name="T10" fmla="*/ 25 w 75"/>
                <a:gd name="T11" fmla="*/ 71 h 94"/>
                <a:gd name="T12" fmla="*/ 12 w 75"/>
                <a:gd name="T13" fmla="*/ 34 h 94"/>
                <a:gd name="T14" fmla="*/ 12 w 75"/>
                <a:gd name="T15" fmla="*/ 6 h 94"/>
                <a:gd name="T16" fmla="*/ 0 w 75"/>
                <a:gd name="T17" fmla="*/ 0 h 94"/>
                <a:gd name="T18" fmla="*/ 0 w 75"/>
                <a:gd name="T19" fmla="*/ 3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94">
                  <a:moveTo>
                    <a:pt x="0" y="38"/>
                  </a:moveTo>
                  <a:cubicBezTo>
                    <a:pt x="19" y="94"/>
                    <a:pt x="19" y="94"/>
                    <a:pt x="19" y="94"/>
                  </a:cubicBezTo>
                  <a:cubicBezTo>
                    <a:pt x="75" y="94"/>
                    <a:pt x="75" y="94"/>
                    <a:pt x="75" y="94"/>
                  </a:cubicBezTo>
                  <a:cubicBezTo>
                    <a:pt x="75" y="94"/>
                    <a:pt x="73" y="86"/>
                    <a:pt x="61" y="86"/>
                  </a:cubicBezTo>
                  <a:cubicBezTo>
                    <a:pt x="49" y="86"/>
                    <a:pt x="41" y="86"/>
                    <a:pt x="37" y="86"/>
                  </a:cubicBezTo>
                  <a:cubicBezTo>
                    <a:pt x="34" y="86"/>
                    <a:pt x="28" y="82"/>
                    <a:pt x="25" y="71"/>
                  </a:cubicBezTo>
                  <a:cubicBezTo>
                    <a:pt x="21" y="61"/>
                    <a:pt x="12" y="34"/>
                    <a:pt x="12" y="34"/>
                  </a:cubicBezTo>
                  <a:cubicBezTo>
                    <a:pt x="12" y="6"/>
                    <a:pt x="12" y="6"/>
                    <a:pt x="12" y="6"/>
                  </a:cubicBezTo>
                  <a:cubicBezTo>
                    <a:pt x="0" y="0"/>
                    <a:pt x="0" y="0"/>
                    <a:pt x="0" y="0"/>
                  </a:cubicBezTo>
                  <a:lnTo>
                    <a:pt x="0" y="38"/>
                  </a:lnTo>
                  <a:close/>
                </a:path>
              </a:pathLst>
            </a:custGeom>
            <a:solidFill>
              <a:srgbClr val="DD5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54" name="Picture 53"/>
          <p:cNvPicPr>
            <a:picLocks noChangeAspect="1"/>
          </p:cNvPicPr>
          <p:nvPr/>
        </p:nvPicPr>
        <p:blipFill>
          <a:blip r:embed="rId4"/>
          <a:stretch>
            <a:fillRect/>
          </a:stretch>
        </p:blipFill>
        <p:spPr>
          <a:xfrm>
            <a:off x="7026356" y="4996654"/>
            <a:ext cx="835313" cy="1341563"/>
          </a:xfrm>
          <a:prstGeom prst="rect">
            <a:avLst/>
          </a:prstGeom>
        </p:spPr>
      </p:pic>
      <p:sp>
        <p:nvSpPr>
          <p:cNvPr id="55" name="Oval 54"/>
          <p:cNvSpPr/>
          <p:nvPr/>
        </p:nvSpPr>
        <p:spPr>
          <a:xfrm rot="1172292">
            <a:off x="5340131" y="2263347"/>
            <a:ext cx="2980361" cy="2600042"/>
          </a:xfrm>
          <a:prstGeom prst="ellipse">
            <a:avLst/>
          </a:prstGeom>
          <a:noFill/>
          <a:ln w="3492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9" name="Picture 48"/>
          <p:cNvPicPr>
            <a:picLocks noChangeAspect="1"/>
          </p:cNvPicPr>
          <p:nvPr/>
        </p:nvPicPr>
        <p:blipFill>
          <a:blip r:embed="rId5"/>
          <a:stretch>
            <a:fillRect/>
          </a:stretch>
        </p:blipFill>
        <p:spPr>
          <a:xfrm>
            <a:off x="4050399" y="4320250"/>
            <a:ext cx="1171911" cy="851178"/>
          </a:xfrm>
          <a:prstGeom prst="rect">
            <a:avLst/>
          </a:prstGeom>
        </p:spPr>
      </p:pic>
      <p:sp>
        <p:nvSpPr>
          <p:cNvPr id="56" name="Oval 55"/>
          <p:cNvSpPr/>
          <p:nvPr/>
        </p:nvSpPr>
        <p:spPr>
          <a:xfrm rot="21353877">
            <a:off x="4998401" y="4895669"/>
            <a:ext cx="3635600" cy="1834648"/>
          </a:xfrm>
          <a:prstGeom prst="ellipse">
            <a:avLst/>
          </a:prstGeom>
          <a:noFill/>
          <a:ln w="3492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rot="21353877">
            <a:off x="2160006" y="3084039"/>
            <a:ext cx="3120324" cy="3420710"/>
          </a:xfrm>
          <a:prstGeom prst="ellipse">
            <a:avLst/>
          </a:prstGeom>
          <a:noFill/>
          <a:ln w="3492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60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Unsupervised Learning</a:t>
            </a:r>
          </a:p>
        </p:txBody>
      </p:sp>
      <p:sp>
        <p:nvSpPr>
          <p:cNvPr id="3" name="Content Placeholder 2"/>
          <p:cNvSpPr>
            <a:spLocks noGrp="1"/>
          </p:cNvSpPr>
          <p:nvPr>
            <p:ph sz="quarter" idx="10"/>
          </p:nvPr>
        </p:nvSpPr>
        <p:spPr>
          <a:xfrm>
            <a:off x="345547" y="1032625"/>
            <a:ext cx="9509654" cy="3065241"/>
          </a:xfrm>
        </p:spPr>
        <p:txBody>
          <a:bodyPr/>
          <a:lstStyle/>
          <a:p>
            <a:r>
              <a:rPr lang="en-US"/>
              <a:t>“Unsupervised” means that the training data has no ground truth labels to learn from.</a:t>
            </a:r>
          </a:p>
          <a:p>
            <a:r>
              <a:rPr lang="en-US"/>
              <a:t>This means they are much harder to evaluate.</a:t>
            </a:r>
          </a:p>
          <a:p>
            <a:r>
              <a:rPr lang="en-US"/>
              <a:t>Clustering is an key unsupervised problem.</a:t>
            </a:r>
          </a:p>
          <a:p>
            <a:endParaRPr lang="en-US"/>
          </a:p>
        </p:txBody>
      </p:sp>
    </p:spTree>
    <p:extLst>
      <p:ext uri="{BB962C8B-B14F-4D97-AF65-F5344CB8AC3E}">
        <p14:creationId xmlns:p14="http://schemas.microsoft.com/office/powerpoint/2010/main" val="3497302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Clustering</a:t>
            </a:r>
          </a:p>
        </p:txBody>
      </p:sp>
      <p:sp>
        <p:nvSpPr>
          <p:cNvPr id="3" name="Content Placeholder 2"/>
          <p:cNvSpPr>
            <a:spLocks noGrp="1"/>
          </p:cNvSpPr>
          <p:nvPr>
            <p:ph sz="quarter" idx="10"/>
          </p:nvPr>
        </p:nvSpPr>
        <p:spPr>
          <a:xfrm>
            <a:off x="341313" y="994526"/>
            <a:ext cx="9429220" cy="5290388"/>
          </a:xfrm>
        </p:spPr>
        <p:txBody>
          <a:bodyPr/>
          <a:lstStyle/>
          <a:p>
            <a:r>
              <a:rPr lang="en-US"/>
              <a:t>Data within a cluster should be similar to other members of the cluster.</a:t>
            </a:r>
          </a:p>
        </p:txBody>
      </p:sp>
      <p:pic>
        <p:nvPicPr>
          <p:cNvPr id="7" name="Picture 6" descr="Screen Shot 2015-06-26 at 1.41.11 PM.png"/>
          <p:cNvPicPr>
            <a:picLocks noChangeAspect="1"/>
          </p:cNvPicPr>
          <p:nvPr/>
        </p:nvPicPr>
        <p:blipFill>
          <a:blip r:embed="rId3"/>
          <a:stretch>
            <a:fillRect/>
          </a:stretch>
        </p:blipFill>
        <p:spPr>
          <a:xfrm>
            <a:off x="313797" y="2671380"/>
            <a:ext cx="5020204" cy="396553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Clustering</a:t>
            </a:r>
          </a:p>
        </p:txBody>
      </p:sp>
      <p:sp>
        <p:nvSpPr>
          <p:cNvPr id="3" name="Content Placeholder 2"/>
          <p:cNvSpPr>
            <a:spLocks noGrp="1"/>
          </p:cNvSpPr>
          <p:nvPr>
            <p:ph sz="quarter" idx="10"/>
          </p:nvPr>
        </p:nvSpPr>
        <p:spPr>
          <a:xfrm>
            <a:off x="341313" y="994526"/>
            <a:ext cx="9429220" cy="5290388"/>
          </a:xfrm>
        </p:spPr>
        <p:txBody>
          <a:bodyPr/>
          <a:lstStyle/>
          <a:p>
            <a:r>
              <a:rPr lang="en-US"/>
              <a:t>Data within a cluster should be similar to other members of the cluster.</a:t>
            </a:r>
          </a:p>
        </p:txBody>
      </p:sp>
      <p:pic>
        <p:nvPicPr>
          <p:cNvPr id="7" name="Picture 6" descr="Screen Shot 2015-06-26 at 1.41.11 PM.png"/>
          <p:cNvPicPr>
            <a:picLocks noChangeAspect="1"/>
          </p:cNvPicPr>
          <p:nvPr/>
        </p:nvPicPr>
        <p:blipFill>
          <a:blip r:embed="rId3"/>
          <a:stretch>
            <a:fillRect/>
          </a:stretch>
        </p:blipFill>
        <p:spPr>
          <a:xfrm>
            <a:off x="313797" y="2671380"/>
            <a:ext cx="5020204" cy="3965538"/>
          </a:xfrm>
          <a:prstGeom prst="rect">
            <a:avLst/>
          </a:prstGeom>
        </p:spPr>
      </p:pic>
      <p:sp>
        <p:nvSpPr>
          <p:cNvPr id="8" name="Oval 7"/>
          <p:cNvSpPr/>
          <p:nvPr/>
        </p:nvSpPr>
        <p:spPr>
          <a:xfrm>
            <a:off x="1794934" y="2980267"/>
            <a:ext cx="1710267" cy="1659466"/>
          </a:xfrm>
          <a:prstGeom prst="ellipse">
            <a:avLst/>
          </a:prstGeom>
          <a:noFill/>
          <a:ln w="41275">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3403601" y="2980267"/>
            <a:ext cx="1828800" cy="1557866"/>
          </a:xfrm>
          <a:prstGeom prst="ellipse">
            <a:avLst/>
          </a:prstGeom>
          <a:noFill/>
          <a:ln w="41275">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3098796" y="4165602"/>
            <a:ext cx="1117603" cy="1286933"/>
          </a:xfrm>
          <a:prstGeom prst="ellipse">
            <a:avLst/>
          </a:prstGeom>
          <a:noFill/>
          <a:ln w="41275">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440268" y="4318001"/>
            <a:ext cx="1828800" cy="1557866"/>
          </a:xfrm>
          <a:prstGeom prst="ellipse">
            <a:avLst/>
          </a:prstGeom>
          <a:noFill/>
          <a:ln w="41275">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rot="20445610">
            <a:off x="2339155" y="4670904"/>
            <a:ext cx="1137459" cy="1659466"/>
          </a:xfrm>
          <a:prstGeom prst="ellipse">
            <a:avLst/>
          </a:prstGeom>
          <a:noFill/>
          <a:ln w="41275">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805429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636b0322-90fb-440c-9cbc-22749e7231e9"/>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4961</TotalTime>
  <Words>825</Words>
  <Application>Microsoft Office PowerPoint</Application>
  <PresentationFormat>Widescreen</PresentationFormat>
  <Paragraphs>155</Paragraphs>
  <Slides>34</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Segoe</vt:lpstr>
      <vt:lpstr>Segoe UI</vt:lpstr>
      <vt:lpstr>Segoe UI Light</vt:lpstr>
      <vt:lpstr>1_Office Theme</vt:lpstr>
      <vt:lpstr>PowerPoint Presentation</vt:lpstr>
      <vt:lpstr>Clustering</vt:lpstr>
      <vt:lpstr>PowerPoint Presentation</vt:lpstr>
      <vt:lpstr>Unsupervised Learning</vt:lpstr>
      <vt:lpstr>Unsupervised Learning</vt:lpstr>
      <vt:lpstr>Unsupervised Learning</vt:lpstr>
      <vt:lpstr>Unsupervised Learning</vt:lpstr>
      <vt:lpstr>Clustering</vt:lpstr>
      <vt:lpstr>Clustering</vt:lpstr>
      <vt:lpstr>Clustering</vt:lpstr>
      <vt:lpstr>Clustering</vt:lpstr>
      <vt:lpstr>Clustering</vt:lpstr>
      <vt:lpstr>PowerPoint Presentation</vt:lpstr>
      <vt:lpstr>Clustering</vt:lpstr>
      <vt:lpstr>PowerPoint Presentation</vt:lpstr>
      <vt:lpstr>PowerPoint Presentation</vt:lpstr>
      <vt:lpstr>PowerPoint Presentation</vt:lpstr>
      <vt:lpstr>PowerPoint Presentation</vt:lpstr>
      <vt:lpstr>PowerPoint Presentation</vt:lpstr>
      <vt:lpstr>PowerPoint Presentation</vt:lpstr>
      <vt:lpstr>Hierarchical Agglomerative Clustering</vt:lpstr>
      <vt:lpstr>Hierarchical Agglomerative Clustering</vt:lpstr>
      <vt:lpstr>Hierarchical Agglomerative Clustering</vt:lpstr>
      <vt:lpstr>Hierarchical Agglomerative Clustering</vt:lpstr>
      <vt:lpstr>Hierarchical Agglomerative Clustering</vt:lpstr>
      <vt:lpstr>Hierarchical Agglomerative Clustering</vt:lpstr>
      <vt:lpstr>Hierarchical Agglomerative Clustering</vt:lpstr>
      <vt:lpstr>Hierarchical Agglomerative Clustering</vt:lpstr>
      <vt:lpstr>Hierarchical Agglomerative Clustering</vt:lpstr>
      <vt:lpstr>Hierarchical Agglomerative Clustering</vt:lpstr>
      <vt:lpstr>Hierarchical Agglomerative Clustering</vt:lpstr>
      <vt:lpstr>PowerPoint Presentation</vt:lpstr>
      <vt:lpstr>Distance metrics are important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Graeme Malcolm</cp:lastModifiedBy>
  <cp:revision>115</cp:revision>
  <dcterms:created xsi:type="dcterms:W3CDTF">2015-06-26T17:24:48Z</dcterms:created>
  <dcterms:modified xsi:type="dcterms:W3CDTF">2015-09-24T08:07:15Z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