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375" r:id="rId5"/>
    <p:sldId id="278" r:id="rId6"/>
    <p:sldId id="377" r:id="rId7"/>
    <p:sldId id="303" r:id="rId8"/>
    <p:sldId id="367" r:id="rId9"/>
    <p:sldId id="368" r:id="rId10"/>
    <p:sldId id="376" r:id="rId11"/>
    <p:sldId id="369" r:id="rId12"/>
    <p:sldId id="378" r:id="rId13"/>
    <p:sldId id="370" r:id="rId14"/>
    <p:sldId id="371" r:id="rId15"/>
    <p:sldId id="372" r:id="rId16"/>
    <p:sldId id="373" r:id="rId17"/>
    <p:sldId id="374" r:id="rId18"/>
    <p:sldId id="269" r:id="rId19"/>
    <p:sldId id="3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462" autoAdjust="0"/>
  </p:normalViewPr>
  <p:slideViewPr>
    <p:cSldViewPr snapToGrid="0">
      <p:cViewPr varScale="1">
        <p:scale>
          <a:sx n="79" d="100"/>
          <a:sy n="79" d="100"/>
        </p:scale>
        <p:origin x="348"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11.emf"/><Relationship Id="rId4"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here’s my guess for Carmen’s rating</a:t>
            </a:r>
            <a:r>
              <a:rPr lang="en-US" baseline="0" dirty="0" smtClean="0"/>
              <a:t>, it’s sort of half way between what she’d say for a scary movie and for a kiddy movie.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427684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put her actual ratings up that</a:t>
            </a:r>
            <a:r>
              <a:rPr lang="en-US" baseline="0" dirty="0" smtClean="0"/>
              <a:t> we had before and you can see that our guess agreed with how she actually rated it, which means that our values for Carmen1 might be pretty accurate. The nice thing is that if you have carmen1, then you can sort of figure out how Carmen is going to rate a lot of different movies, as long as you know whether they are scary or kiddy movies.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742803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you could guess her ratings for lots of different movies.</a:t>
            </a:r>
          </a:p>
          <a:p>
            <a:r>
              <a:rPr lang="en-US" dirty="0" smtClean="0"/>
              <a:t>Doesn’t matter how many</a:t>
            </a:r>
            <a:r>
              <a:rPr lang="en-US" baseline="0" dirty="0" smtClean="0"/>
              <a:t> movies we’re considering, as long as we know the secret information, the essence of Carmen, then we can pretty much figure out what most of her ratings are going to look like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76590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Matrix</a:t>
            </a:r>
            <a:r>
              <a:rPr lang="en-US" baseline="0" dirty="0" smtClean="0"/>
              <a:t> factorization figures out the latent factors. </a:t>
            </a:r>
            <a:r>
              <a:rPr lang="en-US" dirty="0" smtClean="0"/>
              <a:t>If </a:t>
            </a:r>
            <a:r>
              <a:rPr lang="en-US" dirty="0" smtClean="0"/>
              <a:t>the latent factors are really</a:t>
            </a:r>
            <a:r>
              <a:rPr lang="en-US" baseline="0" dirty="0" smtClean="0"/>
              <a:t> good, then we’re golden. </a:t>
            </a:r>
            <a:r>
              <a:rPr lang="en-US" dirty="0" smtClean="0"/>
              <a:t>That way, there can be very few latent</a:t>
            </a:r>
            <a:r>
              <a:rPr lang="en-US" baseline="0" dirty="0" smtClean="0"/>
              <a:t> factors and we can still recover ratings that are a pretty good approximations of the real ratings even though there might be thousands of movies. *talk about </a:t>
            </a:r>
            <a:r>
              <a:rPr lang="en-US" baseline="0" dirty="0" err="1" smtClean="0"/>
              <a:t>netlfix</a:t>
            </a:r>
            <a:r>
              <a:rPr lang="en-US" baseline="0" dirty="0" smtClean="0"/>
              <a:t>, when people realized matrix factorization techniques worked really well here”.  </a:t>
            </a:r>
          </a:p>
          <a:p>
            <a:r>
              <a:rPr lang="en-US" baseline="0" dirty="0" smtClean="0"/>
              <a:t>If you have a new movie that the user </a:t>
            </a:r>
            <a:r>
              <a:rPr lang="en-US" baseline="0" dirty="0" err="1" smtClean="0"/>
              <a:t>hasn</a:t>
            </a:r>
            <a:r>
              <a:rPr lang="fr-FR" baseline="0" dirty="0" smtClean="0"/>
              <a:t>’</a:t>
            </a:r>
            <a:r>
              <a:rPr lang="en-US" baseline="0" dirty="0" smtClean="0"/>
              <a:t>t seen before, as long as you know the latent state of the movie and the latent state of the user, you can guess.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8333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http://www.quuxlabs.com/blog/2010/09/matrix-factorization-a-simple-tutorial-and-implementation-in-python/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07751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need a measure to find similar users.</a:t>
            </a:r>
          </a:p>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252520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262075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start with Carmen’s ratings.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34975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Carmen1 is the essence of Carmen. It’s actually who</a:t>
            </a:r>
            <a:r>
              <a:rPr lang="en-US" baseline="0" dirty="0" smtClean="0"/>
              <a:t> she really is. She likes scary movies and dislikes kiddy movies. So the fact that Aliens stars whatever actors it stars doesn’t really matter, she likes it because it’s scary. If you knew Carmen’s essence, you’d be able to figure out her ratings for Bug’s Life, which is a kiddy movie. Doesn’t matter how good of a kiddy movie Bug’s Life is, she just doesn’t like kiddy movies, so she’s going to give it a low rating most likely.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1926759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let’s take a movie like Dark Knight, which is about batman, but it’s for grownups, so it’s sort of half scary and half kiddy.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990943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0.xml"/><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8.emf"/><Relationship Id="rId4" Type="http://schemas.openxmlformats.org/officeDocument/2006/relationships/oleObject" Target="../embeddings/oleObject9.bin"/><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2.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10.emf"/><Relationship Id="rId5" Type="http://schemas.openxmlformats.org/officeDocument/2006/relationships/image" Target="../media/image11.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17.emf"/><Relationship Id="rId3" Type="http://schemas.openxmlformats.org/officeDocument/2006/relationships/notesSlide" Target="../notesSlides/notesSlide14.xml"/><Relationship Id="rId7" Type="http://schemas.openxmlformats.org/officeDocument/2006/relationships/image" Target="../media/image14.emf"/><Relationship Id="rId12"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15.emf"/><Relationship Id="rId1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Recommender Systems</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844717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Matrix Factorization</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3855268718"/>
              </p:ext>
            </p:extLst>
          </p:nvPr>
        </p:nvGraphicFramePr>
        <p:xfrm>
          <a:off x="2992439" y="4190466"/>
          <a:ext cx="2101850" cy="1143000"/>
        </p:xfrm>
        <a:graphic>
          <a:graphicData uri="http://schemas.openxmlformats.org/presentationml/2006/ole">
            <mc:AlternateContent xmlns:mc="http://schemas.openxmlformats.org/markup-compatibility/2006">
              <mc:Choice xmlns:v="urn:schemas-microsoft-com:vml" Requires="v">
                <p:oleObj spid="_x0000_s175133" name="Equation" r:id="rId4" imgW="584200" imgH="330200" progId="Equation.3">
                  <p:embed/>
                </p:oleObj>
              </mc:Choice>
              <mc:Fallback>
                <p:oleObj name="Equation" r:id="rId4" imgW="584200" imgH="330200" progId="Equation.3">
                  <p:embed/>
                  <p:pic>
                    <p:nvPicPr>
                      <p:cNvPr id="0" name=""/>
                      <p:cNvPicPr>
                        <a:picLocks noChangeAspect="1" noChangeArrowheads="1"/>
                      </p:cNvPicPr>
                      <p:nvPr/>
                    </p:nvPicPr>
                    <p:blipFill>
                      <a:blip r:embed="rId5"/>
                      <a:srcRect/>
                      <a:stretch>
                        <a:fillRect/>
                      </a:stretch>
                    </p:blipFill>
                    <p:spPr bwMode="auto">
                      <a:xfrm>
                        <a:off x="2992439" y="4190466"/>
                        <a:ext cx="2101850"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12200" y="4187845"/>
            <a:ext cx="2823651" cy="754053"/>
          </a:xfrm>
          <a:prstGeom prst="rect">
            <a:avLst/>
          </a:prstGeom>
          <a:noFill/>
        </p:spPr>
        <p:txBody>
          <a:bodyPr wrap="square" rtlCol="0">
            <a:spAutoFit/>
          </a:bodyPr>
          <a:lstStyle/>
          <a:p>
            <a:r>
              <a:rPr lang="en-US" sz="4300" dirty="0" smtClean="0"/>
              <a:t>Carmen</a:t>
            </a:r>
            <a:r>
              <a:rPr lang="en-US" sz="4300" baseline="30000" dirty="0" smtClean="0"/>
              <a:t>1</a:t>
            </a:r>
            <a:endParaRPr lang="en-US" sz="4300" dirty="0"/>
          </a:p>
        </p:txBody>
      </p:sp>
      <p:sp>
        <p:nvSpPr>
          <p:cNvPr id="25" name="TextBox 24"/>
          <p:cNvSpPr txBox="1"/>
          <p:nvPr/>
        </p:nvSpPr>
        <p:spPr>
          <a:xfrm rot="17967503">
            <a:off x="3094063" y="3380832"/>
            <a:ext cx="1583570" cy="461665"/>
          </a:xfrm>
          <a:prstGeom prst="rect">
            <a:avLst/>
          </a:prstGeom>
          <a:noFill/>
        </p:spPr>
        <p:txBody>
          <a:bodyPr wrap="square" rtlCol="0">
            <a:spAutoFit/>
          </a:bodyPr>
          <a:lstStyle/>
          <a:p>
            <a:r>
              <a:rPr lang="en-US" sz="2400" dirty="0" smtClean="0"/>
              <a:t>Scary</a:t>
            </a:r>
            <a:endParaRPr lang="en-US" sz="2400" dirty="0"/>
          </a:p>
        </p:txBody>
      </p:sp>
      <p:sp>
        <p:nvSpPr>
          <p:cNvPr id="26" name="TextBox 25"/>
          <p:cNvSpPr txBox="1"/>
          <p:nvPr/>
        </p:nvSpPr>
        <p:spPr>
          <a:xfrm rot="17967503">
            <a:off x="3889933" y="3363901"/>
            <a:ext cx="1583570" cy="461665"/>
          </a:xfrm>
          <a:prstGeom prst="rect">
            <a:avLst/>
          </a:prstGeom>
          <a:noFill/>
        </p:spPr>
        <p:txBody>
          <a:bodyPr wrap="square" rtlCol="0">
            <a:spAutoFit/>
          </a:bodyPr>
          <a:lstStyle/>
          <a:p>
            <a:r>
              <a:rPr lang="en-US" sz="2400" dirty="0" smtClean="0"/>
              <a:t>Kiddy</a:t>
            </a:r>
            <a:endParaRPr lang="en-US" sz="2400" dirty="0"/>
          </a:p>
        </p:txBody>
      </p:sp>
      <p:graphicFrame>
        <p:nvGraphicFramePr>
          <p:cNvPr id="15" name="Object 14"/>
          <p:cNvGraphicFramePr>
            <a:graphicFrameLocks noChangeAspect="1"/>
          </p:cNvGraphicFramePr>
          <p:nvPr>
            <p:extLst>
              <p:ext uri="{D42A27DB-BD31-4B8C-83A1-F6EECF244321}">
                <p14:modId xmlns:p14="http://schemas.microsoft.com/office/powerpoint/2010/main" val="3797510738"/>
              </p:ext>
            </p:extLst>
          </p:nvPr>
        </p:nvGraphicFramePr>
        <p:xfrm>
          <a:off x="8403696" y="3929060"/>
          <a:ext cx="2557462" cy="1801812"/>
        </p:xfrm>
        <a:graphic>
          <a:graphicData uri="http://schemas.openxmlformats.org/presentationml/2006/ole">
            <mc:AlternateContent xmlns:mc="http://schemas.openxmlformats.org/markup-compatibility/2006">
              <mc:Choice xmlns:v="urn:schemas-microsoft-com:vml" Requires="v">
                <p:oleObj spid="_x0000_s175134" name="Equation" r:id="rId6" imgW="711200" imgH="520700" progId="Equation.3">
                  <p:embed/>
                </p:oleObj>
              </mc:Choice>
              <mc:Fallback>
                <p:oleObj name="Equation" r:id="rId6" imgW="711200" imgH="520700" progId="Equation.3">
                  <p:embed/>
                  <p:pic>
                    <p:nvPicPr>
                      <p:cNvPr id="0" name=""/>
                      <p:cNvPicPr>
                        <a:picLocks noChangeAspect="1" noChangeArrowheads="1"/>
                      </p:cNvPicPr>
                      <p:nvPr/>
                    </p:nvPicPr>
                    <p:blipFill>
                      <a:blip r:embed="rId7"/>
                      <a:srcRect/>
                      <a:stretch>
                        <a:fillRect/>
                      </a:stretch>
                    </p:blipFill>
                    <p:spPr bwMode="auto">
                      <a:xfrm>
                        <a:off x="8403696" y="3929060"/>
                        <a:ext cx="2557462" cy="18018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rot="17967503">
            <a:off x="8715930" y="3296169"/>
            <a:ext cx="1583570" cy="461665"/>
          </a:xfrm>
          <a:prstGeom prst="rect">
            <a:avLst/>
          </a:prstGeom>
          <a:noFill/>
        </p:spPr>
        <p:txBody>
          <a:bodyPr wrap="square" rtlCol="0">
            <a:spAutoFit/>
          </a:bodyPr>
          <a:lstStyle/>
          <a:p>
            <a:r>
              <a:rPr lang="en-US" sz="2400" dirty="0" smtClean="0"/>
              <a:t>Scary</a:t>
            </a:r>
            <a:endParaRPr lang="en-US" sz="2400" dirty="0"/>
          </a:p>
        </p:txBody>
      </p:sp>
      <p:sp>
        <p:nvSpPr>
          <p:cNvPr id="17" name="TextBox 16"/>
          <p:cNvSpPr txBox="1"/>
          <p:nvPr/>
        </p:nvSpPr>
        <p:spPr>
          <a:xfrm rot="17967503">
            <a:off x="9511800" y="3279238"/>
            <a:ext cx="1583570" cy="461665"/>
          </a:xfrm>
          <a:prstGeom prst="rect">
            <a:avLst/>
          </a:prstGeom>
          <a:noFill/>
        </p:spPr>
        <p:txBody>
          <a:bodyPr wrap="square" rtlCol="0">
            <a:spAutoFit/>
          </a:bodyPr>
          <a:lstStyle/>
          <a:p>
            <a:r>
              <a:rPr lang="en-US" sz="2400" dirty="0" smtClean="0"/>
              <a:t>Kiddy</a:t>
            </a:r>
            <a:endParaRPr lang="en-US" sz="2400" dirty="0"/>
          </a:p>
        </p:txBody>
      </p:sp>
      <p:sp>
        <p:nvSpPr>
          <p:cNvPr id="18" name="TextBox 17"/>
          <p:cNvSpPr txBox="1"/>
          <p:nvPr/>
        </p:nvSpPr>
        <p:spPr>
          <a:xfrm>
            <a:off x="6421932" y="4492649"/>
            <a:ext cx="2823651" cy="523220"/>
          </a:xfrm>
          <a:prstGeom prst="rect">
            <a:avLst/>
          </a:prstGeom>
          <a:noFill/>
        </p:spPr>
        <p:txBody>
          <a:bodyPr wrap="square" rtlCol="0">
            <a:spAutoFit/>
          </a:bodyPr>
          <a:lstStyle/>
          <a:p>
            <a:r>
              <a:rPr lang="en-US" sz="2800" dirty="0" smtClean="0"/>
              <a:t>Dark Knight</a:t>
            </a:r>
            <a:endParaRPr lang="en-US" sz="2800" dirty="0"/>
          </a:p>
        </p:txBody>
      </p:sp>
    </p:spTree>
    <p:extLst>
      <p:ext uri="{BB962C8B-B14F-4D97-AF65-F5344CB8AC3E}">
        <p14:creationId xmlns:p14="http://schemas.microsoft.com/office/powerpoint/2010/main" val="7811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Matrix Factorization</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3633052427"/>
              </p:ext>
            </p:extLst>
          </p:nvPr>
        </p:nvGraphicFramePr>
        <p:xfrm>
          <a:off x="2992439" y="4190466"/>
          <a:ext cx="2101850" cy="1143000"/>
        </p:xfrm>
        <a:graphic>
          <a:graphicData uri="http://schemas.openxmlformats.org/presentationml/2006/ole">
            <mc:AlternateContent xmlns:mc="http://schemas.openxmlformats.org/markup-compatibility/2006">
              <mc:Choice xmlns:v="urn:schemas-microsoft-com:vml" Requires="v">
                <p:oleObj spid="_x0000_s176164" name="Equation" r:id="rId4" imgW="584200" imgH="330200" progId="Equation.3">
                  <p:embed/>
                </p:oleObj>
              </mc:Choice>
              <mc:Fallback>
                <p:oleObj name="Equation" r:id="rId4" imgW="584200" imgH="330200" progId="Equation.3">
                  <p:embed/>
                  <p:pic>
                    <p:nvPicPr>
                      <p:cNvPr id="0" name=""/>
                      <p:cNvPicPr>
                        <a:picLocks noChangeAspect="1" noChangeArrowheads="1"/>
                      </p:cNvPicPr>
                      <p:nvPr/>
                    </p:nvPicPr>
                    <p:blipFill>
                      <a:blip r:embed="rId5"/>
                      <a:srcRect/>
                      <a:stretch>
                        <a:fillRect/>
                      </a:stretch>
                    </p:blipFill>
                    <p:spPr bwMode="auto">
                      <a:xfrm>
                        <a:off x="2992439" y="4190466"/>
                        <a:ext cx="2101850"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12200" y="4187845"/>
            <a:ext cx="2823651" cy="754053"/>
          </a:xfrm>
          <a:prstGeom prst="rect">
            <a:avLst/>
          </a:prstGeom>
          <a:noFill/>
        </p:spPr>
        <p:txBody>
          <a:bodyPr wrap="square" rtlCol="0">
            <a:spAutoFit/>
          </a:bodyPr>
          <a:lstStyle/>
          <a:p>
            <a:r>
              <a:rPr lang="en-US" sz="4300" dirty="0" smtClean="0"/>
              <a:t>Carmen</a:t>
            </a:r>
            <a:r>
              <a:rPr lang="en-US" sz="4300" baseline="30000" dirty="0" smtClean="0"/>
              <a:t>1</a:t>
            </a:r>
            <a:endParaRPr lang="en-US" sz="4300" dirty="0"/>
          </a:p>
        </p:txBody>
      </p:sp>
      <p:sp>
        <p:nvSpPr>
          <p:cNvPr id="25" name="TextBox 24"/>
          <p:cNvSpPr txBox="1"/>
          <p:nvPr/>
        </p:nvSpPr>
        <p:spPr>
          <a:xfrm rot="17967503">
            <a:off x="3094063" y="3380832"/>
            <a:ext cx="1583570" cy="461665"/>
          </a:xfrm>
          <a:prstGeom prst="rect">
            <a:avLst/>
          </a:prstGeom>
          <a:noFill/>
        </p:spPr>
        <p:txBody>
          <a:bodyPr wrap="square" rtlCol="0">
            <a:spAutoFit/>
          </a:bodyPr>
          <a:lstStyle/>
          <a:p>
            <a:r>
              <a:rPr lang="en-US" sz="2400" dirty="0" smtClean="0"/>
              <a:t>Scary</a:t>
            </a:r>
            <a:endParaRPr lang="en-US" sz="2400" dirty="0"/>
          </a:p>
        </p:txBody>
      </p:sp>
      <p:sp>
        <p:nvSpPr>
          <p:cNvPr id="26" name="TextBox 25"/>
          <p:cNvSpPr txBox="1"/>
          <p:nvPr/>
        </p:nvSpPr>
        <p:spPr>
          <a:xfrm rot="17967503">
            <a:off x="3889933" y="3363901"/>
            <a:ext cx="1583570" cy="461665"/>
          </a:xfrm>
          <a:prstGeom prst="rect">
            <a:avLst/>
          </a:prstGeom>
          <a:noFill/>
        </p:spPr>
        <p:txBody>
          <a:bodyPr wrap="square" rtlCol="0">
            <a:spAutoFit/>
          </a:bodyPr>
          <a:lstStyle/>
          <a:p>
            <a:r>
              <a:rPr lang="en-US" sz="2400" dirty="0" smtClean="0"/>
              <a:t>Kiddy</a:t>
            </a:r>
            <a:endParaRPr lang="en-US" sz="2400" dirty="0"/>
          </a:p>
        </p:txBody>
      </p:sp>
      <p:graphicFrame>
        <p:nvGraphicFramePr>
          <p:cNvPr id="15" name="Object 14"/>
          <p:cNvGraphicFramePr>
            <a:graphicFrameLocks noChangeAspect="1"/>
          </p:cNvGraphicFramePr>
          <p:nvPr>
            <p:extLst>
              <p:ext uri="{D42A27DB-BD31-4B8C-83A1-F6EECF244321}">
                <p14:modId xmlns:p14="http://schemas.microsoft.com/office/powerpoint/2010/main" val="493996383"/>
              </p:ext>
            </p:extLst>
          </p:nvPr>
        </p:nvGraphicFramePr>
        <p:xfrm>
          <a:off x="8403696" y="3929060"/>
          <a:ext cx="2557462" cy="1801812"/>
        </p:xfrm>
        <a:graphic>
          <a:graphicData uri="http://schemas.openxmlformats.org/presentationml/2006/ole">
            <mc:AlternateContent xmlns:mc="http://schemas.openxmlformats.org/markup-compatibility/2006">
              <mc:Choice xmlns:v="urn:schemas-microsoft-com:vml" Requires="v">
                <p:oleObj spid="_x0000_s176165" name="Equation" r:id="rId6" imgW="711200" imgH="520700" progId="Equation.3">
                  <p:embed/>
                </p:oleObj>
              </mc:Choice>
              <mc:Fallback>
                <p:oleObj name="Equation" r:id="rId6" imgW="711200" imgH="520700" progId="Equation.3">
                  <p:embed/>
                  <p:pic>
                    <p:nvPicPr>
                      <p:cNvPr id="0" name=""/>
                      <p:cNvPicPr>
                        <a:picLocks noChangeAspect="1" noChangeArrowheads="1"/>
                      </p:cNvPicPr>
                      <p:nvPr/>
                    </p:nvPicPr>
                    <p:blipFill>
                      <a:blip r:embed="rId7"/>
                      <a:srcRect/>
                      <a:stretch>
                        <a:fillRect/>
                      </a:stretch>
                    </p:blipFill>
                    <p:spPr bwMode="auto">
                      <a:xfrm>
                        <a:off x="8403696" y="3929060"/>
                        <a:ext cx="2557462" cy="18018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rot="17967503">
            <a:off x="8715930" y="3296169"/>
            <a:ext cx="1583570" cy="461665"/>
          </a:xfrm>
          <a:prstGeom prst="rect">
            <a:avLst/>
          </a:prstGeom>
          <a:noFill/>
        </p:spPr>
        <p:txBody>
          <a:bodyPr wrap="square" rtlCol="0">
            <a:spAutoFit/>
          </a:bodyPr>
          <a:lstStyle/>
          <a:p>
            <a:r>
              <a:rPr lang="en-US" sz="2400" dirty="0" smtClean="0"/>
              <a:t>Scary</a:t>
            </a:r>
            <a:endParaRPr lang="en-US" sz="2400" dirty="0"/>
          </a:p>
        </p:txBody>
      </p:sp>
      <p:sp>
        <p:nvSpPr>
          <p:cNvPr id="17" name="TextBox 16"/>
          <p:cNvSpPr txBox="1"/>
          <p:nvPr/>
        </p:nvSpPr>
        <p:spPr>
          <a:xfrm rot="17967503">
            <a:off x="9511800" y="3279238"/>
            <a:ext cx="1583570" cy="461665"/>
          </a:xfrm>
          <a:prstGeom prst="rect">
            <a:avLst/>
          </a:prstGeom>
          <a:noFill/>
        </p:spPr>
        <p:txBody>
          <a:bodyPr wrap="square" rtlCol="0">
            <a:spAutoFit/>
          </a:bodyPr>
          <a:lstStyle/>
          <a:p>
            <a:r>
              <a:rPr lang="en-US" sz="2400" dirty="0" smtClean="0"/>
              <a:t>Kiddy</a:t>
            </a:r>
            <a:endParaRPr lang="en-US" sz="2400" dirty="0"/>
          </a:p>
        </p:txBody>
      </p:sp>
      <p:sp>
        <p:nvSpPr>
          <p:cNvPr id="18" name="TextBox 17"/>
          <p:cNvSpPr txBox="1"/>
          <p:nvPr/>
        </p:nvSpPr>
        <p:spPr>
          <a:xfrm>
            <a:off x="6421932" y="4492649"/>
            <a:ext cx="2823651" cy="523220"/>
          </a:xfrm>
          <a:prstGeom prst="rect">
            <a:avLst/>
          </a:prstGeom>
          <a:noFill/>
        </p:spPr>
        <p:txBody>
          <a:bodyPr wrap="square" rtlCol="0">
            <a:spAutoFit/>
          </a:bodyPr>
          <a:lstStyle/>
          <a:p>
            <a:r>
              <a:rPr lang="en-US" sz="2800" dirty="0" smtClean="0"/>
              <a:t>Dark Knight</a:t>
            </a:r>
            <a:endParaRPr lang="en-US" sz="2800" dirty="0"/>
          </a:p>
        </p:txBody>
      </p:sp>
      <p:sp>
        <p:nvSpPr>
          <p:cNvPr id="27" name="TextBox 26"/>
          <p:cNvSpPr txBox="1"/>
          <p:nvPr/>
        </p:nvSpPr>
        <p:spPr>
          <a:xfrm>
            <a:off x="410600" y="5442228"/>
            <a:ext cx="5363666" cy="1415772"/>
          </a:xfrm>
          <a:prstGeom prst="rect">
            <a:avLst/>
          </a:prstGeom>
          <a:noFill/>
        </p:spPr>
        <p:txBody>
          <a:bodyPr wrap="square" rtlCol="0">
            <a:spAutoFit/>
          </a:bodyPr>
          <a:lstStyle/>
          <a:p>
            <a:r>
              <a:rPr lang="en-US" sz="4300" dirty="0" smtClean="0"/>
              <a:t>My guess for Carmen’s rating on Dark Knight: </a:t>
            </a:r>
            <a:endParaRPr lang="en-US" sz="4300" dirty="0"/>
          </a:p>
        </p:txBody>
      </p:sp>
      <p:graphicFrame>
        <p:nvGraphicFramePr>
          <p:cNvPr id="28" name="Object 27"/>
          <p:cNvGraphicFramePr>
            <a:graphicFrameLocks noChangeAspect="1"/>
          </p:cNvGraphicFramePr>
          <p:nvPr>
            <p:extLst>
              <p:ext uri="{D42A27DB-BD31-4B8C-83A1-F6EECF244321}">
                <p14:modId xmlns:p14="http://schemas.microsoft.com/office/powerpoint/2010/main" val="3045511685"/>
              </p:ext>
            </p:extLst>
          </p:nvPr>
        </p:nvGraphicFramePr>
        <p:xfrm>
          <a:off x="5746748" y="5772032"/>
          <a:ext cx="2872318" cy="1085968"/>
        </p:xfrm>
        <a:graphic>
          <a:graphicData uri="http://schemas.openxmlformats.org/presentationml/2006/ole">
            <mc:AlternateContent xmlns:mc="http://schemas.openxmlformats.org/markup-compatibility/2006">
              <mc:Choice xmlns:v="urn:schemas-microsoft-com:vml" Requires="v">
                <p:oleObj spid="_x0000_s176166" name="Equation" r:id="rId8" imgW="1003300" imgH="393700" progId="Equation.3">
                  <p:embed/>
                </p:oleObj>
              </mc:Choice>
              <mc:Fallback>
                <p:oleObj name="Equation" r:id="rId8" imgW="1003300" imgH="393700" progId="Equation.3">
                  <p:embed/>
                  <p:pic>
                    <p:nvPicPr>
                      <p:cNvPr id="0" name=""/>
                      <p:cNvPicPr>
                        <a:picLocks noChangeAspect="1" noChangeArrowheads="1"/>
                      </p:cNvPicPr>
                      <p:nvPr/>
                    </p:nvPicPr>
                    <p:blipFill>
                      <a:blip r:embed="rId9"/>
                      <a:srcRect/>
                      <a:stretch>
                        <a:fillRect/>
                      </a:stretch>
                    </p:blipFill>
                    <p:spPr bwMode="auto">
                      <a:xfrm>
                        <a:off x="5746748" y="5772032"/>
                        <a:ext cx="2872318" cy="1085968"/>
                      </a:xfrm>
                      <a:prstGeom prst="rect">
                        <a:avLst/>
                      </a:prstGeom>
                      <a:noFill/>
                      <a:extLst/>
                    </p:spPr>
                  </p:pic>
                </p:oleObj>
              </mc:Fallback>
            </mc:AlternateContent>
          </a:graphicData>
        </a:graphic>
      </p:graphicFrame>
    </p:spTree>
    <p:extLst>
      <p:ext uri="{BB962C8B-B14F-4D97-AF65-F5344CB8AC3E}">
        <p14:creationId xmlns:p14="http://schemas.microsoft.com/office/powerpoint/2010/main" val="415071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2944150669"/>
              </p:ext>
            </p:extLst>
          </p:nvPr>
        </p:nvGraphicFramePr>
        <p:xfrm>
          <a:off x="2859088" y="2293938"/>
          <a:ext cx="3656012" cy="1143000"/>
        </p:xfrm>
        <a:graphic>
          <a:graphicData uri="http://schemas.openxmlformats.org/presentationml/2006/ole">
            <mc:AlternateContent xmlns:mc="http://schemas.openxmlformats.org/markup-compatibility/2006">
              <mc:Choice xmlns:v="urn:schemas-microsoft-com:vml" Requires="v">
                <p:oleObj spid="_x0000_s177199" name="Equation" r:id="rId4" imgW="1016000" imgH="330200" progId="Equation.3">
                  <p:embed/>
                </p:oleObj>
              </mc:Choice>
              <mc:Fallback>
                <p:oleObj name="Equation" r:id="rId4" imgW="1016000" imgH="330200" progId="Equation.3">
                  <p:embed/>
                  <p:pic>
                    <p:nvPicPr>
                      <p:cNvPr id="0" name=""/>
                      <p:cNvPicPr>
                        <a:picLocks noChangeAspect="1" noChangeArrowheads="1"/>
                      </p:cNvPicPr>
                      <p:nvPr/>
                    </p:nvPicPr>
                    <p:blipFill>
                      <a:blip r:embed="rId5"/>
                      <a:srcRect/>
                      <a:stretch>
                        <a:fillRect/>
                      </a:stretch>
                    </p:blipFill>
                    <p:spPr bwMode="auto">
                      <a:xfrm>
                        <a:off x="2859088" y="2293938"/>
                        <a:ext cx="3656012"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61400" y="2325183"/>
            <a:ext cx="2823651" cy="754053"/>
          </a:xfrm>
          <a:prstGeom prst="rect">
            <a:avLst/>
          </a:prstGeom>
          <a:noFill/>
        </p:spPr>
        <p:txBody>
          <a:bodyPr wrap="square" rtlCol="0">
            <a:spAutoFit/>
          </a:bodyPr>
          <a:lstStyle/>
          <a:p>
            <a:r>
              <a:rPr lang="en-US" sz="4300" dirty="0" smtClean="0"/>
              <a:t>Carmen</a:t>
            </a:r>
            <a:endParaRPr lang="en-US" sz="4300" dirty="0"/>
          </a:p>
        </p:txBody>
      </p:sp>
      <p:sp>
        <p:nvSpPr>
          <p:cNvPr id="3" name="Title 2"/>
          <p:cNvSpPr>
            <a:spLocks noGrp="1"/>
          </p:cNvSpPr>
          <p:nvPr>
            <p:ph type="title"/>
          </p:nvPr>
        </p:nvSpPr>
        <p:spPr/>
        <p:txBody>
          <a:bodyPr/>
          <a:lstStyle/>
          <a:p>
            <a:r>
              <a:rPr lang="en-US" dirty="0" smtClean="0"/>
              <a:t>Matrix Factorization</a:t>
            </a:r>
            <a:endParaRPr lang="en-US" dirty="0"/>
          </a:p>
        </p:txBody>
      </p:sp>
      <p:sp>
        <p:nvSpPr>
          <p:cNvPr id="19" name="TextBox 18"/>
          <p:cNvSpPr txBox="1"/>
          <p:nvPr/>
        </p:nvSpPr>
        <p:spPr>
          <a:xfrm rot="17967503">
            <a:off x="3026330" y="1518168"/>
            <a:ext cx="1583570" cy="461665"/>
          </a:xfrm>
          <a:prstGeom prst="rect">
            <a:avLst/>
          </a:prstGeom>
          <a:noFill/>
        </p:spPr>
        <p:txBody>
          <a:bodyPr wrap="square" rtlCol="0">
            <a:spAutoFit/>
          </a:bodyPr>
          <a:lstStyle/>
          <a:p>
            <a:r>
              <a:rPr lang="en-US" sz="2400" dirty="0" smtClean="0"/>
              <a:t>Aliens</a:t>
            </a:r>
            <a:endParaRPr lang="en-US" sz="2400" dirty="0"/>
          </a:p>
        </p:txBody>
      </p:sp>
      <p:sp>
        <p:nvSpPr>
          <p:cNvPr id="20" name="TextBox 19"/>
          <p:cNvSpPr txBox="1"/>
          <p:nvPr/>
        </p:nvSpPr>
        <p:spPr>
          <a:xfrm rot="17967503">
            <a:off x="3839133" y="1568969"/>
            <a:ext cx="1583570" cy="461665"/>
          </a:xfrm>
          <a:prstGeom prst="rect">
            <a:avLst/>
          </a:prstGeom>
          <a:noFill/>
        </p:spPr>
        <p:txBody>
          <a:bodyPr wrap="square" rtlCol="0">
            <a:spAutoFit/>
          </a:bodyPr>
          <a:lstStyle/>
          <a:p>
            <a:r>
              <a:rPr lang="en-US" sz="2400" dirty="0" smtClean="0"/>
              <a:t>Bug’s Life</a:t>
            </a:r>
            <a:endParaRPr lang="en-US" sz="2400" dirty="0"/>
          </a:p>
        </p:txBody>
      </p:sp>
      <p:sp>
        <p:nvSpPr>
          <p:cNvPr id="21" name="TextBox 20"/>
          <p:cNvSpPr txBox="1"/>
          <p:nvPr/>
        </p:nvSpPr>
        <p:spPr>
          <a:xfrm rot="17967503">
            <a:off x="4702736" y="1552040"/>
            <a:ext cx="1583570" cy="461665"/>
          </a:xfrm>
          <a:prstGeom prst="rect">
            <a:avLst/>
          </a:prstGeom>
          <a:noFill/>
        </p:spPr>
        <p:txBody>
          <a:bodyPr wrap="square" rtlCol="0">
            <a:spAutoFit/>
          </a:bodyPr>
          <a:lstStyle/>
          <a:p>
            <a:r>
              <a:rPr lang="en-US" sz="2400" dirty="0" smtClean="0"/>
              <a:t>Cars</a:t>
            </a:r>
            <a:endParaRPr lang="en-US" sz="2400" dirty="0"/>
          </a:p>
        </p:txBody>
      </p:sp>
      <p:sp>
        <p:nvSpPr>
          <p:cNvPr id="22" name="TextBox 21"/>
          <p:cNvSpPr txBox="1"/>
          <p:nvPr/>
        </p:nvSpPr>
        <p:spPr>
          <a:xfrm rot="17967503">
            <a:off x="5386711" y="1498174"/>
            <a:ext cx="1823983" cy="461665"/>
          </a:xfrm>
          <a:prstGeom prst="rect">
            <a:avLst/>
          </a:prstGeom>
          <a:noFill/>
        </p:spPr>
        <p:txBody>
          <a:bodyPr wrap="square" rtlCol="0">
            <a:spAutoFit/>
          </a:bodyPr>
          <a:lstStyle/>
          <a:p>
            <a:r>
              <a:rPr lang="en-US" sz="2400" dirty="0" smtClean="0"/>
              <a:t>Dark Knight</a:t>
            </a:r>
            <a:endParaRPr lang="en-US" sz="2400" dirty="0"/>
          </a:p>
        </p:txBody>
      </p:sp>
      <p:graphicFrame>
        <p:nvGraphicFramePr>
          <p:cNvPr id="23" name="Object 22"/>
          <p:cNvGraphicFramePr>
            <a:graphicFrameLocks noChangeAspect="1"/>
          </p:cNvGraphicFramePr>
          <p:nvPr>
            <p:extLst>
              <p:ext uri="{D42A27DB-BD31-4B8C-83A1-F6EECF244321}">
                <p14:modId xmlns:p14="http://schemas.microsoft.com/office/powerpoint/2010/main" val="3157313855"/>
              </p:ext>
            </p:extLst>
          </p:nvPr>
        </p:nvGraphicFramePr>
        <p:xfrm>
          <a:off x="2992439" y="4190466"/>
          <a:ext cx="2101850" cy="1143000"/>
        </p:xfrm>
        <a:graphic>
          <a:graphicData uri="http://schemas.openxmlformats.org/presentationml/2006/ole">
            <mc:AlternateContent xmlns:mc="http://schemas.openxmlformats.org/markup-compatibility/2006">
              <mc:Choice xmlns:v="urn:schemas-microsoft-com:vml" Requires="v">
                <p:oleObj spid="_x0000_s177200" name="Equation" r:id="rId6" imgW="584200" imgH="330200" progId="Equation.3">
                  <p:embed/>
                </p:oleObj>
              </mc:Choice>
              <mc:Fallback>
                <p:oleObj name="Equation" r:id="rId6" imgW="584200" imgH="330200" progId="Equation.3">
                  <p:embed/>
                  <p:pic>
                    <p:nvPicPr>
                      <p:cNvPr id="0" name=""/>
                      <p:cNvPicPr>
                        <a:picLocks noChangeAspect="1" noChangeArrowheads="1"/>
                      </p:cNvPicPr>
                      <p:nvPr/>
                    </p:nvPicPr>
                    <p:blipFill>
                      <a:blip r:embed="rId7"/>
                      <a:srcRect/>
                      <a:stretch>
                        <a:fillRect/>
                      </a:stretch>
                    </p:blipFill>
                    <p:spPr bwMode="auto">
                      <a:xfrm>
                        <a:off x="2992439" y="4190466"/>
                        <a:ext cx="2101850"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12200" y="4187845"/>
            <a:ext cx="2823651" cy="754053"/>
          </a:xfrm>
          <a:prstGeom prst="rect">
            <a:avLst/>
          </a:prstGeom>
          <a:noFill/>
        </p:spPr>
        <p:txBody>
          <a:bodyPr wrap="square" rtlCol="0">
            <a:spAutoFit/>
          </a:bodyPr>
          <a:lstStyle/>
          <a:p>
            <a:r>
              <a:rPr lang="en-US" sz="4300" dirty="0" smtClean="0"/>
              <a:t>Carmen</a:t>
            </a:r>
            <a:r>
              <a:rPr lang="en-US" sz="4300" baseline="30000" dirty="0" smtClean="0"/>
              <a:t>1</a:t>
            </a:r>
            <a:endParaRPr lang="en-US" sz="4300" dirty="0"/>
          </a:p>
        </p:txBody>
      </p:sp>
      <p:sp>
        <p:nvSpPr>
          <p:cNvPr id="25" name="TextBox 24"/>
          <p:cNvSpPr txBox="1"/>
          <p:nvPr/>
        </p:nvSpPr>
        <p:spPr>
          <a:xfrm rot="17967503">
            <a:off x="3094063" y="3380832"/>
            <a:ext cx="1583570" cy="461665"/>
          </a:xfrm>
          <a:prstGeom prst="rect">
            <a:avLst/>
          </a:prstGeom>
          <a:noFill/>
        </p:spPr>
        <p:txBody>
          <a:bodyPr wrap="square" rtlCol="0">
            <a:spAutoFit/>
          </a:bodyPr>
          <a:lstStyle/>
          <a:p>
            <a:r>
              <a:rPr lang="en-US" sz="2400" dirty="0" smtClean="0"/>
              <a:t>Scary</a:t>
            </a:r>
            <a:endParaRPr lang="en-US" sz="2400" dirty="0"/>
          </a:p>
        </p:txBody>
      </p:sp>
      <p:sp>
        <p:nvSpPr>
          <p:cNvPr id="26" name="TextBox 25"/>
          <p:cNvSpPr txBox="1"/>
          <p:nvPr/>
        </p:nvSpPr>
        <p:spPr>
          <a:xfrm rot="17967503">
            <a:off x="3889933" y="3363901"/>
            <a:ext cx="1583570" cy="461665"/>
          </a:xfrm>
          <a:prstGeom prst="rect">
            <a:avLst/>
          </a:prstGeom>
          <a:noFill/>
        </p:spPr>
        <p:txBody>
          <a:bodyPr wrap="square" rtlCol="0">
            <a:spAutoFit/>
          </a:bodyPr>
          <a:lstStyle/>
          <a:p>
            <a:r>
              <a:rPr lang="en-US" sz="2400" dirty="0" smtClean="0"/>
              <a:t>Kiddy</a:t>
            </a:r>
            <a:endParaRPr lang="en-US" sz="2400" dirty="0"/>
          </a:p>
        </p:txBody>
      </p:sp>
      <p:graphicFrame>
        <p:nvGraphicFramePr>
          <p:cNvPr id="15" name="Object 14"/>
          <p:cNvGraphicFramePr>
            <a:graphicFrameLocks noChangeAspect="1"/>
          </p:cNvGraphicFramePr>
          <p:nvPr>
            <p:extLst>
              <p:ext uri="{D42A27DB-BD31-4B8C-83A1-F6EECF244321}">
                <p14:modId xmlns:p14="http://schemas.microsoft.com/office/powerpoint/2010/main" val="1160150690"/>
              </p:ext>
            </p:extLst>
          </p:nvPr>
        </p:nvGraphicFramePr>
        <p:xfrm>
          <a:off x="8403696" y="3929060"/>
          <a:ext cx="2557462" cy="1801812"/>
        </p:xfrm>
        <a:graphic>
          <a:graphicData uri="http://schemas.openxmlformats.org/presentationml/2006/ole">
            <mc:AlternateContent xmlns:mc="http://schemas.openxmlformats.org/markup-compatibility/2006">
              <mc:Choice xmlns:v="urn:schemas-microsoft-com:vml" Requires="v">
                <p:oleObj spid="_x0000_s177201" name="Equation" r:id="rId8" imgW="711200" imgH="520700" progId="Equation.3">
                  <p:embed/>
                </p:oleObj>
              </mc:Choice>
              <mc:Fallback>
                <p:oleObj name="Equation" r:id="rId8" imgW="711200" imgH="520700" progId="Equation.3">
                  <p:embed/>
                  <p:pic>
                    <p:nvPicPr>
                      <p:cNvPr id="0" name=""/>
                      <p:cNvPicPr>
                        <a:picLocks noChangeAspect="1" noChangeArrowheads="1"/>
                      </p:cNvPicPr>
                      <p:nvPr/>
                    </p:nvPicPr>
                    <p:blipFill>
                      <a:blip r:embed="rId9"/>
                      <a:srcRect/>
                      <a:stretch>
                        <a:fillRect/>
                      </a:stretch>
                    </p:blipFill>
                    <p:spPr bwMode="auto">
                      <a:xfrm>
                        <a:off x="8403696" y="3929060"/>
                        <a:ext cx="2557462" cy="18018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rot="17967503">
            <a:off x="8715930" y="3296169"/>
            <a:ext cx="1583570" cy="461665"/>
          </a:xfrm>
          <a:prstGeom prst="rect">
            <a:avLst/>
          </a:prstGeom>
          <a:noFill/>
        </p:spPr>
        <p:txBody>
          <a:bodyPr wrap="square" rtlCol="0">
            <a:spAutoFit/>
          </a:bodyPr>
          <a:lstStyle/>
          <a:p>
            <a:r>
              <a:rPr lang="en-US" sz="2400" dirty="0" smtClean="0"/>
              <a:t>Scary</a:t>
            </a:r>
            <a:endParaRPr lang="en-US" sz="2400" dirty="0"/>
          </a:p>
        </p:txBody>
      </p:sp>
      <p:sp>
        <p:nvSpPr>
          <p:cNvPr id="17" name="TextBox 16"/>
          <p:cNvSpPr txBox="1"/>
          <p:nvPr/>
        </p:nvSpPr>
        <p:spPr>
          <a:xfrm rot="17967503">
            <a:off x="9511800" y="3279238"/>
            <a:ext cx="1583570" cy="461665"/>
          </a:xfrm>
          <a:prstGeom prst="rect">
            <a:avLst/>
          </a:prstGeom>
          <a:noFill/>
        </p:spPr>
        <p:txBody>
          <a:bodyPr wrap="square" rtlCol="0">
            <a:spAutoFit/>
          </a:bodyPr>
          <a:lstStyle/>
          <a:p>
            <a:r>
              <a:rPr lang="en-US" sz="2400" dirty="0" smtClean="0"/>
              <a:t>Kiddy</a:t>
            </a:r>
            <a:endParaRPr lang="en-US" sz="2400" dirty="0"/>
          </a:p>
        </p:txBody>
      </p:sp>
      <p:sp>
        <p:nvSpPr>
          <p:cNvPr id="18" name="TextBox 17"/>
          <p:cNvSpPr txBox="1"/>
          <p:nvPr/>
        </p:nvSpPr>
        <p:spPr>
          <a:xfrm>
            <a:off x="6421932" y="4492649"/>
            <a:ext cx="2823651" cy="523220"/>
          </a:xfrm>
          <a:prstGeom prst="rect">
            <a:avLst/>
          </a:prstGeom>
          <a:noFill/>
        </p:spPr>
        <p:txBody>
          <a:bodyPr wrap="square" rtlCol="0">
            <a:spAutoFit/>
          </a:bodyPr>
          <a:lstStyle/>
          <a:p>
            <a:r>
              <a:rPr lang="en-US" sz="2800" dirty="0" smtClean="0"/>
              <a:t>Dark Knight</a:t>
            </a:r>
            <a:endParaRPr lang="en-US" sz="2800" dirty="0"/>
          </a:p>
        </p:txBody>
      </p:sp>
      <p:sp>
        <p:nvSpPr>
          <p:cNvPr id="27" name="TextBox 26"/>
          <p:cNvSpPr txBox="1"/>
          <p:nvPr/>
        </p:nvSpPr>
        <p:spPr>
          <a:xfrm>
            <a:off x="410600" y="5442228"/>
            <a:ext cx="5363666" cy="1415772"/>
          </a:xfrm>
          <a:prstGeom prst="rect">
            <a:avLst/>
          </a:prstGeom>
          <a:noFill/>
        </p:spPr>
        <p:txBody>
          <a:bodyPr wrap="square" rtlCol="0">
            <a:spAutoFit/>
          </a:bodyPr>
          <a:lstStyle/>
          <a:p>
            <a:r>
              <a:rPr lang="en-US" sz="4300" dirty="0" smtClean="0"/>
              <a:t>My guess for Carmen’s rating on Dark Knight:</a:t>
            </a:r>
            <a:endParaRPr lang="en-US" sz="4300" dirty="0"/>
          </a:p>
        </p:txBody>
      </p:sp>
      <p:graphicFrame>
        <p:nvGraphicFramePr>
          <p:cNvPr id="28" name="Object 27"/>
          <p:cNvGraphicFramePr>
            <a:graphicFrameLocks noChangeAspect="1"/>
          </p:cNvGraphicFramePr>
          <p:nvPr>
            <p:extLst>
              <p:ext uri="{D42A27DB-BD31-4B8C-83A1-F6EECF244321}">
                <p14:modId xmlns:p14="http://schemas.microsoft.com/office/powerpoint/2010/main" val="4132268664"/>
              </p:ext>
            </p:extLst>
          </p:nvPr>
        </p:nvGraphicFramePr>
        <p:xfrm>
          <a:off x="5746748" y="5772032"/>
          <a:ext cx="2872318" cy="1085968"/>
        </p:xfrm>
        <a:graphic>
          <a:graphicData uri="http://schemas.openxmlformats.org/presentationml/2006/ole">
            <mc:AlternateContent xmlns:mc="http://schemas.openxmlformats.org/markup-compatibility/2006">
              <mc:Choice xmlns:v="urn:schemas-microsoft-com:vml" Requires="v">
                <p:oleObj spid="_x0000_s177202" name="Equation" r:id="rId10" imgW="1003300" imgH="393700" progId="Equation.3">
                  <p:embed/>
                </p:oleObj>
              </mc:Choice>
              <mc:Fallback>
                <p:oleObj name="Equation" r:id="rId10" imgW="1003300" imgH="393700" progId="Equation.3">
                  <p:embed/>
                  <p:pic>
                    <p:nvPicPr>
                      <p:cNvPr id="0" name=""/>
                      <p:cNvPicPr>
                        <a:picLocks noChangeAspect="1" noChangeArrowheads="1"/>
                      </p:cNvPicPr>
                      <p:nvPr/>
                    </p:nvPicPr>
                    <p:blipFill>
                      <a:blip r:embed="rId11"/>
                      <a:srcRect/>
                      <a:stretch>
                        <a:fillRect/>
                      </a:stretch>
                    </p:blipFill>
                    <p:spPr bwMode="auto">
                      <a:xfrm>
                        <a:off x="5746748" y="5772032"/>
                        <a:ext cx="2872318" cy="1085968"/>
                      </a:xfrm>
                      <a:prstGeom prst="rect">
                        <a:avLst/>
                      </a:prstGeom>
                      <a:noFill/>
                      <a:extLst/>
                    </p:spPr>
                  </p:pic>
                </p:oleObj>
              </mc:Fallback>
            </mc:AlternateContent>
          </a:graphicData>
        </a:graphic>
      </p:graphicFrame>
    </p:spTree>
    <p:extLst>
      <p:ext uri="{BB962C8B-B14F-4D97-AF65-F5344CB8AC3E}">
        <p14:creationId xmlns:p14="http://schemas.microsoft.com/office/powerpoint/2010/main" val="50688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1825789127"/>
              </p:ext>
            </p:extLst>
          </p:nvPr>
        </p:nvGraphicFramePr>
        <p:xfrm>
          <a:off x="2962275" y="2366906"/>
          <a:ext cx="7773458" cy="883766"/>
        </p:xfrm>
        <a:graphic>
          <a:graphicData uri="http://schemas.openxmlformats.org/presentationml/2006/ole">
            <mc:AlternateContent xmlns:mc="http://schemas.openxmlformats.org/markup-compatibility/2006">
              <mc:Choice xmlns:v="urn:schemas-microsoft-com:vml" Requires="v">
                <p:oleObj spid="_x0000_s178227" name="Equation" r:id="rId4" imgW="2794000" imgH="330200" progId="Equation.3">
                  <p:embed/>
                </p:oleObj>
              </mc:Choice>
              <mc:Fallback>
                <p:oleObj name="Equation" r:id="rId4" imgW="2794000" imgH="330200" progId="Equation.3">
                  <p:embed/>
                  <p:pic>
                    <p:nvPicPr>
                      <p:cNvPr id="0" name=""/>
                      <p:cNvPicPr>
                        <a:picLocks noChangeAspect="1" noChangeArrowheads="1"/>
                      </p:cNvPicPr>
                      <p:nvPr/>
                    </p:nvPicPr>
                    <p:blipFill>
                      <a:blip r:embed="rId5"/>
                      <a:srcRect/>
                      <a:stretch>
                        <a:fillRect/>
                      </a:stretch>
                    </p:blipFill>
                    <p:spPr bwMode="auto">
                      <a:xfrm>
                        <a:off x="2962275" y="2366906"/>
                        <a:ext cx="7773458" cy="883766"/>
                      </a:xfrm>
                      <a:prstGeom prst="rect">
                        <a:avLst/>
                      </a:prstGeom>
                      <a:noFill/>
                      <a:extLst/>
                    </p:spPr>
                  </p:pic>
                </p:oleObj>
              </mc:Fallback>
            </mc:AlternateContent>
          </a:graphicData>
        </a:graphic>
      </p:graphicFrame>
      <p:sp>
        <p:nvSpPr>
          <p:cNvPr id="11" name="TextBox 10"/>
          <p:cNvSpPr txBox="1"/>
          <p:nvPr/>
        </p:nvSpPr>
        <p:spPr>
          <a:xfrm>
            <a:off x="461400" y="2325183"/>
            <a:ext cx="2823651" cy="754053"/>
          </a:xfrm>
          <a:prstGeom prst="rect">
            <a:avLst/>
          </a:prstGeom>
          <a:noFill/>
        </p:spPr>
        <p:txBody>
          <a:bodyPr wrap="square" rtlCol="0">
            <a:spAutoFit/>
          </a:bodyPr>
          <a:lstStyle/>
          <a:p>
            <a:r>
              <a:rPr lang="en-US" sz="4300" dirty="0" smtClean="0"/>
              <a:t>Carmen</a:t>
            </a:r>
            <a:endParaRPr lang="en-US" sz="4300" dirty="0"/>
          </a:p>
        </p:txBody>
      </p:sp>
      <p:sp>
        <p:nvSpPr>
          <p:cNvPr id="3" name="Title 2"/>
          <p:cNvSpPr>
            <a:spLocks noGrp="1"/>
          </p:cNvSpPr>
          <p:nvPr>
            <p:ph type="title"/>
          </p:nvPr>
        </p:nvSpPr>
        <p:spPr/>
        <p:txBody>
          <a:bodyPr/>
          <a:lstStyle/>
          <a:p>
            <a:r>
              <a:rPr lang="en-US" dirty="0" smtClean="0"/>
              <a:t>Matrix Factorization</a:t>
            </a:r>
            <a:endParaRPr lang="en-US" dirty="0"/>
          </a:p>
        </p:txBody>
      </p:sp>
      <p:sp>
        <p:nvSpPr>
          <p:cNvPr id="19" name="TextBox 18"/>
          <p:cNvSpPr txBox="1"/>
          <p:nvPr/>
        </p:nvSpPr>
        <p:spPr>
          <a:xfrm rot="17967503">
            <a:off x="3026330" y="1518168"/>
            <a:ext cx="1583570" cy="461665"/>
          </a:xfrm>
          <a:prstGeom prst="rect">
            <a:avLst/>
          </a:prstGeom>
          <a:noFill/>
        </p:spPr>
        <p:txBody>
          <a:bodyPr wrap="square" rtlCol="0">
            <a:spAutoFit/>
          </a:bodyPr>
          <a:lstStyle/>
          <a:p>
            <a:r>
              <a:rPr lang="en-US" sz="2400" dirty="0" smtClean="0"/>
              <a:t>Aliens</a:t>
            </a:r>
            <a:endParaRPr lang="en-US" sz="2400" dirty="0"/>
          </a:p>
        </p:txBody>
      </p:sp>
      <p:sp>
        <p:nvSpPr>
          <p:cNvPr id="20" name="TextBox 19"/>
          <p:cNvSpPr txBox="1"/>
          <p:nvPr/>
        </p:nvSpPr>
        <p:spPr>
          <a:xfrm rot="17967503">
            <a:off x="3686736" y="1568969"/>
            <a:ext cx="1583570" cy="461665"/>
          </a:xfrm>
          <a:prstGeom prst="rect">
            <a:avLst/>
          </a:prstGeom>
          <a:noFill/>
        </p:spPr>
        <p:txBody>
          <a:bodyPr wrap="square" rtlCol="0">
            <a:spAutoFit/>
          </a:bodyPr>
          <a:lstStyle/>
          <a:p>
            <a:r>
              <a:rPr lang="en-US" sz="2400" dirty="0" smtClean="0"/>
              <a:t>Bug’s Life</a:t>
            </a:r>
            <a:endParaRPr lang="en-US" sz="2400" dirty="0"/>
          </a:p>
        </p:txBody>
      </p:sp>
      <p:sp>
        <p:nvSpPr>
          <p:cNvPr id="21" name="TextBox 20"/>
          <p:cNvSpPr txBox="1"/>
          <p:nvPr/>
        </p:nvSpPr>
        <p:spPr>
          <a:xfrm rot="17967503">
            <a:off x="4364070" y="1484306"/>
            <a:ext cx="1583570" cy="461665"/>
          </a:xfrm>
          <a:prstGeom prst="rect">
            <a:avLst/>
          </a:prstGeom>
          <a:noFill/>
        </p:spPr>
        <p:txBody>
          <a:bodyPr wrap="square" rtlCol="0">
            <a:spAutoFit/>
          </a:bodyPr>
          <a:lstStyle/>
          <a:p>
            <a:r>
              <a:rPr lang="en-US" sz="2400" dirty="0" smtClean="0"/>
              <a:t>Cars</a:t>
            </a:r>
            <a:endParaRPr lang="en-US" sz="2400" dirty="0"/>
          </a:p>
        </p:txBody>
      </p:sp>
      <p:sp>
        <p:nvSpPr>
          <p:cNvPr id="22" name="TextBox 21"/>
          <p:cNvSpPr txBox="1"/>
          <p:nvPr/>
        </p:nvSpPr>
        <p:spPr>
          <a:xfrm rot="17967503">
            <a:off x="4810978" y="1447374"/>
            <a:ext cx="1823983" cy="461665"/>
          </a:xfrm>
          <a:prstGeom prst="rect">
            <a:avLst/>
          </a:prstGeom>
          <a:noFill/>
        </p:spPr>
        <p:txBody>
          <a:bodyPr wrap="square" rtlCol="0">
            <a:spAutoFit/>
          </a:bodyPr>
          <a:lstStyle/>
          <a:p>
            <a:r>
              <a:rPr lang="en-US" sz="2400" dirty="0" smtClean="0"/>
              <a:t>Dark Knight</a:t>
            </a:r>
            <a:endParaRPr lang="en-US" sz="2400" dirty="0"/>
          </a:p>
        </p:txBody>
      </p:sp>
      <p:graphicFrame>
        <p:nvGraphicFramePr>
          <p:cNvPr id="23" name="Object 22"/>
          <p:cNvGraphicFramePr>
            <a:graphicFrameLocks noChangeAspect="1"/>
          </p:cNvGraphicFramePr>
          <p:nvPr>
            <p:extLst>
              <p:ext uri="{D42A27DB-BD31-4B8C-83A1-F6EECF244321}">
                <p14:modId xmlns:p14="http://schemas.microsoft.com/office/powerpoint/2010/main" val="216739958"/>
              </p:ext>
            </p:extLst>
          </p:nvPr>
        </p:nvGraphicFramePr>
        <p:xfrm>
          <a:off x="2992439" y="4190466"/>
          <a:ext cx="2101850" cy="1143000"/>
        </p:xfrm>
        <a:graphic>
          <a:graphicData uri="http://schemas.openxmlformats.org/presentationml/2006/ole">
            <mc:AlternateContent xmlns:mc="http://schemas.openxmlformats.org/markup-compatibility/2006">
              <mc:Choice xmlns:v="urn:schemas-microsoft-com:vml" Requires="v">
                <p:oleObj spid="_x0000_s178228" name="Equation" r:id="rId6" imgW="584200" imgH="330200" progId="Equation.3">
                  <p:embed/>
                </p:oleObj>
              </mc:Choice>
              <mc:Fallback>
                <p:oleObj name="Equation" r:id="rId6" imgW="584200" imgH="330200" progId="Equation.3">
                  <p:embed/>
                  <p:pic>
                    <p:nvPicPr>
                      <p:cNvPr id="0" name=""/>
                      <p:cNvPicPr>
                        <a:picLocks noChangeAspect="1" noChangeArrowheads="1"/>
                      </p:cNvPicPr>
                      <p:nvPr/>
                    </p:nvPicPr>
                    <p:blipFill>
                      <a:blip r:embed="rId7"/>
                      <a:srcRect/>
                      <a:stretch>
                        <a:fillRect/>
                      </a:stretch>
                    </p:blipFill>
                    <p:spPr bwMode="auto">
                      <a:xfrm>
                        <a:off x="2992439" y="4190466"/>
                        <a:ext cx="2101850"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12200" y="4187845"/>
            <a:ext cx="2823651" cy="754053"/>
          </a:xfrm>
          <a:prstGeom prst="rect">
            <a:avLst/>
          </a:prstGeom>
          <a:noFill/>
        </p:spPr>
        <p:txBody>
          <a:bodyPr wrap="square" rtlCol="0">
            <a:spAutoFit/>
          </a:bodyPr>
          <a:lstStyle/>
          <a:p>
            <a:r>
              <a:rPr lang="en-US" sz="4300" dirty="0" smtClean="0"/>
              <a:t>Carmen</a:t>
            </a:r>
            <a:r>
              <a:rPr lang="en-US" sz="4300" baseline="30000" dirty="0" smtClean="0"/>
              <a:t>1</a:t>
            </a:r>
            <a:endParaRPr lang="en-US" sz="4300" dirty="0"/>
          </a:p>
        </p:txBody>
      </p:sp>
      <p:sp>
        <p:nvSpPr>
          <p:cNvPr id="25" name="TextBox 24"/>
          <p:cNvSpPr txBox="1"/>
          <p:nvPr/>
        </p:nvSpPr>
        <p:spPr>
          <a:xfrm rot="17967503">
            <a:off x="3094063" y="3380832"/>
            <a:ext cx="1583570" cy="461665"/>
          </a:xfrm>
          <a:prstGeom prst="rect">
            <a:avLst/>
          </a:prstGeom>
          <a:noFill/>
        </p:spPr>
        <p:txBody>
          <a:bodyPr wrap="square" rtlCol="0">
            <a:spAutoFit/>
          </a:bodyPr>
          <a:lstStyle/>
          <a:p>
            <a:r>
              <a:rPr lang="en-US" sz="2400" dirty="0" smtClean="0"/>
              <a:t>Scary</a:t>
            </a:r>
            <a:endParaRPr lang="en-US" sz="2400" dirty="0"/>
          </a:p>
        </p:txBody>
      </p:sp>
      <p:sp>
        <p:nvSpPr>
          <p:cNvPr id="26" name="TextBox 25"/>
          <p:cNvSpPr txBox="1"/>
          <p:nvPr/>
        </p:nvSpPr>
        <p:spPr>
          <a:xfrm rot="17967503">
            <a:off x="3889933" y="3363901"/>
            <a:ext cx="1583570" cy="461665"/>
          </a:xfrm>
          <a:prstGeom prst="rect">
            <a:avLst/>
          </a:prstGeom>
          <a:noFill/>
        </p:spPr>
        <p:txBody>
          <a:bodyPr wrap="square" rtlCol="0">
            <a:spAutoFit/>
          </a:bodyPr>
          <a:lstStyle/>
          <a:p>
            <a:r>
              <a:rPr lang="en-US" sz="2400" dirty="0" smtClean="0"/>
              <a:t>Kiddy</a:t>
            </a:r>
            <a:endParaRPr lang="en-US" sz="2400" dirty="0"/>
          </a:p>
        </p:txBody>
      </p:sp>
      <p:graphicFrame>
        <p:nvGraphicFramePr>
          <p:cNvPr id="15" name="Object 14"/>
          <p:cNvGraphicFramePr>
            <a:graphicFrameLocks noChangeAspect="1"/>
          </p:cNvGraphicFramePr>
          <p:nvPr>
            <p:extLst>
              <p:ext uri="{D42A27DB-BD31-4B8C-83A1-F6EECF244321}">
                <p14:modId xmlns:p14="http://schemas.microsoft.com/office/powerpoint/2010/main" val="96662294"/>
              </p:ext>
            </p:extLst>
          </p:nvPr>
        </p:nvGraphicFramePr>
        <p:xfrm>
          <a:off x="8403696" y="3929060"/>
          <a:ext cx="2557462" cy="1801812"/>
        </p:xfrm>
        <a:graphic>
          <a:graphicData uri="http://schemas.openxmlformats.org/presentationml/2006/ole">
            <mc:AlternateContent xmlns:mc="http://schemas.openxmlformats.org/markup-compatibility/2006">
              <mc:Choice xmlns:v="urn:schemas-microsoft-com:vml" Requires="v">
                <p:oleObj spid="_x0000_s178229" name="Equation" r:id="rId8" imgW="711200" imgH="520700" progId="Equation.3">
                  <p:embed/>
                </p:oleObj>
              </mc:Choice>
              <mc:Fallback>
                <p:oleObj name="Equation" r:id="rId8" imgW="711200" imgH="520700" progId="Equation.3">
                  <p:embed/>
                  <p:pic>
                    <p:nvPicPr>
                      <p:cNvPr id="0" name=""/>
                      <p:cNvPicPr>
                        <a:picLocks noChangeAspect="1" noChangeArrowheads="1"/>
                      </p:cNvPicPr>
                      <p:nvPr/>
                    </p:nvPicPr>
                    <p:blipFill>
                      <a:blip r:embed="rId9"/>
                      <a:srcRect/>
                      <a:stretch>
                        <a:fillRect/>
                      </a:stretch>
                    </p:blipFill>
                    <p:spPr bwMode="auto">
                      <a:xfrm>
                        <a:off x="8403696" y="3929060"/>
                        <a:ext cx="2557462" cy="18018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rot="17967503">
            <a:off x="8715930" y="3296169"/>
            <a:ext cx="1583570" cy="461665"/>
          </a:xfrm>
          <a:prstGeom prst="rect">
            <a:avLst/>
          </a:prstGeom>
          <a:noFill/>
        </p:spPr>
        <p:txBody>
          <a:bodyPr wrap="square" rtlCol="0">
            <a:spAutoFit/>
          </a:bodyPr>
          <a:lstStyle/>
          <a:p>
            <a:r>
              <a:rPr lang="en-US" sz="2400" dirty="0" smtClean="0"/>
              <a:t>Scary</a:t>
            </a:r>
            <a:endParaRPr lang="en-US" sz="2400" dirty="0"/>
          </a:p>
        </p:txBody>
      </p:sp>
      <p:sp>
        <p:nvSpPr>
          <p:cNvPr id="17" name="TextBox 16"/>
          <p:cNvSpPr txBox="1"/>
          <p:nvPr/>
        </p:nvSpPr>
        <p:spPr>
          <a:xfrm rot="17967503">
            <a:off x="9511800" y="3279238"/>
            <a:ext cx="1583570" cy="461665"/>
          </a:xfrm>
          <a:prstGeom prst="rect">
            <a:avLst/>
          </a:prstGeom>
          <a:noFill/>
        </p:spPr>
        <p:txBody>
          <a:bodyPr wrap="square" rtlCol="0">
            <a:spAutoFit/>
          </a:bodyPr>
          <a:lstStyle/>
          <a:p>
            <a:r>
              <a:rPr lang="en-US" sz="2400" dirty="0" smtClean="0"/>
              <a:t>Kiddy</a:t>
            </a:r>
            <a:endParaRPr lang="en-US" sz="2400" dirty="0"/>
          </a:p>
        </p:txBody>
      </p:sp>
      <p:sp>
        <p:nvSpPr>
          <p:cNvPr id="18" name="TextBox 17"/>
          <p:cNvSpPr txBox="1"/>
          <p:nvPr/>
        </p:nvSpPr>
        <p:spPr>
          <a:xfrm>
            <a:off x="6421932" y="4492649"/>
            <a:ext cx="2823651" cy="523220"/>
          </a:xfrm>
          <a:prstGeom prst="rect">
            <a:avLst/>
          </a:prstGeom>
          <a:noFill/>
        </p:spPr>
        <p:txBody>
          <a:bodyPr wrap="square" rtlCol="0">
            <a:spAutoFit/>
          </a:bodyPr>
          <a:lstStyle/>
          <a:p>
            <a:r>
              <a:rPr lang="en-US" sz="2800" dirty="0" smtClean="0"/>
              <a:t>Dark Knight</a:t>
            </a:r>
            <a:endParaRPr lang="en-US" sz="2800" dirty="0"/>
          </a:p>
        </p:txBody>
      </p:sp>
      <p:sp>
        <p:nvSpPr>
          <p:cNvPr id="27" name="TextBox 26"/>
          <p:cNvSpPr txBox="1"/>
          <p:nvPr/>
        </p:nvSpPr>
        <p:spPr>
          <a:xfrm>
            <a:off x="410600" y="5442228"/>
            <a:ext cx="5363666" cy="1415772"/>
          </a:xfrm>
          <a:prstGeom prst="rect">
            <a:avLst/>
          </a:prstGeom>
          <a:noFill/>
        </p:spPr>
        <p:txBody>
          <a:bodyPr wrap="square" rtlCol="0">
            <a:spAutoFit/>
          </a:bodyPr>
          <a:lstStyle/>
          <a:p>
            <a:r>
              <a:rPr lang="en-US" sz="4300" dirty="0" smtClean="0"/>
              <a:t>My guess for Carmen’s rating on Dark Knight:</a:t>
            </a:r>
            <a:endParaRPr lang="en-US" sz="43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19927393"/>
              </p:ext>
            </p:extLst>
          </p:nvPr>
        </p:nvGraphicFramePr>
        <p:xfrm>
          <a:off x="5746748" y="5772032"/>
          <a:ext cx="2872318" cy="1085968"/>
        </p:xfrm>
        <a:graphic>
          <a:graphicData uri="http://schemas.openxmlformats.org/presentationml/2006/ole">
            <mc:AlternateContent xmlns:mc="http://schemas.openxmlformats.org/markup-compatibility/2006">
              <mc:Choice xmlns:v="urn:schemas-microsoft-com:vml" Requires="v">
                <p:oleObj spid="_x0000_s178230" name="Equation" r:id="rId10" imgW="1003300" imgH="393700" progId="Equation.3">
                  <p:embed/>
                </p:oleObj>
              </mc:Choice>
              <mc:Fallback>
                <p:oleObj name="Equation" r:id="rId10" imgW="1003300" imgH="393700" progId="Equation.3">
                  <p:embed/>
                  <p:pic>
                    <p:nvPicPr>
                      <p:cNvPr id="0" name=""/>
                      <p:cNvPicPr>
                        <a:picLocks noChangeAspect="1" noChangeArrowheads="1"/>
                      </p:cNvPicPr>
                      <p:nvPr/>
                    </p:nvPicPr>
                    <p:blipFill>
                      <a:blip r:embed="rId11"/>
                      <a:srcRect/>
                      <a:stretch>
                        <a:fillRect/>
                      </a:stretch>
                    </p:blipFill>
                    <p:spPr bwMode="auto">
                      <a:xfrm>
                        <a:off x="5746748" y="5772032"/>
                        <a:ext cx="2872318" cy="1085968"/>
                      </a:xfrm>
                      <a:prstGeom prst="rect">
                        <a:avLst/>
                      </a:prstGeom>
                      <a:noFill/>
                      <a:extLst/>
                    </p:spPr>
                  </p:pic>
                </p:oleObj>
              </mc:Fallback>
            </mc:AlternateContent>
          </a:graphicData>
        </a:graphic>
      </p:graphicFrame>
    </p:spTree>
    <p:extLst>
      <p:ext uri="{BB962C8B-B14F-4D97-AF65-F5344CB8AC3E}">
        <p14:creationId xmlns:p14="http://schemas.microsoft.com/office/powerpoint/2010/main" val="98261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Matrix Factorization</a:t>
            </a:r>
            <a:endParaRPr lang="en-US" dirty="0"/>
          </a:p>
        </p:txBody>
      </p:sp>
      <p:sp>
        <p:nvSpPr>
          <p:cNvPr id="2" name="TextBox 1"/>
          <p:cNvSpPr txBox="1"/>
          <p:nvPr/>
        </p:nvSpPr>
        <p:spPr>
          <a:xfrm>
            <a:off x="1100667" y="2065867"/>
            <a:ext cx="8661345" cy="1754327"/>
          </a:xfrm>
          <a:prstGeom prst="rect">
            <a:avLst/>
          </a:prstGeom>
          <a:noFill/>
        </p:spPr>
        <p:txBody>
          <a:bodyPr wrap="none" rtlCol="0">
            <a:spAutoFit/>
          </a:bodyPr>
          <a:lstStyle/>
          <a:p>
            <a:r>
              <a:rPr lang="en-US" sz="3600" dirty="0" smtClean="0"/>
              <a:t>Figures out the latent space</a:t>
            </a:r>
          </a:p>
          <a:p>
            <a:pPr marL="571500" indent="-571500">
              <a:buFontTx/>
              <a:buChar char="-"/>
            </a:pPr>
            <a:r>
              <a:rPr lang="en-US" sz="3600" dirty="0" smtClean="0"/>
              <a:t>How to represent each user in the space</a:t>
            </a:r>
          </a:p>
          <a:p>
            <a:pPr marL="571500" indent="-571500">
              <a:buFontTx/>
              <a:buChar char="-"/>
            </a:pPr>
            <a:r>
              <a:rPr lang="en-US" sz="3600" dirty="0" smtClean="0"/>
              <a:t>How to represent each movie in the space</a:t>
            </a:r>
            <a:endParaRPr lang="en-US" sz="3600" dirty="0"/>
          </a:p>
        </p:txBody>
      </p:sp>
      <p:graphicFrame>
        <p:nvGraphicFramePr>
          <p:cNvPr id="29" name="Object 28"/>
          <p:cNvGraphicFramePr>
            <a:graphicFrameLocks noChangeAspect="1"/>
          </p:cNvGraphicFramePr>
          <p:nvPr>
            <p:extLst>
              <p:ext uri="{D42A27DB-BD31-4B8C-83A1-F6EECF244321}">
                <p14:modId xmlns:p14="http://schemas.microsoft.com/office/powerpoint/2010/main" val="206134574"/>
              </p:ext>
            </p:extLst>
          </p:nvPr>
        </p:nvGraphicFramePr>
        <p:xfrm>
          <a:off x="1543579" y="4415897"/>
          <a:ext cx="8054975" cy="784225"/>
        </p:xfrm>
        <a:graphic>
          <a:graphicData uri="http://schemas.openxmlformats.org/presentationml/2006/ole">
            <mc:AlternateContent xmlns:mc="http://schemas.openxmlformats.org/markup-compatibility/2006">
              <mc:Choice xmlns:v="urn:schemas-microsoft-com:vml" Requires="v">
                <p:oleObj spid="_x0000_s179214" name="Equation" r:id="rId4" imgW="3517900" imgH="342900" progId="Equation.3">
                  <p:embed/>
                </p:oleObj>
              </mc:Choice>
              <mc:Fallback>
                <p:oleObj name="Equation" r:id="rId4" imgW="3517900" imgH="342900" progId="Equation.3">
                  <p:embed/>
                  <p:pic>
                    <p:nvPicPr>
                      <p:cNvPr id="0" name=""/>
                      <p:cNvPicPr>
                        <a:picLocks noChangeAspect="1" noChangeArrowheads="1"/>
                      </p:cNvPicPr>
                      <p:nvPr/>
                    </p:nvPicPr>
                    <p:blipFill>
                      <a:blip r:embed="rId5"/>
                      <a:srcRect/>
                      <a:stretch>
                        <a:fillRect/>
                      </a:stretch>
                    </p:blipFill>
                    <p:spPr bwMode="auto">
                      <a:xfrm>
                        <a:off x="1543579" y="4415897"/>
                        <a:ext cx="8054975" cy="7842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4861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41819" cy="1063487"/>
          </a:xfrm>
        </p:spPr>
        <p:txBody>
          <a:bodyPr>
            <a:normAutofit fontScale="90000"/>
          </a:bodyPr>
          <a:lstStyle/>
          <a:p>
            <a:r>
              <a:rPr lang="en-US"/>
              <a:t>Recommender Systems and Matrix Factorization</a:t>
            </a:r>
          </a:p>
        </p:txBody>
      </p:sp>
      <p:sp>
        <p:nvSpPr>
          <p:cNvPr id="3" name="Content Placeholder 2"/>
          <p:cNvSpPr>
            <a:spLocks noGrp="1"/>
          </p:cNvSpPr>
          <p:nvPr>
            <p:ph sz="quarter" idx="10"/>
          </p:nvPr>
        </p:nvSpPr>
        <p:spPr>
          <a:xfrm>
            <a:off x="379413" y="1388226"/>
            <a:ext cx="9272587" cy="5290388"/>
          </a:xfrm>
        </p:spPr>
        <p:txBody>
          <a:bodyPr/>
          <a:lstStyle/>
          <a:p>
            <a:r>
              <a:rPr lang="en-US"/>
              <a:t>Matrix Factorization – for both users and items</a:t>
            </a:r>
          </a:p>
        </p:txBody>
      </p:sp>
      <p:graphicFrame>
        <p:nvGraphicFramePr>
          <p:cNvPr id="4" name="Object 3"/>
          <p:cNvGraphicFramePr>
            <a:graphicFrameLocks noChangeAspect="1"/>
          </p:cNvGraphicFramePr>
          <p:nvPr/>
        </p:nvGraphicFramePr>
        <p:xfrm>
          <a:off x="685800" y="3857097"/>
          <a:ext cx="3992563" cy="1871662"/>
        </p:xfrm>
        <a:graphic>
          <a:graphicData uri="http://schemas.openxmlformats.org/presentationml/2006/ole">
            <mc:AlternateContent xmlns:mc="http://schemas.openxmlformats.org/markup-compatibility/2006">
              <mc:Choice xmlns:v="urn:schemas-microsoft-com:vml" Requires="v">
                <p:oleObj spid="_x0000_s172180" name="Equation" r:id="rId4" imgW="1625600" imgH="762000" progId="Equation.DSMT4">
                  <p:embed/>
                </p:oleObj>
              </mc:Choice>
              <mc:Fallback>
                <p:oleObj name="Equation" r:id="rId4" imgW="1625600" imgH="7620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857097"/>
                        <a:ext cx="3992563" cy="18716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5336116" y="2573868"/>
          <a:ext cx="2575569" cy="635530"/>
        </p:xfrm>
        <a:graphic>
          <a:graphicData uri="http://schemas.openxmlformats.org/presentationml/2006/ole">
            <mc:AlternateContent xmlns:mc="http://schemas.openxmlformats.org/markup-compatibility/2006">
              <mc:Choice xmlns:v="urn:schemas-microsoft-com:vml" Requires="v">
                <p:oleObj spid="_x0000_s172181" name="Equation" r:id="rId6" imgW="977900" imgH="241300" progId="Equation.DSMT4">
                  <p:embed/>
                </p:oleObj>
              </mc:Choice>
              <mc:Fallback>
                <p:oleObj name="Equation" r:id="rId6" imgW="977900" imgH="2413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6116" y="2573868"/>
                        <a:ext cx="2575569" cy="63553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382684" y="3520545"/>
          <a:ext cx="2879440" cy="814387"/>
        </p:xfrm>
        <a:graphic>
          <a:graphicData uri="http://schemas.openxmlformats.org/presentationml/2006/ole">
            <mc:AlternateContent xmlns:mc="http://schemas.openxmlformats.org/markup-compatibility/2006">
              <mc:Choice xmlns:v="urn:schemas-microsoft-com:vml" Requires="v">
                <p:oleObj spid="_x0000_s172182" name="Equation" r:id="rId8" imgW="1257300" imgH="355600" progId="Equation.3">
                  <p:embed/>
                </p:oleObj>
              </mc:Choice>
              <mc:Fallback>
                <p:oleObj name="Equation" r:id="rId8" imgW="1257300" imgH="3556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2684" y="3520545"/>
                        <a:ext cx="2879440" cy="8143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882217" y="4767263"/>
          <a:ext cx="1206500" cy="368300"/>
        </p:xfrm>
        <a:graphic>
          <a:graphicData uri="http://schemas.openxmlformats.org/presentationml/2006/ole">
            <mc:AlternateContent xmlns:mc="http://schemas.openxmlformats.org/markup-compatibility/2006">
              <mc:Choice xmlns:v="urn:schemas-microsoft-com:vml" Requires="v">
                <p:oleObj spid="_x0000_s172183" name="Equation" r:id="rId10" imgW="1206500" imgH="368300" progId="Equation.DSMT4">
                  <p:embed/>
                </p:oleObj>
              </mc:Choice>
              <mc:Fallback>
                <p:oleObj name="Equation" r:id="rId10" imgW="1206500" imgH="36830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2217" y="4767263"/>
                        <a:ext cx="1206500" cy="368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2039" name="Object 7"/>
          <p:cNvGraphicFramePr>
            <a:graphicFrameLocks noChangeAspect="1"/>
          </p:cNvGraphicFramePr>
          <p:nvPr/>
        </p:nvGraphicFramePr>
        <p:xfrm>
          <a:off x="838200" y="4010025"/>
          <a:ext cx="3992563" cy="1871663"/>
        </p:xfrm>
        <a:graphic>
          <a:graphicData uri="http://schemas.openxmlformats.org/presentationml/2006/ole">
            <mc:AlternateContent xmlns:mc="http://schemas.openxmlformats.org/markup-compatibility/2006">
              <mc:Choice xmlns:v="urn:schemas-microsoft-com:vml" Requires="v">
                <p:oleObj spid="_x0000_s172184" name="Equation" r:id="rId12" imgW="1625600" imgH="762000" progId="Equation.DSMT4">
                  <p:embed/>
                </p:oleObj>
              </mc:Choice>
              <mc:Fallback>
                <p:oleObj name="Equation" r:id="rId12" imgW="1625600" imgH="76200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4010025"/>
                        <a:ext cx="3992563" cy="18716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2040" name="Object 8"/>
          <p:cNvGraphicFramePr>
            <a:graphicFrameLocks noChangeAspect="1"/>
          </p:cNvGraphicFramePr>
          <p:nvPr/>
        </p:nvGraphicFramePr>
        <p:xfrm>
          <a:off x="990600" y="4162425"/>
          <a:ext cx="3992563" cy="1871663"/>
        </p:xfrm>
        <a:graphic>
          <a:graphicData uri="http://schemas.openxmlformats.org/presentationml/2006/ole">
            <mc:AlternateContent xmlns:mc="http://schemas.openxmlformats.org/markup-compatibility/2006">
              <mc:Choice xmlns:v="urn:schemas-microsoft-com:vml" Requires="v">
                <p:oleObj spid="_x0000_s172185" name="Equation" r:id="rId14" imgW="1625600" imgH="762000" progId="Equation.DSMT4">
                  <p:embed/>
                </p:oleObj>
              </mc:Choice>
              <mc:Fallback>
                <p:oleObj name="Equation" r:id="rId14" imgW="1625600" imgH="762000" progId="Equation.DSMT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4162425"/>
                        <a:ext cx="3992563" cy="18716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4927601" y="5825067"/>
            <a:ext cx="7392994" cy="369332"/>
          </a:xfrm>
          <a:prstGeom prst="rect">
            <a:avLst/>
          </a:prstGeom>
          <a:noFill/>
        </p:spPr>
        <p:txBody>
          <a:bodyPr wrap="none" rtlCol="0">
            <a:spAutoFit/>
          </a:bodyPr>
          <a:lstStyle/>
          <a:p>
            <a:r>
              <a:rPr lang="en-US"/>
              <a:t>p shows the strength of users to features, and q maps from features to items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336800"/>
            <a:ext cx="11525250" cy="4341814"/>
          </a:xfrm>
        </p:spPr>
        <p:txBody>
          <a:bodyPr>
            <a:normAutofit/>
          </a:bodyPr>
          <a:lstStyle/>
          <a:p>
            <a:r>
              <a:rPr lang="en-GB" dirty="0" smtClean="0"/>
              <a:t>Ideas of Recommender Systems</a:t>
            </a:r>
          </a:p>
          <a:p>
            <a:r>
              <a:rPr lang="en-GB" dirty="0" smtClean="0"/>
              <a:t>Matrix Factorization</a:t>
            </a:r>
            <a:endParaRPr lang="en-GB" dirty="0"/>
          </a:p>
        </p:txBody>
      </p:sp>
      <p:sp>
        <p:nvSpPr>
          <p:cNvPr id="8" name="Title 1"/>
          <p:cNvSpPr txBox="1">
            <a:spLocks/>
          </p:cNvSpPr>
          <p:nvPr/>
        </p:nvSpPr>
        <p:spPr>
          <a:xfrm>
            <a:off x="186267" y="182215"/>
            <a:ext cx="9753599"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3400" smtClean="0"/>
              <a:t>Recommender Systems and Matrix Factorization</a:t>
            </a:r>
            <a:endParaRPr lang="en-US" sz="3400"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Ideas of Recommender Systems</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301992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7" y="182215"/>
            <a:ext cx="9753599" cy="1063487"/>
          </a:xfrm>
        </p:spPr>
        <p:txBody>
          <a:bodyPr>
            <a:normAutofit/>
          </a:bodyPr>
          <a:lstStyle/>
          <a:p>
            <a:r>
              <a:rPr lang="en-US" sz="3400" dirty="0"/>
              <a:t>Recommender Systems and Matrix Factorization</a:t>
            </a:r>
          </a:p>
        </p:txBody>
      </p:sp>
      <p:sp>
        <p:nvSpPr>
          <p:cNvPr id="3" name="Content Placeholder 2"/>
          <p:cNvSpPr>
            <a:spLocks noGrp="1"/>
          </p:cNvSpPr>
          <p:nvPr>
            <p:ph sz="quarter" idx="10"/>
          </p:nvPr>
        </p:nvSpPr>
        <p:spPr>
          <a:xfrm>
            <a:off x="203198" y="829426"/>
            <a:ext cx="9272587" cy="5290388"/>
          </a:xfrm>
        </p:spPr>
        <p:txBody>
          <a:bodyPr/>
          <a:lstStyle/>
          <a:p>
            <a:r>
              <a:rPr lang="en-US" dirty="0"/>
              <a:t>The Netflix contest: Build a better recommender system from Netflix data</a:t>
            </a:r>
          </a:p>
        </p:txBody>
      </p:sp>
      <p:graphicFrame>
        <p:nvGraphicFramePr>
          <p:cNvPr id="4" name="Object 3"/>
          <p:cNvGraphicFramePr>
            <a:graphicFrameLocks noChangeAspect="1"/>
          </p:cNvGraphicFramePr>
          <p:nvPr/>
        </p:nvGraphicFramePr>
        <p:xfrm>
          <a:off x="5136603" y="2630493"/>
          <a:ext cx="4398962" cy="3422650"/>
        </p:xfrm>
        <a:graphic>
          <a:graphicData uri="http://schemas.openxmlformats.org/presentationml/2006/ole">
            <mc:AlternateContent xmlns:mc="http://schemas.openxmlformats.org/markup-compatibility/2006">
              <mc:Choice xmlns:v="urn:schemas-microsoft-com:vml" Requires="v">
                <p:oleObj spid="_x0000_s39968" name="Equation" r:id="rId3" imgW="1143000" imgH="889000" progId="Equation.DSMT4">
                  <p:embed/>
                </p:oleObj>
              </mc:Choice>
              <mc:Fallback>
                <p:oleObj name="Equation" r:id="rId3" imgW="1143000" imgH="889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603" y="2630493"/>
                        <a:ext cx="4398962" cy="34226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730482" y="2967570"/>
            <a:ext cx="2531487" cy="2739211"/>
          </a:xfrm>
          <a:prstGeom prst="rect">
            <a:avLst/>
          </a:prstGeom>
          <a:noFill/>
        </p:spPr>
        <p:txBody>
          <a:bodyPr wrap="none" rtlCol="0">
            <a:spAutoFit/>
          </a:bodyPr>
          <a:lstStyle/>
          <a:p>
            <a:r>
              <a:rPr lang="en-US" sz="4300"/>
              <a:t>Carmen</a:t>
            </a:r>
          </a:p>
          <a:p>
            <a:r>
              <a:rPr lang="en-US" sz="4300"/>
              <a:t>Joseph</a:t>
            </a:r>
          </a:p>
          <a:p>
            <a:r>
              <a:rPr lang="en-US" sz="4300"/>
              <a:t>Leonore</a:t>
            </a:r>
          </a:p>
          <a:p>
            <a:r>
              <a:rPr lang="en-US" sz="4300"/>
              <a:t>Esmerelda</a:t>
            </a:r>
          </a:p>
        </p:txBody>
      </p:sp>
      <p:sp>
        <p:nvSpPr>
          <p:cNvPr id="10" name="Content Placeholder 2"/>
          <p:cNvSpPr txBox="1">
            <a:spLocks/>
          </p:cNvSpPr>
          <p:nvPr/>
        </p:nvSpPr>
        <p:spPr>
          <a:xfrm>
            <a:off x="447145" y="6146494"/>
            <a:ext cx="11016720" cy="914707"/>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Use the crowd’s votes to complete the missing entries</a:t>
            </a:r>
          </a:p>
        </p:txBody>
      </p:sp>
      <p:sp>
        <p:nvSpPr>
          <p:cNvPr id="11" name="TextBox 10"/>
          <p:cNvSpPr txBox="1"/>
          <p:nvPr/>
        </p:nvSpPr>
        <p:spPr>
          <a:xfrm rot="17967503">
            <a:off x="5515531" y="2043100"/>
            <a:ext cx="1583570" cy="461665"/>
          </a:xfrm>
          <a:prstGeom prst="rect">
            <a:avLst/>
          </a:prstGeom>
          <a:noFill/>
        </p:spPr>
        <p:txBody>
          <a:bodyPr wrap="square" rtlCol="0">
            <a:spAutoFit/>
          </a:bodyPr>
          <a:lstStyle/>
          <a:p>
            <a:r>
              <a:rPr lang="en-US" sz="2400" dirty="0" smtClean="0"/>
              <a:t>Aliens</a:t>
            </a:r>
            <a:endParaRPr lang="en-US" sz="2400" dirty="0"/>
          </a:p>
        </p:txBody>
      </p:sp>
      <p:sp>
        <p:nvSpPr>
          <p:cNvPr id="12" name="TextBox 11"/>
          <p:cNvSpPr txBox="1"/>
          <p:nvPr/>
        </p:nvSpPr>
        <p:spPr>
          <a:xfrm rot="17967503">
            <a:off x="6412999" y="1992303"/>
            <a:ext cx="1583570" cy="461665"/>
          </a:xfrm>
          <a:prstGeom prst="rect">
            <a:avLst/>
          </a:prstGeom>
          <a:noFill/>
        </p:spPr>
        <p:txBody>
          <a:bodyPr wrap="square" rtlCol="0">
            <a:spAutoFit/>
          </a:bodyPr>
          <a:lstStyle/>
          <a:p>
            <a:r>
              <a:rPr lang="en-US" sz="2400" dirty="0" smtClean="0"/>
              <a:t>Bug’s Life</a:t>
            </a:r>
            <a:endParaRPr lang="en-US" sz="2400" dirty="0"/>
          </a:p>
        </p:txBody>
      </p:sp>
      <p:sp>
        <p:nvSpPr>
          <p:cNvPr id="13" name="TextBox 12"/>
          <p:cNvSpPr txBox="1"/>
          <p:nvPr/>
        </p:nvSpPr>
        <p:spPr>
          <a:xfrm rot="17967503">
            <a:off x="7276602" y="1975374"/>
            <a:ext cx="1583570" cy="461665"/>
          </a:xfrm>
          <a:prstGeom prst="rect">
            <a:avLst/>
          </a:prstGeom>
          <a:noFill/>
        </p:spPr>
        <p:txBody>
          <a:bodyPr wrap="square" rtlCol="0">
            <a:spAutoFit/>
          </a:bodyPr>
          <a:lstStyle/>
          <a:p>
            <a:r>
              <a:rPr lang="en-US" sz="2400" dirty="0" smtClean="0"/>
              <a:t>Cars</a:t>
            </a:r>
            <a:endParaRPr lang="en-US" sz="2400" dirty="0"/>
          </a:p>
        </p:txBody>
      </p:sp>
      <p:sp>
        <p:nvSpPr>
          <p:cNvPr id="14" name="TextBox 13"/>
          <p:cNvSpPr txBox="1"/>
          <p:nvPr/>
        </p:nvSpPr>
        <p:spPr>
          <a:xfrm rot="17967503">
            <a:off x="7960577" y="1921508"/>
            <a:ext cx="1823983" cy="461665"/>
          </a:xfrm>
          <a:prstGeom prst="rect">
            <a:avLst/>
          </a:prstGeom>
          <a:noFill/>
        </p:spPr>
        <p:txBody>
          <a:bodyPr wrap="square" rtlCol="0">
            <a:spAutoFit/>
          </a:bodyPr>
          <a:lstStyle/>
          <a:p>
            <a:r>
              <a:rPr lang="en-US" sz="2400" dirty="0" smtClean="0"/>
              <a:t>Dark Knight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2215"/>
            <a:ext cx="9668933" cy="1063487"/>
          </a:xfrm>
        </p:spPr>
        <p:txBody>
          <a:bodyPr>
            <a:normAutofit/>
          </a:bodyPr>
          <a:lstStyle/>
          <a:p>
            <a:r>
              <a:rPr lang="en-US" sz="3400" dirty="0"/>
              <a:t>Recommender Systems and Matrix Factorization</a:t>
            </a:r>
          </a:p>
        </p:txBody>
      </p:sp>
      <p:sp>
        <p:nvSpPr>
          <p:cNvPr id="8" name="Content Placeholder 7"/>
          <p:cNvSpPr>
            <a:spLocks noGrp="1"/>
          </p:cNvSpPr>
          <p:nvPr>
            <p:ph sz="quarter" idx="10"/>
          </p:nvPr>
        </p:nvSpPr>
        <p:spPr>
          <a:xfrm>
            <a:off x="277813" y="1625599"/>
            <a:ext cx="8595254" cy="4612747"/>
          </a:xfrm>
        </p:spPr>
        <p:txBody>
          <a:bodyPr/>
          <a:lstStyle/>
          <a:p>
            <a:r>
              <a:rPr lang="en-US" dirty="0"/>
              <a:t>Option 1: User-Based Collaborative Filtering: Fill in Joseph’s score for </a:t>
            </a:r>
            <a:r>
              <a:rPr lang="en-US" dirty="0" smtClean="0"/>
              <a:t>Dark Knight</a:t>
            </a:r>
            <a:r>
              <a:rPr lang="en-US" dirty="0" smtClean="0"/>
              <a:t> </a:t>
            </a:r>
            <a:r>
              <a:rPr lang="en-US" dirty="0"/>
              <a:t>using similar </a:t>
            </a:r>
            <a:r>
              <a:rPr lang="en-US" dirty="0">
                <a:solidFill>
                  <a:srgbClr val="FF0000"/>
                </a:solidFill>
              </a:rPr>
              <a:t>users’</a:t>
            </a:r>
            <a:r>
              <a:rPr lang="en-US" dirty="0"/>
              <a:t> ratings.</a:t>
            </a:r>
          </a:p>
        </p:txBody>
      </p:sp>
      <p:graphicFrame>
        <p:nvGraphicFramePr>
          <p:cNvPr id="10" name="Object 9"/>
          <p:cNvGraphicFramePr>
            <a:graphicFrameLocks noChangeAspect="1"/>
          </p:cNvGraphicFramePr>
          <p:nvPr/>
        </p:nvGraphicFramePr>
        <p:xfrm>
          <a:off x="7699375" y="3370263"/>
          <a:ext cx="4065588" cy="3071812"/>
        </p:xfrm>
        <a:graphic>
          <a:graphicData uri="http://schemas.openxmlformats.org/presentationml/2006/ole">
            <mc:AlternateContent xmlns:mc="http://schemas.openxmlformats.org/markup-compatibility/2006">
              <mc:Choice xmlns:v="urn:schemas-microsoft-com:vml" Requires="v">
                <p:oleObj spid="_x0000_s173089" name="Equation" r:id="rId4" imgW="1130300" imgH="889000" progId="Equation.DSMT4">
                  <p:embed/>
                </p:oleObj>
              </mc:Choice>
              <mc:Fallback>
                <p:oleObj name="Equation" r:id="rId4" imgW="1130300" imgH="8890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75" y="3370263"/>
                        <a:ext cx="4065588" cy="30718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270463" y="3467623"/>
            <a:ext cx="2823651" cy="2739211"/>
          </a:xfrm>
          <a:prstGeom prst="rect">
            <a:avLst/>
          </a:prstGeom>
          <a:noFill/>
        </p:spPr>
        <p:txBody>
          <a:bodyPr wrap="square" rtlCol="0">
            <a:spAutoFit/>
          </a:bodyPr>
          <a:lstStyle/>
          <a:p>
            <a:r>
              <a:rPr lang="en-US" sz="4300"/>
              <a:t>Carmen</a:t>
            </a:r>
          </a:p>
          <a:p>
            <a:r>
              <a:rPr lang="en-US" sz="4300"/>
              <a:t>Joseph</a:t>
            </a:r>
          </a:p>
          <a:p>
            <a:r>
              <a:rPr lang="en-US" sz="4300"/>
              <a:t>Leonore</a:t>
            </a:r>
          </a:p>
          <a:p>
            <a:r>
              <a:rPr lang="en-US" sz="4300"/>
              <a:t>Esmerelda</a:t>
            </a:r>
          </a:p>
        </p:txBody>
      </p:sp>
      <p:sp>
        <p:nvSpPr>
          <p:cNvPr id="12" name="TextBox 11"/>
          <p:cNvSpPr txBox="1"/>
          <p:nvPr/>
        </p:nvSpPr>
        <p:spPr>
          <a:xfrm rot="17967503">
            <a:off x="7920064" y="2568033"/>
            <a:ext cx="1583570" cy="461665"/>
          </a:xfrm>
          <a:prstGeom prst="rect">
            <a:avLst/>
          </a:prstGeom>
          <a:noFill/>
        </p:spPr>
        <p:txBody>
          <a:bodyPr wrap="square" rtlCol="0">
            <a:spAutoFit/>
          </a:bodyPr>
          <a:lstStyle/>
          <a:p>
            <a:r>
              <a:rPr lang="en-US" sz="2400" dirty="0" smtClean="0"/>
              <a:t>Aliens</a:t>
            </a:r>
            <a:endParaRPr lang="en-US" sz="2400" dirty="0"/>
          </a:p>
        </p:txBody>
      </p:sp>
      <p:sp>
        <p:nvSpPr>
          <p:cNvPr id="9" name="TextBox 8"/>
          <p:cNvSpPr txBox="1"/>
          <p:nvPr/>
        </p:nvSpPr>
        <p:spPr>
          <a:xfrm rot="17967503">
            <a:off x="8817532" y="2517236"/>
            <a:ext cx="1583570" cy="461665"/>
          </a:xfrm>
          <a:prstGeom prst="rect">
            <a:avLst/>
          </a:prstGeom>
          <a:noFill/>
        </p:spPr>
        <p:txBody>
          <a:bodyPr wrap="square" rtlCol="0">
            <a:spAutoFit/>
          </a:bodyPr>
          <a:lstStyle/>
          <a:p>
            <a:r>
              <a:rPr lang="en-US" sz="2400" dirty="0" smtClean="0"/>
              <a:t>Bug’s Life</a:t>
            </a:r>
            <a:endParaRPr lang="en-US" sz="2400" dirty="0"/>
          </a:p>
        </p:txBody>
      </p:sp>
      <p:sp>
        <p:nvSpPr>
          <p:cNvPr id="13" name="TextBox 12"/>
          <p:cNvSpPr txBox="1"/>
          <p:nvPr/>
        </p:nvSpPr>
        <p:spPr>
          <a:xfrm rot="17967503">
            <a:off x="9681135" y="2500307"/>
            <a:ext cx="1583570" cy="461665"/>
          </a:xfrm>
          <a:prstGeom prst="rect">
            <a:avLst/>
          </a:prstGeom>
          <a:noFill/>
        </p:spPr>
        <p:txBody>
          <a:bodyPr wrap="square" rtlCol="0">
            <a:spAutoFit/>
          </a:bodyPr>
          <a:lstStyle/>
          <a:p>
            <a:r>
              <a:rPr lang="en-US" sz="2400" dirty="0" smtClean="0"/>
              <a:t>Cars</a:t>
            </a:r>
            <a:endParaRPr lang="en-US" sz="2400" dirty="0"/>
          </a:p>
        </p:txBody>
      </p:sp>
      <p:sp>
        <p:nvSpPr>
          <p:cNvPr id="14" name="TextBox 13"/>
          <p:cNvSpPr txBox="1"/>
          <p:nvPr/>
        </p:nvSpPr>
        <p:spPr>
          <a:xfrm rot="17967503">
            <a:off x="10365110" y="2446441"/>
            <a:ext cx="1823983" cy="461665"/>
          </a:xfrm>
          <a:prstGeom prst="rect">
            <a:avLst/>
          </a:prstGeom>
          <a:noFill/>
        </p:spPr>
        <p:txBody>
          <a:bodyPr wrap="square" rtlCol="0">
            <a:spAutoFit/>
          </a:bodyPr>
          <a:lstStyle/>
          <a:p>
            <a:r>
              <a:rPr lang="en-US" sz="2400" dirty="0" smtClean="0"/>
              <a:t>Dark Knight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nvGraphicFramePr>
        <p:xfrm>
          <a:off x="7676583" y="3369728"/>
          <a:ext cx="4110909" cy="3072876"/>
        </p:xfrm>
        <a:graphic>
          <a:graphicData uri="http://schemas.openxmlformats.org/presentationml/2006/ole">
            <mc:AlternateContent xmlns:mc="http://schemas.openxmlformats.org/markup-compatibility/2006">
              <mc:Choice xmlns:v="urn:schemas-microsoft-com:vml" Requires="v">
                <p:oleObj spid="_x0000_s174113" name="Equation" r:id="rId4" imgW="1143000" imgH="889000" progId="Equation.DSMT4">
                  <p:embed/>
                </p:oleObj>
              </mc:Choice>
              <mc:Fallback>
                <p:oleObj name="Equation" r:id="rId4" imgW="1143000" imgH="8890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6583" y="3369728"/>
                        <a:ext cx="4110909" cy="307287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5270463" y="3467623"/>
            <a:ext cx="2823651" cy="2739211"/>
          </a:xfrm>
          <a:prstGeom prst="rect">
            <a:avLst/>
          </a:prstGeom>
          <a:noFill/>
        </p:spPr>
        <p:txBody>
          <a:bodyPr wrap="square" rtlCol="0">
            <a:spAutoFit/>
          </a:bodyPr>
          <a:lstStyle/>
          <a:p>
            <a:r>
              <a:rPr lang="en-US" sz="4300"/>
              <a:t>Carmen</a:t>
            </a:r>
          </a:p>
          <a:p>
            <a:r>
              <a:rPr lang="en-US" sz="4300"/>
              <a:t>Joseph</a:t>
            </a:r>
          </a:p>
          <a:p>
            <a:r>
              <a:rPr lang="en-US" sz="4300"/>
              <a:t>Leonore</a:t>
            </a:r>
          </a:p>
          <a:p>
            <a:r>
              <a:rPr lang="en-US" sz="4300"/>
              <a:t>Esmerelda</a:t>
            </a:r>
          </a:p>
        </p:txBody>
      </p:sp>
      <p:sp>
        <p:nvSpPr>
          <p:cNvPr id="13" name="Content Placeholder 7"/>
          <p:cNvSpPr txBox="1">
            <a:spLocks/>
          </p:cNvSpPr>
          <p:nvPr/>
        </p:nvSpPr>
        <p:spPr>
          <a:xfrm>
            <a:off x="277813" y="1625599"/>
            <a:ext cx="8595254" cy="4612747"/>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Option 2: </a:t>
            </a:r>
            <a:r>
              <a:rPr lang="en-US" sz="3200" kern="0" dirty="0" smtClean="0">
                <a:latin typeface="Segoe UI Light" panose="020B0502040204020203" pitchFamily="34" charset="0"/>
                <a:ea typeface="Segoe UI Light" panose="020B0502040204020203" pitchFamily="34" charset="0"/>
                <a:cs typeface="Segoe UI Light" panose="020B0502040204020203" pitchFamily="34" charset="0"/>
              </a:rPr>
              <a:t>Item</a:t>
            </a:r>
            <a:r>
              <a:rPr kumimoji="0" lang="en-US" sz="3200" b="0" i="0" u="none" strike="noStrike" kern="0" cap="none" spc="0" normalizeH="0" baseline="0" noProof="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-Based </a:t>
            </a: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Collaborative Filtering: Fill in Joseph’s score for </a:t>
            </a:r>
            <a:r>
              <a:rPr lang="en-US" sz="3200" kern="0" noProof="0" dirty="0" smtClean="0">
                <a:latin typeface="Segoe UI Light" panose="020B0502040204020203" pitchFamily="34" charset="0"/>
                <a:ea typeface="Segoe UI Light" panose="020B0502040204020203" pitchFamily="34" charset="0"/>
                <a:cs typeface="Segoe UI Light" panose="020B0502040204020203" pitchFamily="34" charset="0"/>
              </a:rPr>
              <a:t>Dark Knight</a:t>
            </a:r>
            <a:r>
              <a:rPr kumimoji="0" lang="en-US" sz="3200" b="0" i="0" u="none" strike="noStrike" kern="0" cap="none" spc="0" normalizeH="0" baseline="0" noProof="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a:t>
            </a: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using similar </a:t>
            </a:r>
            <a:r>
              <a:rPr kumimoji="0" lang="en-US" sz="3200" b="0" i="0" u="none" strike="noStrike" kern="0" cap="none" spc="0" normalizeH="0" baseline="0" noProof="0" dirty="0">
                <a:ln>
                  <a:noFill/>
                </a:ln>
                <a:solidFill>
                  <a:srgbClr val="0000FF"/>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items’</a:t>
            </a: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ratings.</a:t>
            </a:r>
          </a:p>
        </p:txBody>
      </p:sp>
      <p:sp>
        <p:nvSpPr>
          <p:cNvPr id="9" name="Title 1"/>
          <p:cNvSpPr txBox="1">
            <a:spLocks/>
          </p:cNvSpPr>
          <p:nvPr/>
        </p:nvSpPr>
        <p:spPr>
          <a:xfrm>
            <a:off x="152400" y="182215"/>
            <a:ext cx="9668933"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3400" dirty="0" smtClean="0"/>
              <a:t>Recommender Systems and Matrix Factorization</a:t>
            </a:r>
            <a:endParaRPr lang="en-US" sz="3400" dirty="0"/>
          </a:p>
        </p:txBody>
      </p:sp>
      <p:sp>
        <p:nvSpPr>
          <p:cNvPr id="14" name="TextBox 13"/>
          <p:cNvSpPr txBox="1"/>
          <p:nvPr/>
        </p:nvSpPr>
        <p:spPr>
          <a:xfrm rot="17967503">
            <a:off x="7920064" y="2568033"/>
            <a:ext cx="1583570" cy="461665"/>
          </a:xfrm>
          <a:prstGeom prst="rect">
            <a:avLst/>
          </a:prstGeom>
          <a:noFill/>
        </p:spPr>
        <p:txBody>
          <a:bodyPr wrap="square" rtlCol="0">
            <a:spAutoFit/>
          </a:bodyPr>
          <a:lstStyle/>
          <a:p>
            <a:r>
              <a:rPr lang="en-US" sz="2400" dirty="0" smtClean="0"/>
              <a:t>Aliens</a:t>
            </a:r>
            <a:endParaRPr lang="en-US" sz="2400" dirty="0"/>
          </a:p>
        </p:txBody>
      </p:sp>
      <p:sp>
        <p:nvSpPr>
          <p:cNvPr id="15" name="TextBox 14"/>
          <p:cNvSpPr txBox="1"/>
          <p:nvPr/>
        </p:nvSpPr>
        <p:spPr>
          <a:xfrm rot="17967503">
            <a:off x="8817532" y="2517236"/>
            <a:ext cx="1583570" cy="461665"/>
          </a:xfrm>
          <a:prstGeom prst="rect">
            <a:avLst/>
          </a:prstGeom>
          <a:noFill/>
        </p:spPr>
        <p:txBody>
          <a:bodyPr wrap="square" rtlCol="0">
            <a:spAutoFit/>
          </a:bodyPr>
          <a:lstStyle/>
          <a:p>
            <a:r>
              <a:rPr lang="en-US" sz="2400" dirty="0" smtClean="0"/>
              <a:t>Bug’s Life</a:t>
            </a:r>
            <a:endParaRPr lang="en-US" sz="2400" dirty="0"/>
          </a:p>
        </p:txBody>
      </p:sp>
      <p:sp>
        <p:nvSpPr>
          <p:cNvPr id="16" name="TextBox 15"/>
          <p:cNvSpPr txBox="1"/>
          <p:nvPr/>
        </p:nvSpPr>
        <p:spPr>
          <a:xfrm rot="17967503">
            <a:off x="9681135" y="2500307"/>
            <a:ext cx="1583570" cy="461665"/>
          </a:xfrm>
          <a:prstGeom prst="rect">
            <a:avLst/>
          </a:prstGeom>
          <a:noFill/>
        </p:spPr>
        <p:txBody>
          <a:bodyPr wrap="square" rtlCol="0">
            <a:spAutoFit/>
          </a:bodyPr>
          <a:lstStyle/>
          <a:p>
            <a:r>
              <a:rPr lang="en-US" sz="2400" dirty="0" smtClean="0"/>
              <a:t>Cars</a:t>
            </a:r>
            <a:endParaRPr lang="en-US" sz="2400" dirty="0"/>
          </a:p>
        </p:txBody>
      </p:sp>
      <p:sp>
        <p:nvSpPr>
          <p:cNvPr id="17" name="TextBox 16"/>
          <p:cNvSpPr txBox="1"/>
          <p:nvPr/>
        </p:nvSpPr>
        <p:spPr>
          <a:xfrm rot="17967503">
            <a:off x="10365110" y="2446441"/>
            <a:ext cx="1823983" cy="461665"/>
          </a:xfrm>
          <a:prstGeom prst="rect">
            <a:avLst/>
          </a:prstGeom>
          <a:noFill/>
        </p:spPr>
        <p:txBody>
          <a:bodyPr wrap="square" rtlCol="0">
            <a:spAutoFit/>
          </a:bodyPr>
          <a:lstStyle/>
          <a:p>
            <a:r>
              <a:rPr lang="en-US" sz="2400" dirty="0" smtClean="0"/>
              <a:t>Dark Knight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Matrix Factorization</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1250990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3615188431"/>
              </p:ext>
            </p:extLst>
          </p:nvPr>
        </p:nvGraphicFramePr>
        <p:xfrm>
          <a:off x="2859088" y="2293938"/>
          <a:ext cx="3656012" cy="1143000"/>
        </p:xfrm>
        <a:graphic>
          <a:graphicData uri="http://schemas.openxmlformats.org/presentationml/2006/ole">
            <mc:AlternateContent xmlns:mc="http://schemas.openxmlformats.org/markup-compatibility/2006">
              <mc:Choice xmlns:v="urn:schemas-microsoft-com:vml" Requires="v">
                <p:oleObj spid="_x0000_s1051" name="Equation" r:id="rId4" imgW="1016000" imgH="330200" progId="Equation.3">
                  <p:embed/>
                </p:oleObj>
              </mc:Choice>
              <mc:Fallback>
                <p:oleObj name="Equation" r:id="rId4" imgW="1016000" imgH="330200" progId="Equation.3">
                  <p:embed/>
                  <p:pic>
                    <p:nvPicPr>
                      <p:cNvPr id="0" name=""/>
                      <p:cNvPicPr>
                        <a:picLocks noChangeAspect="1" noChangeArrowheads="1"/>
                      </p:cNvPicPr>
                      <p:nvPr/>
                    </p:nvPicPr>
                    <p:blipFill>
                      <a:blip r:embed="rId5"/>
                      <a:srcRect/>
                      <a:stretch>
                        <a:fillRect/>
                      </a:stretch>
                    </p:blipFill>
                    <p:spPr bwMode="auto">
                      <a:xfrm>
                        <a:off x="2859088" y="2293938"/>
                        <a:ext cx="3656012"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61400" y="2325183"/>
            <a:ext cx="2823651" cy="754053"/>
          </a:xfrm>
          <a:prstGeom prst="rect">
            <a:avLst/>
          </a:prstGeom>
          <a:noFill/>
        </p:spPr>
        <p:txBody>
          <a:bodyPr wrap="square" rtlCol="0">
            <a:spAutoFit/>
          </a:bodyPr>
          <a:lstStyle/>
          <a:p>
            <a:r>
              <a:rPr lang="en-US" sz="4300" dirty="0" smtClean="0"/>
              <a:t>Carmen</a:t>
            </a:r>
            <a:endParaRPr lang="en-US" sz="4300" dirty="0"/>
          </a:p>
        </p:txBody>
      </p:sp>
      <p:sp>
        <p:nvSpPr>
          <p:cNvPr id="3" name="Title 2"/>
          <p:cNvSpPr>
            <a:spLocks noGrp="1"/>
          </p:cNvSpPr>
          <p:nvPr>
            <p:ph type="title"/>
          </p:nvPr>
        </p:nvSpPr>
        <p:spPr/>
        <p:txBody>
          <a:bodyPr/>
          <a:lstStyle/>
          <a:p>
            <a:r>
              <a:rPr lang="en-US" dirty="0" smtClean="0"/>
              <a:t>Matrix Factorization</a:t>
            </a:r>
            <a:endParaRPr lang="en-US" dirty="0"/>
          </a:p>
        </p:txBody>
      </p:sp>
      <p:sp>
        <p:nvSpPr>
          <p:cNvPr id="19" name="TextBox 18"/>
          <p:cNvSpPr txBox="1"/>
          <p:nvPr/>
        </p:nvSpPr>
        <p:spPr>
          <a:xfrm rot="17967503">
            <a:off x="3026330" y="1518168"/>
            <a:ext cx="1583570" cy="461665"/>
          </a:xfrm>
          <a:prstGeom prst="rect">
            <a:avLst/>
          </a:prstGeom>
          <a:noFill/>
        </p:spPr>
        <p:txBody>
          <a:bodyPr wrap="square" rtlCol="0">
            <a:spAutoFit/>
          </a:bodyPr>
          <a:lstStyle/>
          <a:p>
            <a:r>
              <a:rPr lang="en-US" sz="2400" dirty="0" smtClean="0"/>
              <a:t>Aliens</a:t>
            </a:r>
            <a:endParaRPr lang="en-US" sz="2400" dirty="0"/>
          </a:p>
        </p:txBody>
      </p:sp>
      <p:sp>
        <p:nvSpPr>
          <p:cNvPr id="20" name="TextBox 19"/>
          <p:cNvSpPr txBox="1"/>
          <p:nvPr/>
        </p:nvSpPr>
        <p:spPr>
          <a:xfrm rot="17967503">
            <a:off x="3839133" y="1568969"/>
            <a:ext cx="1583570" cy="461665"/>
          </a:xfrm>
          <a:prstGeom prst="rect">
            <a:avLst/>
          </a:prstGeom>
          <a:noFill/>
        </p:spPr>
        <p:txBody>
          <a:bodyPr wrap="square" rtlCol="0">
            <a:spAutoFit/>
          </a:bodyPr>
          <a:lstStyle/>
          <a:p>
            <a:r>
              <a:rPr lang="en-US" sz="2400" dirty="0" smtClean="0"/>
              <a:t>Bug’s Life</a:t>
            </a:r>
            <a:endParaRPr lang="en-US" sz="2400" dirty="0"/>
          </a:p>
        </p:txBody>
      </p:sp>
      <p:sp>
        <p:nvSpPr>
          <p:cNvPr id="21" name="TextBox 20"/>
          <p:cNvSpPr txBox="1"/>
          <p:nvPr/>
        </p:nvSpPr>
        <p:spPr>
          <a:xfrm rot="17967503">
            <a:off x="4702736" y="1552040"/>
            <a:ext cx="1583570" cy="461665"/>
          </a:xfrm>
          <a:prstGeom prst="rect">
            <a:avLst/>
          </a:prstGeom>
          <a:noFill/>
        </p:spPr>
        <p:txBody>
          <a:bodyPr wrap="square" rtlCol="0">
            <a:spAutoFit/>
          </a:bodyPr>
          <a:lstStyle/>
          <a:p>
            <a:r>
              <a:rPr lang="en-US" sz="2400" dirty="0" smtClean="0"/>
              <a:t>Cars</a:t>
            </a:r>
            <a:endParaRPr lang="en-US" sz="2400" dirty="0"/>
          </a:p>
        </p:txBody>
      </p:sp>
      <p:sp>
        <p:nvSpPr>
          <p:cNvPr id="22" name="TextBox 21"/>
          <p:cNvSpPr txBox="1"/>
          <p:nvPr/>
        </p:nvSpPr>
        <p:spPr>
          <a:xfrm rot="17967503">
            <a:off x="5386711" y="1498174"/>
            <a:ext cx="1823983" cy="461665"/>
          </a:xfrm>
          <a:prstGeom prst="rect">
            <a:avLst/>
          </a:prstGeom>
          <a:noFill/>
        </p:spPr>
        <p:txBody>
          <a:bodyPr wrap="square" rtlCol="0">
            <a:spAutoFit/>
          </a:bodyPr>
          <a:lstStyle/>
          <a:p>
            <a:r>
              <a:rPr lang="en-US" sz="2400" dirty="0" smtClean="0"/>
              <a:t>Dark Knight</a:t>
            </a:r>
            <a:endParaRPr lang="en-US" sz="2400" dirty="0"/>
          </a:p>
        </p:txBody>
      </p:sp>
    </p:spTree>
    <p:extLst>
      <p:ext uri="{BB962C8B-B14F-4D97-AF65-F5344CB8AC3E}">
        <p14:creationId xmlns:p14="http://schemas.microsoft.com/office/powerpoint/2010/main" val="1021756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3714771018"/>
              </p:ext>
            </p:extLst>
          </p:nvPr>
        </p:nvGraphicFramePr>
        <p:xfrm>
          <a:off x="2859088" y="2293938"/>
          <a:ext cx="3656012" cy="1143000"/>
        </p:xfrm>
        <a:graphic>
          <a:graphicData uri="http://schemas.openxmlformats.org/presentationml/2006/ole">
            <mc:AlternateContent xmlns:mc="http://schemas.openxmlformats.org/markup-compatibility/2006">
              <mc:Choice xmlns:v="urn:schemas-microsoft-com:vml" Requires="v">
                <p:oleObj spid="_x0000_s181259" name="Equation" r:id="rId4" imgW="1016000" imgH="330200" progId="Equation.3">
                  <p:embed/>
                </p:oleObj>
              </mc:Choice>
              <mc:Fallback>
                <p:oleObj name="Equation" r:id="rId4" imgW="1016000" imgH="330200" progId="Equation.3">
                  <p:embed/>
                  <p:pic>
                    <p:nvPicPr>
                      <p:cNvPr id="0" name=""/>
                      <p:cNvPicPr>
                        <a:picLocks noChangeAspect="1" noChangeArrowheads="1"/>
                      </p:cNvPicPr>
                      <p:nvPr/>
                    </p:nvPicPr>
                    <p:blipFill>
                      <a:blip r:embed="rId5"/>
                      <a:srcRect/>
                      <a:stretch>
                        <a:fillRect/>
                      </a:stretch>
                    </p:blipFill>
                    <p:spPr bwMode="auto">
                      <a:xfrm>
                        <a:off x="2859088" y="2293938"/>
                        <a:ext cx="3656012"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61400" y="2325183"/>
            <a:ext cx="2823651" cy="754053"/>
          </a:xfrm>
          <a:prstGeom prst="rect">
            <a:avLst/>
          </a:prstGeom>
          <a:noFill/>
        </p:spPr>
        <p:txBody>
          <a:bodyPr wrap="square" rtlCol="0">
            <a:spAutoFit/>
          </a:bodyPr>
          <a:lstStyle/>
          <a:p>
            <a:r>
              <a:rPr lang="en-US" sz="4300" dirty="0" smtClean="0"/>
              <a:t>Carmen</a:t>
            </a:r>
            <a:endParaRPr lang="en-US" sz="4300" dirty="0"/>
          </a:p>
        </p:txBody>
      </p:sp>
      <p:sp>
        <p:nvSpPr>
          <p:cNvPr id="3" name="Title 2"/>
          <p:cNvSpPr>
            <a:spLocks noGrp="1"/>
          </p:cNvSpPr>
          <p:nvPr>
            <p:ph type="title"/>
          </p:nvPr>
        </p:nvSpPr>
        <p:spPr/>
        <p:txBody>
          <a:bodyPr/>
          <a:lstStyle/>
          <a:p>
            <a:r>
              <a:rPr lang="en-US" dirty="0" smtClean="0"/>
              <a:t>Matrix Factorization</a:t>
            </a:r>
            <a:endParaRPr lang="en-US" dirty="0"/>
          </a:p>
        </p:txBody>
      </p:sp>
      <p:sp>
        <p:nvSpPr>
          <p:cNvPr id="19" name="TextBox 18"/>
          <p:cNvSpPr txBox="1"/>
          <p:nvPr/>
        </p:nvSpPr>
        <p:spPr>
          <a:xfrm rot="17967503">
            <a:off x="3026330" y="1518168"/>
            <a:ext cx="1583570" cy="461665"/>
          </a:xfrm>
          <a:prstGeom prst="rect">
            <a:avLst/>
          </a:prstGeom>
          <a:noFill/>
        </p:spPr>
        <p:txBody>
          <a:bodyPr wrap="square" rtlCol="0">
            <a:spAutoFit/>
          </a:bodyPr>
          <a:lstStyle/>
          <a:p>
            <a:r>
              <a:rPr lang="en-US" sz="2400" dirty="0" smtClean="0"/>
              <a:t>Aliens</a:t>
            </a:r>
            <a:endParaRPr lang="en-US" sz="2400" dirty="0"/>
          </a:p>
        </p:txBody>
      </p:sp>
      <p:sp>
        <p:nvSpPr>
          <p:cNvPr id="20" name="TextBox 19"/>
          <p:cNvSpPr txBox="1"/>
          <p:nvPr/>
        </p:nvSpPr>
        <p:spPr>
          <a:xfrm rot="17967503">
            <a:off x="3839133" y="1568969"/>
            <a:ext cx="1583570" cy="461665"/>
          </a:xfrm>
          <a:prstGeom prst="rect">
            <a:avLst/>
          </a:prstGeom>
          <a:noFill/>
        </p:spPr>
        <p:txBody>
          <a:bodyPr wrap="square" rtlCol="0">
            <a:spAutoFit/>
          </a:bodyPr>
          <a:lstStyle/>
          <a:p>
            <a:r>
              <a:rPr lang="en-US" sz="2400" dirty="0" smtClean="0"/>
              <a:t>Bug’s Life</a:t>
            </a:r>
            <a:endParaRPr lang="en-US" sz="2400" dirty="0"/>
          </a:p>
        </p:txBody>
      </p:sp>
      <p:sp>
        <p:nvSpPr>
          <p:cNvPr id="21" name="TextBox 20"/>
          <p:cNvSpPr txBox="1"/>
          <p:nvPr/>
        </p:nvSpPr>
        <p:spPr>
          <a:xfrm rot="17967503">
            <a:off x="4702736" y="1552040"/>
            <a:ext cx="1583570" cy="461665"/>
          </a:xfrm>
          <a:prstGeom prst="rect">
            <a:avLst/>
          </a:prstGeom>
          <a:noFill/>
        </p:spPr>
        <p:txBody>
          <a:bodyPr wrap="square" rtlCol="0">
            <a:spAutoFit/>
          </a:bodyPr>
          <a:lstStyle/>
          <a:p>
            <a:r>
              <a:rPr lang="en-US" sz="2400" dirty="0" smtClean="0"/>
              <a:t>Cars</a:t>
            </a:r>
            <a:endParaRPr lang="en-US" sz="2400" dirty="0"/>
          </a:p>
        </p:txBody>
      </p:sp>
      <p:sp>
        <p:nvSpPr>
          <p:cNvPr id="22" name="TextBox 21"/>
          <p:cNvSpPr txBox="1"/>
          <p:nvPr/>
        </p:nvSpPr>
        <p:spPr>
          <a:xfrm rot="17967503">
            <a:off x="5386711" y="1498174"/>
            <a:ext cx="1823983" cy="461665"/>
          </a:xfrm>
          <a:prstGeom prst="rect">
            <a:avLst/>
          </a:prstGeom>
          <a:noFill/>
        </p:spPr>
        <p:txBody>
          <a:bodyPr wrap="square" rtlCol="0">
            <a:spAutoFit/>
          </a:bodyPr>
          <a:lstStyle/>
          <a:p>
            <a:r>
              <a:rPr lang="en-US" sz="2400" dirty="0" smtClean="0"/>
              <a:t>Dark Knight</a:t>
            </a:r>
            <a:endParaRPr lang="en-US" sz="2400" dirty="0"/>
          </a:p>
        </p:txBody>
      </p:sp>
      <p:graphicFrame>
        <p:nvGraphicFramePr>
          <p:cNvPr id="23" name="Object 22"/>
          <p:cNvGraphicFramePr>
            <a:graphicFrameLocks noChangeAspect="1"/>
          </p:cNvGraphicFramePr>
          <p:nvPr>
            <p:extLst>
              <p:ext uri="{D42A27DB-BD31-4B8C-83A1-F6EECF244321}">
                <p14:modId xmlns:p14="http://schemas.microsoft.com/office/powerpoint/2010/main" val="515129131"/>
              </p:ext>
            </p:extLst>
          </p:nvPr>
        </p:nvGraphicFramePr>
        <p:xfrm>
          <a:off x="2992439" y="4190466"/>
          <a:ext cx="2101850" cy="1143000"/>
        </p:xfrm>
        <a:graphic>
          <a:graphicData uri="http://schemas.openxmlformats.org/presentationml/2006/ole">
            <mc:AlternateContent xmlns:mc="http://schemas.openxmlformats.org/markup-compatibility/2006">
              <mc:Choice xmlns:v="urn:schemas-microsoft-com:vml" Requires="v">
                <p:oleObj spid="_x0000_s181260" name="Equation" r:id="rId6" imgW="584200" imgH="330200" progId="Equation.3">
                  <p:embed/>
                </p:oleObj>
              </mc:Choice>
              <mc:Fallback>
                <p:oleObj name="Equation" r:id="rId6" imgW="584200" imgH="330200" progId="Equation.3">
                  <p:embed/>
                  <p:pic>
                    <p:nvPicPr>
                      <p:cNvPr id="0" name=""/>
                      <p:cNvPicPr>
                        <a:picLocks noChangeAspect="1" noChangeArrowheads="1"/>
                      </p:cNvPicPr>
                      <p:nvPr/>
                    </p:nvPicPr>
                    <p:blipFill>
                      <a:blip r:embed="rId7"/>
                      <a:srcRect/>
                      <a:stretch>
                        <a:fillRect/>
                      </a:stretch>
                    </p:blipFill>
                    <p:spPr bwMode="auto">
                      <a:xfrm>
                        <a:off x="2992439" y="4190466"/>
                        <a:ext cx="2101850" cy="114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512200" y="4187845"/>
            <a:ext cx="2823651" cy="754053"/>
          </a:xfrm>
          <a:prstGeom prst="rect">
            <a:avLst/>
          </a:prstGeom>
          <a:noFill/>
        </p:spPr>
        <p:txBody>
          <a:bodyPr wrap="square" rtlCol="0">
            <a:spAutoFit/>
          </a:bodyPr>
          <a:lstStyle/>
          <a:p>
            <a:r>
              <a:rPr lang="en-US" sz="4300" dirty="0" smtClean="0"/>
              <a:t>Carmen</a:t>
            </a:r>
            <a:r>
              <a:rPr lang="en-US" sz="4300" baseline="30000" dirty="0" smtClean="0"/>
              <a:t>1</a:t>
            </a:r>
            <a:endParaRPr lang="en-US" sz="4300" dirty="0"/>
          </a:p>
        </p:txBody>
      </p:sp>
      <p:sp>
        <p:nvSpPr>
          <p:cNvPr id="25" name="TextBox 24"/>
          <p:cNvSpPr txBox="1"/>
          <p:nvPr/>
        </p:nvSpPr>
        <p:spPr>
          <a:xfrm rot="17967503">
            <a:off x="3094063" y="3380832"/>
            <a:ext cx="1583570" cy="461665"/>
          </a:xfrm>
          <a:prstGeom prst="rect">
            <a:avLst/>
          </a:prstGeom>
          <a:noFill/>
        </p:spPr>
        <p:txBody>
          <a:bodyPr wrap="square" rtlCol="0">
            <a:spAutoFit/>
          </a:bodyPr>
          <a:lstStyle/>
          <a:p>
            <a:r>
              <a:rPr lang="en-US" sz="2400" dirty="0" smtClean="0"/>
              <a:t>Scary</a:t>
            </a:r>
            <a:endParaRPr lang="en-US" sz="2400" dirty="0"/>
          </a:p>
        </p:txBody>
      </p:sp>
      <p:sp>
        <p:nvSpPr>
          <p:cNvPr id="26" name="TextBox 25"/>
          <p:cNvSpPr txBox="1"/>
          <p:nvPr/>
        </p:nvSpPr>
        <p:spPr>
          <a:xfrm rot="17967503">
            <a:off x="3889933" y="3363901"/>
            <a:ext cx="1583570" cy="461665"/>
          </a:xfrm>
          <a:prstGeom prst="rect">
            <a:avLst/>
          </a:prstGeom>
          <a:noFill/>
        </p:spPr>
        <p:txBody>
          <a:bodyPr wrap="square" rtlCol="0">
            <a:spAutoFit/>
          </a:bodyPr>
          <a:lstStyle/>
          <a:p>
            <a:r>
              <a:rPr lang="en-US" sz="2400" dirty="0" smtClean="0"/>
              <a:t>Kiddy</a:t>
            </a:r>
            <a:endParaRPr lang="en-US" sz="2400" dirty="0"/>
          </a:p>
        </p:txBody>
      </p:sp>
    </p:spTree>
    <p:extLst>
      <p:ext uri="{BB962C8B-B14F-4D97-AF65-F5344CB8AC3E}">
        <p14:creationId xmlns:p14="http://schemas.microsoft.com/office/powerpoint/2010/main" val="1621926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5040</TotalTime>
  <Words>728</Words>
  <Application>Microsoft Office PowerPoint</Application>
  <PresentationFormat>Widescreen</PresentationFormat>
  <Paragraphs>128</Paragraphs>
  <Slides>16</Slides>
  <Notes>14</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Segoe</vt:lpstr>
      <vt:lpstr>Segoe UI</vt:lpstr>
      <vt:lpstr>Segoe UI Light</vt:lpstr>
      <vt:lpstr>1_Office Theme</vt:lpstr>
      <vt:lpstr>Equation</vt:lpstr>
      <vt:lpstr>PowerPoint Presentation</vt:lpstr>
      <vt:lpstr>PowerPoint Presentation</vt:lpstr>
      <vt:lpstr>PowerPoint Presentation</vt:lpstr>
      <vt:lpstr>Recommender Systems and Matrix Factorization</vt:lpstr>
      <vt:lpstr>Recommender Systems and Matrix Factorization</vt:lpstr>
      <vt:lpstr>PowerPoint Presentation</vt:lpstr>
      <vt:lpstr>PowerPoint Presentation</vt:lpstr>
      <vt:lpstr>Matrix Factorization</vt:lpstr>
      <vt:lpstr>Matrix Factorization</vt:lpstr>
      <vt:lpstr>Matrix Factorization</vt:lpstr>
      <vt:lpstr>Matrix Factorization</vt:lpstr>
      <vt:lpstr>Matrix Factorization</vt:lpstr>
      <vt:lpstr>Matrix Factorization</vt:lpstr>
      <vt:lpstr>Matrix Factorization</vt:lpstr>
      <vt:lpstr>PowerPoint Presentation</vt:lpstr>
      <vt:lpstr>Recommender Systems and Matrix Factorization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117</cp:revision>
  <dcterms:created xsi:type="dcterms:W3CDTF">2015-06-26T17:24:48Z</dcterms:created>
  <dcterms:modified xsi:type="dcterms:W3CDTF">2015-08-06T22:18:37Z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