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71" r:id="rId5"/>
    <p:sldId id="278" r:id="rId6"/>
    <p:sldId id="282" r:id="rId7"/>
    <p:sldId id="304" r:id="rId8"/>
    <p:sldId id="303" r:id="rId9"/>
    <p:sldId id="305" r:id="rId10"/>
    <p:sldId id="298" r:id="rId11"/>
    <p:sldId id="299" r:id="rId12"/>
    <p:sldId id="297" r:id="rId13"/>
    <p:sldId id="287" r:id="rId14"/>
    <p:sldId id="300" r:id="rId15"/>
    <p:sldId id="286" r:id="rId16"/>
    <p:sldId id="296" r:id="rId17"/>
    <p:sldId id="283" r:id="rId18"/>
    <p:sldId id="285"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65" d="100"/>
          <a:sy n="65" d="100"/>
        </p:scale>
        <p:origin x="56" y="34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azure.microsoft.com/en-us/documentation/services/machine-learning/"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www.microsoftvirtualacademy.com/ebooks#9780735698178"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edx.org/course/querying-transact-sql-microsoft-dat201x-0"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bit.ly/azureml_login"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Principle Consultant, Quantia Analytics, LLC</a:t>
            </a:r>
          </a:p>
        </p:txBody>
      </p:sp>
      <p:sp>
        <p:nvSpPr>
          <p:cNvPr id="2" name="Title 1"/>
          <p:cNvSpPr>
            <a:spLocks noGrp="1"/>
          </p:cNvSpPr>
          <p:nvPr>
            <p:ph type="ctrTitle"/>
          </p:nvPr>
        </p:nvSpPr>
        <p:spPr>
          <a:solidFill>
            <a:srgbClr val="007233"/>
          </a:solidFill>
        </p:spPr>
        <p:txBody>
          <a:bodyPr/>
          <a:lstStyle/>
          <a:p>
            <a:r>
              <a:rPr lang="en-US" sz="4000" dirty="0" smtClean="0"/>
              <a:t/>
            </a:r>
            <a:br>
              <a:rPr lang="en-US" sz="4000" dirty="0" smtClean="0"/>
            </a:br>
            <a:r>
              <a:rPr lang="en-US" sz="4000" dirty="0" smtClean="0"/>
              <a:t>08 | Introduction to Data Science Technologies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Azure ML Documentation Resources</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Azure ML tutorials </a:t>
            </a:r>
            <a:r>
              <a:rPr lang="en-US" dirty="0">
                <a:latin typeface="Segoe"/>
              </a:rPr>
              <a:t>and resources: </a:t>
            </a:r>
            <a:r>
              <a:rPr lang="en-US" dirty="0">
                <a:hlinkClick r:id="rId2"/>
              </a:rPr>
              <a:t>http://azure.microsoft.com/en-us/documentation/services/machine-learning</a:t>
            </a:r>
            <a:r>
              <a:rPr lang="en-US" dirty="0" smtClean="0">
                <a:hlinkClick r:id="rId2"/>
              </a:rPr>
              <a:t>/</a:t>
            </a:r>
            <a:r>
              <a:rPr lang="en-US" dirty="0" smtClean="0"/>
              <a:t> </a:t>
            </a:r>
          </a:p>
          <a:p>
            <a:r>
              <a:rPr lang="en-US" dirty="0" smtClean="0">
                <a:latin typeface="Segoe"/>
              </a:rPr>
              <a:t>Azure ML </a:t>
            </a:r>
            <a:r>
              <a:rPr lang="en-US" dirty="0" err="1" smtClean="0">
                <a:latin typeface="Segoe"/>
              </a:rPr>
              <a:t>Gallary</a:t>
            </a:r>
            <a:r>
              <a:rPr lang="en-US" dirty="0">
                <a:latin typeface="Segoe"/>
              </a:rPr>
              <a:t>: </a:t>
            </a:r>
            <a:r>
              <a:rPr lang="en-US" dirty="0">
                <a:hlinkClick r:id="rId2"/>
              </a:rPr>
              <a:t>http://azure.microsoft.com/en-us/documentation/services/machine-learning</a:t>
            </a:r>
            <a:r>
              <a:rPr lang="en-US" dirty="0" smtClean="0">
                <a:hlinkClick r:id="rId2"/>
              </a:rPr>
              <a:t>/</a:t>
            </a:r>
            <a:r>
              <a:rPr lang="en-US" dirty="0" smtClean="0"/>
              <a:t> </a:t>
            </a:r>
          </a:p>
          <a:p>
            <a:r>
              <a:rPr lang="en-US" dirty="0" smtClean="0">
                <a:latin typeface="Segoe"/>
              </a:rPr>
              <a:t>Documentation and examples for each module</a:t>
            </a:r>
            <a:endParaRPr lang="en-US" dirty="0">
              <a:latin typeface="Segoe"/>
            </a:endParaRPr>
          </a:p>
          <a:p>
            <a:r>
              <a:rPr lang="en-US" dirty="0" smtClean="0">
                <a:latin typeface="Segoe"/>
              </a:rPr>
              <a:t>Sample Experiments tab in studio</a:t>
            </a:r>
          </a:p>
        </p:txBody>
      </p:sp>
    </p:spTree>
    <p:extLst>
      <p:ext uri="{BB962C8B-B14F-4D97-AF65-F5344CB8AC3E}">
        <p14:creationId xmlns:p14="http://schemas.microsoft.com/office/powerpoint/2010/main" val="189189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ML Learning Resources</a:t>
            </a:r>
            <a:endParaRPr lang="en-US" dirty="0"/>
          </a:p>
        </p:txBody>
      </p:sp>
      <p:sp>
        <p:nvSpPr>
          <p:cNvPr id="3" name="Content Placeholder 2"/>
          <p:cNvSpPr>
            <a:spLocks noGrp="1"/>
          </p:cNvSpPr>
          <p:nvPr>
            <p:ph sz="quarter" idx="10"/>
          </p:nvPr>
        </p:nvSpPr>
        <p:spPr/>
        <p:txBody>
          <a:bodyPr/>
          <a:lstStyle/>
          <a:p>
            <a:r>
              <a:rPr lang="en-US" dirty="0" smtClean="0"/>
              <a:t>Book</a:t>
            </a:r>
            <a:r>
              <a:rPr lang="en-US" dirty="0"/>
              <a:t>, </a:t>
            </a:r>
            <a:r>
              <a:rPr lang="en-US" dirty="0" smtClean="0"/>
              <a:t>Microsoft Azure Essentials: Azure Machine Learning,  </a:t>
            </a:r>
            <a:r>
              <a:rPr lang="en-US" dirty="0" smtClean="0">
                <a:hlinkClick r:id="rId2"/>
              </a:rPr>
              <a:t>http</a:t>
            </a:r>
            <a:r>
              <a:rPr lang="en-US" dirty="0">
                <a:hlinkClick r:id="rId2"/>
              </a:rPr>
              <a:t>://</a:t>
            </a:r>
            <a:r>
              <a:rPr lang="en-US" dirty="0" smtClean="0">
                <a:hlinkClick r:id="rId2"/>
              </a:rPr>
              <a:t>www.microsoftvirtualacademy.com/ebooks#9780735698178</a:t>
            </a:r>
            <a:r>
              <a:rPr lang="en-US" dirty="0" smtClean="0"/>
              <a:t> </a:t>
            </a:r>
          </a:p>
        </p:txBody>
      </p:sp>
    </p:spTree>
    <p:extLst>
      <p:ext uri="{BB962C8B-B14F-4D97-AF65-F5344CB8AC3E}">
        <p14:creationId xmlns:p14="http://schemas.microsoft.com/office/powerpoint/2010/main" val="1697102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Segoe"/>
              </a:rPr>
              <a:t>Data Passed from Module to Module</a:t>
            </a:r>
            <a:br>
              <a:rPr lang="en-US" dirty="0" smtClean="0">
                <a:latin typeface="Segoe"/>
              </a:rPr>
            </a:br>
            <a:r>
              <a:rPr lang="en-US" dirty="0" smtClean="0">
                <a:latin typeface="Segoe"/>
              </a:rPr>
              <a:t>in Azure ML Tables</a:t>
            </a:r>
            <a:endParaRPr lang="en-US" dirty="0">
              <a:latin typeface="Segoe"/>
            </a:endParaRPr>
          </a:p>
        </p:txBody>
      </p:sp>
      <p:sp>
        <p:nvSpPr>
          <p:cNvPr id="6" name="Rectangle 5"/>
          <p:cNvSpPr/>
          <p:nvPr/>
        </p:nvSpPr>
        <p:spPr>
          <a:xfrm>
            <a:off x="2462249" y="1858434"/>
            <a:ext cx="3037113" cy="643098"/>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81865" y="1756636"/>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890657" y="2403561"/>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791861" y="5723886"/>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3121330" y="5872823"/>
            <a:ext cx="1537006"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Module</a:t>
            </a:r>
            <a:endParaRPr lang="en-US" dirty="0"/>
          </a:p>
        </p:txBody>
      </p:sp>
      <p:sp>
        <p:nvSpPr>
          <p:cNvPr id="15" name="Content Placeholder 2"/>
          <p:cNvSpPr txBox="1">
            <a:spLocks/>
          </p:cNvSpPr>
          <p:nvPr/>
        </p:nvSpPr>
        <p:spPr>
          <a:xfrm>
            <a:off x="3082389" y="1858434"/>
            <a:ext cx="179683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Module</a:t>
            </a:r>
            <a:endParaRPr lang="en-US" dirty="0"/>
          </a:p>
        </p:txBody>
      </p:sp>
      <p:sp>
        <p:nvSpPr>
          <p:cNvPr id="16" name="Content Placeholder 2"/>
          <p:cNvSpPr txBox="1">
            <a:spLocks/>
          </p:cNvSpPr>
          <p:nvPr/>
        </p:nvSpPr>
        <p:spPr>
          <a:xfrm>
            <a:off x="358857" y="3049403"/>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Col1,   Col2,   Col3, ………………………,</a:t>
            </a:r>
            <a:r>
              <a:rPr lang="en-US" dirty="0" err="1" smtClean="0"/>
              <a:t>ColN</a:t>
            </a:r>
            <a:endParaRPr lang="en-US" dirty="0"/>
          </a:p>
        </p:txBody>
      </p:sp>
      <p:cxnSp>
        <p:nvCxnSpPr>
          <p:cNvPr id="24" name="Straight Arrow Connector 23"/>
          <p:cNvCxnSpPr>
            <a:stCxn id="9" idx="4"/>
          </p:cNvCxnSpPr>
          <p:nvPr/>
        </p:nvCxnSpPr>
        <p:spPr>
          <a:xfrm flipH="1">
            <a:off x="3980807" y="2599504"/>
            <a:ext cx="7822" cy="43365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881865" y="5440756"/>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371277" y="5825554"/>
            <a:ext cx="3037113" cy="690367"/>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58857" y="3033160"/>
            <a:ext cx="7259542" cy="2367319"/>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p:cNvSpPr txBox="1">
            <a:spLocks/>
          </p:cNvSpPr>
          <p:nvPr/>
        </p:nvSpPr>
        <p:spPr>
          <a:xfrm>
            <a:off x="408877" y="3692501"/>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Val11, Val12, Val13, ……………………,Val1N</a:t>
            </a:r>
            <a:endParaRPr lang="en-US" dirty="0"/>
          </a:p>
        </p:txBody>
      </p:sp>
      <p:sp>
        <p:nvSpPr>
          <p:cNvPr id="33" name="Content Placeholder 2"/>
          <p:cNvSpPr txBox="1">
            <a:spLocks/>
          </p:cNvSpPr>
          <p:nvPr/>
        </p:nvSpPr>
        <p:spPr>
          <a:xfrm>
            <a:off x="408877" y="4757381"/>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ValM1, ValM2, ValM3, ………………, </a:t>
            </a:r>
            <a:r>
              <a:rPr lang="en-US" dirty="0" err="1" smtClean="0"/>
              <a:t>ValMN</a:t>
            </a:r>
            <a:endParaRPr lang="en-US" dirty="0"/>
          </a:p>
        </p:txBody>
      </p:sp>
      <p:sp>
        <p:nvSpPr>
          <p:cNvPr id="34" name="Content Placeholder 2"/>
          <p:cNvSpPr txBox="1">
            <a:spLocks/>
          </p:cNvSpPr>
          <p:nvPr/>
        </p:nvSpPr>
        <p:spPr>
          <a:xfrm>
            <a:off x="440637" y="4200673"/>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 ……….., ………., ……………………., ………</a:t>
            </a:r>
            <a:endParaRPr lang="en-US" dirty="0"/>
          </a:p>
        </p:txBody>
      </p:sp>
      <p:sp>
        <p:nvSpPr>
          <p:cNvPr id="37" name="Oval 36"/>
          <p:cNvSpPr/>
          <p:nvPr/>
        </p:nvSpPr>
        <p:spPr>
          <a:xfrm>
            <a:off x="3803373" y="6417949"/>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ontent Placeholder 2"/>
          <p:cNvSpPr txBox="1">
            <a:spLocks/>
          </p:cNvSpPr>
          <p:nvPr/>
        </p:nvSpPr>
        <p:spPr>
          <a:xfrm>
            <a:off x="7746968" y="2824960"/>
            <a:ext cx="4318064" cy="269497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latin typeface="Segoe"/>
              </a:rPr>
              <a:t>Rectangular table</a:t>
            </a:r>
          </a:p>
          <a:p>
            <a:pPr marL="0" indent="0">
              <a:buFont typeface="Arial" pitchFamily="34" charset="0"/>
              <a:buNone/>
            </a:pPr>
            <a:r>
              <a:rPr lang="en-US" dirty="0" smtClean="0">
                <a:latin typeface="Segoe"/>
              </a:rPr>
              <a:t>N Columns</a:t>
            </a:r>
          </a:p>
          <a:p>
            <a:pPr marL="0" indent="0">
              <a:buFont typeface="Arial" pitchFamily="34" charset="0"/>
              <a:buNone/>
            </a:pPr>
            <a:r>
              <a:rPr lang="en-US" dirty="0" smtClean="0">
                <a:latin typeface="Segoe"/>
              </a:rPr>
              <a:t>M Rows</a:t>
            </a:r>
          </a:p>
          <a:p>
            <a:pPr marL="0" indent="0">
              <a:buFont typeface="Arial" pitchFamily="34" charset="0"/>
              <a:buNone/>
            </a:pPr>
            <a:r>
              <a:rPr lang="en-US" dirty="0" smtClean="0">
                <a:latin typeface="Segoe"/>
              </a:rPr>
              <a:t>Equal length columns</a:t>
            </a:r>
            <a:endParaRPr lang="en-US" dirty="0">
              <a:latin typeface="Segoe"/>
            </a:endParaRPr>
          </a:p>
        </p:txBody>
      </p:sp>
    </p:spTree>
    <p:extLst>
      <p:ext uri="{BB962C8B-B14F-4D97-AF65-F5344CB8AC3E}">
        <p14:creationId xmlns:p14="http://schemas.microsoft.com/office/powerpoint/2010/main" val="3695690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Azure ML Table Data Types </a:t>
            </a:r>
            <a:endParaRPr lang="en-US" dirty="0">
              <a:latin typeface="Segoe"/>
            </a:endParaRPr>
          </a:p>
        </p:txBody>
      </p:sp>
      <p:sp>
        <p:nvSpPr>
          <p:cNvPr id="3" name="Content Placeholder 2"/>
          <p:cNvSpPr>
            <a:spLocks noGrp="1"/>
          </p:cNvSpPr>
          <p:nvPr>
            <p:ph sz="quarter" idx="10"/>
          </p:nvPr>
        </p:nvSpPr>
        <p:spPr>
          <a:xfrm>
            <a:off x="367838" y="1226180"/>
            <a:ext cx="5720446" cy="5290388"/>
          </a:xfrm>
        </p:spPr>
        <p:txBody>
          <a:bodyPr/>
          <a:lstStyle/>
          <a:p>
            <a:r>
              <a:rPr lang="en-US" dirty="0" smtClean="0">
                <a:latin typeface="Segoe"/>
              </a:rPr>
              <a:t>Numeric; Floating Point</a:t>
            </a:r>
          </a:p>
          <a:p>
            <a:r>
              <a:rPr lang="en-US" dirty="0" smtClean="0">
                <a:latin typeface="Segoe"/>
              </a:rPr>
              <a:t>Numeric: Integer</a:t>
            </a:r>
          </a:p>
          <a:p>
            <a:r>
              <a:rPr lang="en-US" dirty="0" smtClean="0">
                <a:latin typeface="Segoe"/>
              </a:rPr>
              <a:t>Boolean</a:t>
            </a:r>
          </a:p>
          <a:p>
            <a:r>
              <a:rPr lang="en-US" dirty="0" smtClean="0">
                <a:latin typeface="Segoe"/>
              </a:rPr>
              <a:t>String</a:t>
            </a:r>
          </a:p>
        </p:txBody>
      </p:sp>
      <p:sp>
        <p:nvSpPr>
          <p:cNvPr id="5" name="Content Placeholder 2"/>
          <p:cNvSpPr txBox="1">
            <a:spLocks/>
          </p:cNvSpPr>
          <p:nvPr/>
        </p:nvSpPr>
        <p:spPr>
          <a:xfrm>
            <a:off x="6471554" y="1173740"/>
            <a:ext cx="5720446"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Categorical</a:t>
            </a:r>
          </a:p>
          <a:p>
            <a:r>
              <a:rPr lang="en-US" dirty="0" smtClean="0">
                <a:latin typeface="Segoe"/>
              </a:rPr>
              <a:t>Date-time</a:t>
            </a:r>
          </a:p>
          <a:p>
            <a:r>
              <a:rPr lang="en-US" dirty="0" smtClean="0">
                <a:latin typeface="Segoe"/>
              </a:rPr>
              <a:t>Time-Span</a:t>
            </a:r>
          </a:p>
          <a:p>
            <a:r>
              <a:rPr lang="en-US" dirty="0" smtClean="0">
                <a:latin typeface="Segoe"/>
              </a:rPr>
              <a:t>Image</a:t>
            </a:r>
          </a:p>
        </p:txBody>
      </p:sp>
    </p:spTree>
    <p:extLst>
      <p:ext uri="{BB962C8B-B14F-4D97-AF65-F5344CB8AC3E}">
        <p14:creationId xmlns:p14="http://schemas.microsoft.com/office/powerpoint/2010/main" val="2653012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 Azure ML</a:t>
            </a:r>
            <a:endParaRPr lang="en-US" dirty="0"/>
          </a:p>
        </p:txBody>
      </p:sp>
      <p:sp>
        <p:nvSpPr>
          <p:cNvPr id="3" name="Content Placeholder 2"/>
          <p:cNvSpPr>
            <a:spLocks noGrp="1"/>
          </p:cNvSpPr>
          <p:nvPr>
            <p:ph sz="quarter" idx="10"/>
          </p:nvPr>
        </p:nvSpPr>
        <p:spPr/>
        <p:txBody>
          <a:bodyPr/>
          <a:lstStyle/>
          <a:p>
            <a:r>
              <a:rPr lang="en-US" dirty="0" smtClean="0">
                <a:latin typeface="Segoe"/>
              </a:rPr>
              <a:t>SQL data I/O; Reader and Writer modules</a:t>
            </a:r>
            <a:endParaRPr lang="en-US" dirty="0">
              <a:latin typeface="Segoe"/>
            </a:endParaRPr>
          </a:p>
          <a:p>
            <a:r>
              <a:rPr lang="en-US" dirty="0" smtClean="0">
                <a:latin typeface="Segoe"/>
              </a:rPr>
              <a:t>SQL transformation module</a:t>
            </a:r>
          </a:p>
          <a:p>
            <a:r>
              <a:rPr lang="en-US" dirty="0" smtClean="0">
                <a:latin typeface="Segoe"/>
              </a:rPr>
              <a:t>SQL resources</a:t>
            </a:r>
          </a:p>
          <a:p>
            <a:pPr marL="0" indent="0">
              <a:buNone/>
            </a:pPr>
            <a:endParaRPr lang="en-US" dirty="0" smtClean="0">
              <a:solidFill>
                <a:schemeClr val="tx2"/>
              </a:solidFill>
            </a:endParaRPr>
          </a:p>
          <a:p>
            <a:pPr marL="0" indent="0">
              <a:buNone/>
            </a:pPr>
            <a:r>
              <a:rPr lang="en-US" dirty="0">
                <a:solidFill>
                  <a:schemeClr val="tx2"/>
                </a:solidFill>
                <a:latin typeface="Segoe"/>
              </a:rPr>
              <a:t>Querying with </a:t>
            </a:r>
            <a:r>
              <a:rPr lang="en-US" dirty="0" smtClean="0">
                <a:solidFill>
                  <a:schemeClr val="tx2"/>
                </a:solidFill>
                <a:latin typeface="Segoe"/>
              </a:rPr>
              <a:t>Transact-SQL, Graeme Malcom and Geoff </a:t>
            </a:r>
            <a:r>
              <a:rPr lang="en-US" dirty="0" err="1" smtClean="0">
                <a:solidFill>
                  <a:schemeClr val="tx2"/>
                </a:solidFill>
                <a:latin typeface="Segoe"/>
              </a:rPr>
              <a:t>Allix</a:t>
            </a:r>
            <a:r>
              <a:rPr lang="en-US" dirty="0">
                <a:solidFill>
                  <a:schemeClr val="tx2"/>
                </a:solidFill>
                <a:latin typeface="Segoe"/>
              </a:rPr>
              <a:t>, </a:t>
            </a:r>
            <a:r>
              <a:rPr lang="en-US" dirty="0">
                <a:solidFill>
                  <a:schemeClr val="tx2"/>
                </a:solidFill>
                <a:hlinkClick r:id="rId2"/>
              </a:rPr>
              <a:t>https://</a:t>
            </a:r>
            <a:r>
              <a:rPr lang="en-US" dirty="0" smtClean="0">
                <a:solidFill>
                  <a:schemeClr val="tx2"/>
                </a:solidFill>
                <a:hlinkClick r:id="rId2"/>
              </a:rPr>
              <a:t>www.edx.org/course/querying-transact-sql-microsoft-dat201x-0</a:t>
            </a:r>
            <a:r>
              <a:rPr lang="en-US" dirty="0" smtClean="0">
                <a:solidFill>
                  <a:schemeClr val="tx2"/>
                </a:solidFill>
              </a:rPr>
              <a:t> </a:t>
            </a:r>
            <a:endParaRPr lang="en-US" b="1" dirty="0"/>
          </a:p>
        </p:txBody>
      </p:sp>
    </p:spTree>
    <p:extLst>
      <p:ext uri="{BB962C8B-B14F-4D97-AF65-F5344CB8AC3E}">
        <p14:creationId xmlns:p14="http://schemas.microsoft.com/office/powerpoint/2010/main" val="1468552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Summary	</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Create and manage experiments in Azure ML studio</a:t>
            </a:r>
          </a:p>
          <a:p>
            <a:r>
              <a:rPr lang="en-US" dirty="0" smtClean="0">
                <a:latin typeface="Segoe"/>
              </a:rPr>
              <a:t>Experiments comprised of </a:t>
            </a:r>
            <a:r>
              <a:rPr lang="en-US" dirty="0">
                <a:latin typeface="Segoe"/>
              </a:rPr>
              <a:t>modules</a:t>
            </a:r>
          </a:p>
          <a:p>
            <a:r>
              <a:rPr lang="en-US" dirty="0">
                <a:latin typeface="Segoe"/>
              </a:rPr>
              <a:t>Modules transform data, compute models, score models, and evaluate </a:t>
            </a:r>
            <a:r>
              <a:rPr lang="en-US" dirty="0" smtClean="0">
                <a:latin typeface="Segoe"/>
              </a:rPr>
              <a:t>models</a:t>
            </a:r>
          </a:p>
          <a:p>
            <a:r>
              <a:rPr lang="en-US" dirty="0" smtClean="0">
                <a:latin typeface="Segoe"/>
              </a:rPr>
              <a:t>Pass data between modules in Azure tables</a:t>
            </a:r>
          </a:p>
          <a:p>
            <a:r>
              <a:rPr lang="en-US" dirty="0" smtClean="0">
                <a:latin typeface="Segoe"/>
              </a:rPr>
              <a:t>Multiple data I/O options</a:t>
            </a:r>
          </a:p>
        </p:txBody>
      </p:sp>
    </p:spTree>
    <p:extLst>
      <p:ext uri="{BB962C8B-B14F-4D97-AF65-F5344CB8AC3E}">
        <p14:creationId xmlns:p14="http://schemas.microsoft.com/office/powerpoint/2010/main" val="3471816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Tour of Azure ML Studio</a:t>
            </a:r>
          </a:p>
          <a:p>
            <a:r>
              <a:rPr lang="en-GB" dirty="0" smtClean="0">
                <a:latin typeface="Segoe"/>
              </a:rPr>
              <a:t>Azure ML Experiments</a:t>
            </a:r>
          </a:p>
          <a:p>
            <a:r>
              <a:rPr lang="en-GB" dirty="0" smtClean="0">
                <a:latin typeface="Segoe"/>
              </a:rPr>
              <a:t>Azure tables and data types</a:t>
            </a:r>
          </a:p>
          <a:p>
            <a:r>
              <a:rPr lang="en-GB" dirty="0" smtClean="0">
                <a:latin typeface="Segoe"/>
              </a:rPr>
              <a:t>SQL</a:t>
            </a:r>
          </a:p>
        </p:txBody>
      </p:sp>
      <p:sp>
        <p:nvSpPr>
          <p:cNvPr id="2" name="Title 1"/>
          <p:cNvSpPr>
            <a:spLocks noGrp="1"/>
          </p:cNvSpPr>
          <p:nvPr>
            <p:ph type="title"/>
          </p:nvPr>
        </p:nvSpPr>
        <p:spPr/>
        <p:txBody>
          <a:bodyPr/>
          <a:lstStyle/>
          <a:p>
            <a:r>
              <a:rPr lang="en-US" dirty="0" smtClean="0">
                <a:latin typeface="Segoe"/>
              </a:rPr>
              <a:t>Chapter Outline</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Why Azure ML?</a:t>
            </a:r>
            <a:endParaRPr lang="en-US" dirty="0">
              <a:latin typeface="Segoe"/>
            </a:endParaRPr>
          </a:p>
        </p:txBody>
      </p:sp>
      <p:sp>
        <p:nvSpPr>
          <p:cNvPr id="3" name="Content Placeholder 2"/>
          <p:cNvSpPr>
            <a:spLocks noGrp="1"/>
          </p:cNvSpPr>
          <p:nvPr>
            <p:ph sz="quarter" idx="10"/>
          </p:nvPr>
        </p:nvSpPr>
        <p:spPr/>
        <p:txBody>
          <a:bodyPr/>
          <a:lstStyle/>
          <a:p>
            <a:r>
              <a:rPr lang="en-US" dirty="0">
                <a:solidFill>
                  <a:schemeClr val="tx1">
                    <a:lumMod val="50000"/>
                  </a:schemeClr>
                </a:solidFill>
                <a:latin typeface="Segoe"/>
                <a:ea typeface="ＭＳ Ｐゴシック" pitchFamily="34" charset="-128"/>
              </a:rPr>
              <a:t>Quickly deploy </a:t>
            </a:r>
            <a:r>
              <a:rPr lang="en-US" dirty="0" smtClean="0">
                <a:solidFill>
                  <a:schemeClr val="tx1">
                    <a:lumMod val="50000"/>
                  </a:schemeClr>
                </a:solidFill>
                <a:latin typeface="Segoe"/>
                <a:ea typeface="ＭＳ Ｐゴシック" pitchFamily="34" charset="-128"/>
              </a:rPr>
              <a:t>production solutions </a:t>
            </a:r>
            <a:r>
              <a:rPr lang="en-US" dirty="0">
                <a:solidFill>
                  <a:schemeClr val="tx1">
                    <a:lumMod val="50000"/>
                  </a:schemeClr>
                </a:solidFill>
                <a:latin typeface="Segoe"/>
                <a:ea typeface="ＭＳ Ｐゴシック" pitchFamily="34" charset="-128"/>
              </a:rPr>
              <a:t>as </a:t>
            </a:r>
            <a:r>
              <a:rPr lang="en-US" dirty="0" smtClean="0">
                <a:solidFill>
                  <a:schemeClr val="tx1">
                    <a:lumMod val="50000"/>
                  </a:schemeClr>
                </a:solidFill>
                <a:latin typeface="Segoe"/>
                <a:ea typeface="ＭＳ Ｐゴシック" pitchFamily="34" charset="-128"/>
              </a:rPr>
              <a:t/>
            </a:r>
            <a:br>
              <a:rPr lang="en-US" dirty="0" smtClean="0">
                <a:solidFill>
                  <a:schemeClr val="tx1">
                    <a:lumMod val="50000"/>
                  </a:schemeClr>
                </a:solidFill>
                <a:latin typeface="Segoe"/>
                <a:ea typeface="ＭＳ Ｐゴシック" pitchFamily="34" charset="-128"/>
              </a:rPr>
            </a:br>
            <a:r>
              <a:rPr lang="en-US" dirty="0" smtClean="0">
                <a:solidFill>
                  <a:schemeClr val="tx1">
                    <a:lumMod val="50000"/>
                  </a:schemeClr>
                </a:solidFill>
                <a:latin typeface="Segoe"/>
                <a:ea typeface="ＭＳ Ｐゴシック" pitchFamily="34" charset="-128"/>
              </a:rPr>
              <a:t>web </a:t>
            </a:r>
            <a:r>
              <a:rPr lang="en-US" dirty="0">
                <a:solidFill>
                  <a:schemeClr val="tx1">
                    <a:lumMod val="50000"/>
                  </a:schemeClr>
                </a:solidFill>
                <a:latin typeface="Segoe"/>
                <a:ea typeface="ＭＳ Ｐゴシック" pitchFamily="34" charset="-128"/>
              </a:rPr>
              <a:t>services</a:t>
            </a:r>
          </a:p>
          <a:p>
            <a:r>
              <a:rPr lang="en-US" dirty="0" smtClean="0">
                <a:solidFill>
                  <a:schemeClr val="tx1">
                    <a:lumMod val="50000"/>
                  </a:schemeClr>
                </a:solidFill>
                <a:latin typeface="Segoe"/>
                <a:ea typeface="ＭＳ Ｐゴシック" pitchFamily="34" charset="-128"/>
              </a:rPr>
              <a:t>Models run </a:t>
            </a:r>
            <a:r>
              <a:rPr lang="en-US" dirty="0">
                <a:solidFill>
                  <a:schemeClr val="tx1">
                    <a:lumMod val="50000"/>
                  </a:schemeClr>
                </a:solidFill>
                <a:latin typeface="Segoe"/>
                <a:ea typeface="ＭＳ Ｐゴシック" pitchFamily="34" charset="-128"/>
              </a:rPr>
              <a:t>in a highly scalable cloud environment</a:t>
            </a:r>
          </a:p>
          <a:p>
            <a:r>
              <a:rPr lang="en-US" dirty="0" smtClean="0">
                <a:solidFill>
                  <a:schemeClr val="tx1">
                    <a:lumMod val="50000"/>
                  </a:schemeClr>
                </a:solidFill>
                <a:latin typeface="Segoe"/>
                <a:ea typeface="ＭＳ Ｐゴシック" pitchFamily="34" charset="-128"/>
              </a:rPr>
              <a:t>Secure cloud environment for data and code</a:t>
            </a:r>
            <a:endParaRPr lang="en-US" dirty="0">
              <a:solidFill>
                <a:schemeClr val="tx1">
                  <a:lumMod val="50000"/>
                </a:schemeClr>
              </a:solidFill>
              <a:latin typeface="Segoe"/>
              <a:ea typeface="ＭＳ Ｐゴシック" pitchFamily="34" charset="-128"/>
            </a:endParaRPr>
          </a:p>
          <a:p>
            <a:r>
              <a:rPr lang="en-US" dirty="0" smtClean="0">
                <a:solidFill>
                  <a:schemeClr val="tx1">
                    <a:lumMod val="50000"/>
                  </a:schemeClr>
                </a:solidFill>
                <a:latin typeface="Segoe"/>
                <a:ea typeface="ＭＳ Ｐゴシック" pitchFamily="34" charset="-128"/>
              </a:rPr>
              <a:t>Powerful, efficient </a:t>
            </a:r>
            <a:r>
              <a:rPr lang="en-US" dirty="0">
                <a:solidFill>
                  <a:schemeClr val="tx1">
                    <a:lumMod val="50000"/>
                  </a:schemeClr>
                </a:solidFill>
                <a:latin typeface="Segoe"/>
                <a:ea typeface="ＭＳ Ｐゴシック" pitchFamily="34" charset="-128"/>
              </a:rPr>
              <a:t>built-in algorithms</a:t>
            </a:r>
          </a:p>
          <a:p>
            <a:r>
              <a:rPr lang="en-US" dirty="0" smtClean="0">
                <a:latin typeface="Segoe"/>
                <a:ea typeface="ＭＳ Ｐゴシック" pitchFamily="34" charset="-128"/>
              </a:rPr>
              <a:t>Extensible with, SQL, Python, and R</a:t>
            </a:r>
            <a:endParaRPr lang="en-US" dirty="0">
              <a:latin typeface="Segoe"/>
              <a:ea typeface="ＭＳ Ｐゴシック" pitchFamily="34" charset="-128"/>
            </a:endParaRP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bwMode="auto">
          <a:xfrm>
            <a:off x="6032305" y="2201862"/>
            <a:ext cx="4135349" cy="4135349"/>
          </a:xfrm>
          <a:prstGeom prst="ellipse">
            <a:avLst/>
          </a:prstGeom>
          <a:noFill/>
          <a:ln w="57150">
            <a:solidFill>
              <a:schemeClr val="tx1"/>
            </a:solidFill>
            <a:miter lim="800000"/>
          </a:ln>
        </p:spPr>
        <p:txBody>
          <a:bodyPr vert="horz" wrap="square" lIns="91440" tIns="45720" rIns="91440" bIns="45720" numCol="1" anchor="t" anchorCtr="0" compatLnSpc="1">
            <a:prstTxWarp prst="textNoShape">
              <a:avLst/>
            </a:prstTxWarp>
          </a:bodyPr>
          <a:lstStyle/>
          <a:p>
            <a:pPr defTabSz="914363"/>
            <a:endParaRPr lang="en-US" sz="1400" dirty="0" err="1"/>
          </a:p>
        </p:txBody>
      </p:sp>
      <p:sp>
        <p:nvSpPr>
          <p:cNvPr id="5" name="Rectangle 4"/>
          <p:cNvSpPr/>
          <p:nvPr/>
        </p:nvSpPr>
        <p:spPr bwMode="auto">
          <a:xfrm rot="19214741">
            <a:off x="6315276" y="5196068"/>
            <a:ext cx="261762" cy="59643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solidFill>
                <a:schemeClr val="bg1"/>
              </a:solidFill>
              <a:ea typeface="Segoe UI" pitchFamily="34" charset="0"/>
              <a:cs typeface="Segoe UI" pitchFamily="34" charset="0"/>
            </a:endParaRPr>
          </a:p>
        </p:txBody>
      </p:sp>
      <p:sp>
        <p:nvSpPr>
          <p:cNvPr id="6" name="Rectangle 5"/>
          <p:cNvSpPr/>
          <p:nvPr/>
        </p:nvSpPr>
        <p:spPr bwMode="auto">
          <a:xfrm rot="1861883">
            <a:off x="6131536" y="3017298"/>
            <a:ext cx="382119" cy="48653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solidFill>
                <a:schemeClr val="bg1"/>
              </a:solidFill>
              <a:ea typeface="Segoe UI" pitchFamily="34" charset="0"/>
              <a:cs typeface="Segoe UI" pitchFamily="34" charset="0"/>
            </a:endParaRPr>
          </a:p>
        </p:txBody>
      </p:sp>
      <p:sp>
        <p:nvSpPr>
          <p:cNvPr id="7" name="Freeform 539"/>
          <p:cNvSpPr>
            <a:spLocks noChangeAspect="1"/>
          </p:cNvSpPr>
          <p:nvPr/>
        </p:nvSpPr>
        <p:spPr bwMode="auto">
          <a:xfrm>
            <a:off x="730529" y="2373538"/>
            <a:ext cx="6207980" cy="341307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2">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8" name="Group 7"/>
          <p:cNvGrpSpPr/>
          <p:nvPr/>
        </p:nvGrpSpPr>
        <p:grpSpPr>
          <a:xfrm>
            <a:off x="2486830" y="3375390"/>
            <a:ext cx="277908" cy="226269"/>
            <a:chOff x="-2530484" y="585787"/>
            <a:chExt cx="1119191" cy="911228"/>
          </a:xfrm>
          <a:solidFill>
            <a:schemeClr val="bg2"/>
          </a:solidFill>
        </p:grpSpPr>
        <p:sp>
          <p:nvSpPr>
            <p:cNvPr id="9" name="Freeform 31"/>
            <p:cNvSpPr>
              <a:spLocks noEditPoints="1"/>
            </p:cNvSpPr>
            <p:nvPr/>
          </p:nvSpPr>
          <p:spPr bwMode="auto">
            <a:xfrm>
              <a:off x="-2530484" y="585787"/>
              <a:ext cx="1119191" cy="622300"/>
            </a:xfrm>
            <a:custGeom>
              <a:avLst/>
              <a:gdLst>
                <a:gd name="T0" fmla="*/ 296 w 296"/>
                <a:gd name="T1" fmla="*/ 24 h 164"/>
                <a:gd name="T2" fmla="*/ 290 w 296"/>
                <a:gd name="T3" fmla="*/ 24 h 164"/>
                <a:gd name="T4" fmla="*/ 288 w 296"/>
                <a:gd name="T5" fmla="*/ 149 h 164"/>
                <a:gd name="T6" fmla="*/ 291 w 296"/>
                <a:gd name="T7" fmla="*/ 154 h 164"/>
                <a:gd name="T8" fmla="*/ 287 w 296"/>
                <a:gd name="T9" fmla="*/ 164 h 164"/>
                <a:gd name="T10" fmla="*/ 9 w 296"/>
                <a:gd name="T11" fmla="*/ 164 h 164"/>
                <a:gd name="T12" fmla="*/ 9 w 296"/>
                <a:gd name="T13" fmla="*/ 24 h 164"/>
                <a:gd name="T14" fmla="*/ 0 w 296"/>
                <a:gd name="T15" fmla="*/ 24 h 164"/>
                <a:gd name="T16" fmla="*/ 0 w 296"/>
                <a:gd name="T17" fmla="*/ 0 h 164"/>
                <a:gd name="T18" fmla="*/ 296 w 296"/>
                <a:gd name="T19" fmla="*/ 0 h 164"/>
                <a:gd name="T20" fmla="*/ 296 w 296"/>
                <a:gd name="T21" fmla="*/ 24 h 164"/>
                <a:gd name="T22" fmla="*/ 32 w 296"/>
                <a:gd name="T23" fmla="*/ 139 h 164"/>
                <a:gd name="T24" fmla="*/ 264 w 296"/>
                <a:gd name="T25" fmla="*/ 139 h 164"/>
                <a:gd name="T26" fmla="*/ 264 w 296"/>
                <a:gd name="T27" fmla="*/ 27 h 164"/>
                <a:gd name="T28" fmla="*/ 263 w 296"/>
                <a:gd name="T29" fmla="*/ 25 h 164"/>
                <a:gd name="T30" fmla="*/ 263 w 296"/>
                <a:gd name="T31" fmla="*/ 25 h 164"/>
                <a:gd name="T32" fmla="*/ 32 w 296"/>
                <a:gd name="T33" fmla="*/ 25 h 164"/>
                <a:gd name="T34" fmla="*/ 32 w 296"/>
                <a:gd name="T35" fmla="*/ 13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164">
                  <a:moveTo>
                    <a:pt x="296" y="24"/>
                  </a:moveTo>
                  <a:cubicBezTo>
                    <a:pt x="294" y="24"/>
                    <a:pt x="292" y="24"/>
                    <a:pt x="290" y="24"/>
                  </a:cubicBezTo>
                  <a:cubicBezTo>
                    <a:pt x="288" y="34"/>
                    <a:pt x="287" y="134"/>
                    <a:pt x="288" y="149"/>
                  </a:cubicBezTo>
                  <a:cubicBezTo>
                    <a:pt x="288" y="151"/>
                    <a:pt x="290" y="152"/>
                    <a:pt x="291" y="154"/>
                  </a:cubicBezTo>
                  <a:cubicBezTo>
                    <a:pt x="290" y="157"/>
                    <a:pt x="288" y="160"/>
                    <a:pt x="287" y="164"/>
                  </a:cubicBezTo>
                  <a:cubicBezTo>
                    <a:pt x="195" y="164"/>
                    <a:pt x="102" y="164"/>
                    <a:pt x="9" y="164"/>
                  </a:cubicBezTo>
                  <a:cubicBezTo>
                    <a:pt x="9" y="118"/>
                    <a:pt x="9" y="72"/>
                    <a:pt x="9" y="24"/>
                  </a:cubicBezTo>
                  <a:cubicBezTo>
                    <a:pt x="5" y="24"/>
                    <a:pt x="2" y="24"/>
                    <a:pt x="0" y="24"/>
                  </a:cubicBezTo>
                  <a:cubicBezTo>
                    <a:pt x="0" y="16"/>
                    <a:pt x="0" y="8"/>
                    <a:pt x="0" y="0"/>
                  </a:cubicBezTo>
                  <a:cubicBezTo>
                    <a:pt x="99" y="0"/>
                    <a:pt x="197" y="0"/>
                    <a:pt x="296" y="0"/>
                  </a:cubicBezTo>
                  <a:cubicBezTo>
                    <a:pt x="296" y="8"/>
                    <a:pt x="296" y="16"/>
                    <a:pt x="296" y="24"/>
                  </a:cubicBezTo>
                  <a:close/>
                  <a:moveTo>
                    <a:pt x="32" y="139"/>
                  </a:moveTo>
                  <a:cubicBezTo>
                    <a:pt x="110" y="139"/>
                    <a:pt x="187" y="139"/>
                    <a:pt x="264" y="139"/>
                  </a:cubicBezTo>
                  <a:cubicBezTo>
                    <a:pt x="264" y="102"/>
                    <a:pt x="264" y="64"/>
                    <a:pt x="264" y="27"/>
                  </a:cubicBezTo>
                  <a:cubicBezTo>
                    <a:pt x="264" y="27"/>
                    <a:pt x="264" y="26"/>
                    <a:pt x="263" y="25"/>
                  </a:cubicBezTo>
                  <a:cubicBezTo>
                    <a:pt x="263" y="25"/>
                    <a:pt x="262" y="24"/>
                    <a:pt x="263" y="25"/>
                  </a:cubicBezTo>
                  <a:cubicBezTo>
                    <a:pt x="186" y="25"/>
                    <a:pt x="109" y="25"/>
                    <a:pt x="32" y="25"/>
                  </a:cubicBezTo>
                  <a:cubicBezTo>
                    <a:pt x="32" y="63"/>
                    <a:pt x="32" y="101"/>
                    <a:pt x="3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10" name="Freeform 32"/>
            <p:cNvSpPr>
              <a:spLocks/>
            </p:cNvSpPr>
            <p:nvPr/>
          </p:nvSpPr>
          <p:spPr bwMode="auto">
            <a:xfrm>
              <a:off x="-2212985" y="1241428"/>
              <a:ext cx="514350" cy="255587"/>
            </a:xfrm>
            <a:custGeom>
              <a:avLst/>
              <a:gdLst>
                <a:gd name="T0" fmla="*/ 0 w 136"/>
                <a:gd name="T1" fmla="*/ 67 h 67"/>
                <a:gd name="T2" fmla="*/ 0 w 136"/>
                <a:gd name="T3" fmla="*/ 52 h 67"/>
                <a:gd name="T4" fmla="*/ 27 w 136"/>
                <a:gd name="T5" fmla="*/ 51 h 67"/>
                <a:gd name="T6" fmla="*/ 55 w 136"/>
                <a:gd name="T7" fmla="*/ 51 h 67"/>
                <a:gd name="T8" fmla="*/ 55 w 136"/>
                <a:gd name="T9" fmla="*/ 0 h 67"/>
                <a:gd name="T10" fmla="*/ 79 w 136"/>
                <a:gd name="T11" fmla="*/ 0 h 67"/>
                <a:gd name="T12" fmla="*/ 79 w 136"/>
                <a:gd name="T13" fmla="*/ 50 h 67"/>
                <a:gd name="T14" fmla="*/ 107 w 136"/>
                <a:gd name="T15" fmla="*/ 51 h 67"/>
                <a:gd name="T16" fmla="*/ 136 w 136"/>
                <a:gd name="T17" fmla="*/ 51 h 67"/>
                <a:gd name="T18" fmla="*/ 136 w 136"/>
                <a:gd name="T19" fmla="*/ 67 h 67"/>
                <a:gd name="T20" fmla="*/ 0 w 136"/>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67">
                  <a:moveTo>
                    <a:pt x="0" y="67"/>
                  </a:moveTo>
                  <a:cubicBezTo>
                    <a:pt x="0" y="62"/>
                    <a:pt x="0" y="58"/>
                    <a:pt x="0" y="52"/>
                  </a:cubicBezTo>
                  <a:cubicBezTo>
                    <a:pt x="9" y="50"/>
                    <a:pt x="18" y="51"/>
                    <a:pt x="27" y="51"/>
                  </a:cubicBezTo>
                  <a:cubicBezTo>
                    <a:pt x="36" y="51"/>
                    <a:pt x="45" y="51"/>
                    <a:pt x="55" y="51"/>
                  </a:cubicBezTo>
                  <a:cubicBezTo>
                    <a:pt x="55" y="34"/>
                    <a:pt x="55" y="18"/>
                    <a:pt x="55" y="0"/>
                  </a:cubicBezTo>
                  <a:cubicBezTo>
                    <a:pt x="63" y="0"/>
                    <a:pt x="71" y="0"/>
                    <a:pt x="79" y="0"/>
                  </a:cubicBezTo>
                  <a:cubicBezTo>
                    <a:pt x="79" y="16"/>
                    <a:pt x="79" y="33"/>
                    <a:pt x="79" y="50"/>
                  </a:cubicBezTo>
                  <a:cubicBezTo>
                    <a:pt x="89" y="52"/>
                    <a:pt x="98" y="51"/>
                    <a:pt x="107" y="51"/>
                  </a:cubicBezTo>
                  <a:cubicBezTo>
                    <a:pt x="116" y="51"/>
                    <a:pt x="125" y="51"/>
                    <a:pt x="136" y="51"/>
                  </a:cubicBezTo>
                  <a:cubicBezTo>
                    <a:pt x="136" y="57"/>
                    <a:pt x="136" y="62"/>
                    <a:pt x="136" y="67"/>
                  </a:cubicBezTo>
                  <a:cubicBezTo>
                    <a:pt x="91" y="67"/>
                    <a:pt x="45" y="67"/>
                    <a:pt x="0"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11" name="Freeform 34"/>
            <p:cNvSpPr>
              <a:spLocks/>
            </p:cNvSpPr>
            <p:nvPr/>
          </p:nvSpPr>
          <p:spPr bwMode="auto">
            <a:xfrm>
              <a:off x="-1876433" y="752475"/>
              <a:ext cx="268289" cy="269876"/>
            </a:xfrm>
            <a:custGeom>
              <a:avLst/>
              <a:gdLst>
                <a:gd name="T0" fmla="*/ 16 w 71"/>
                <a:gd name="T1" fmla="*/ 71 h 71"/>
                <a:gd name="T2" fmla="*/ 0 w 71"/>
                <a:gd name="T3" fmla="*/ 54 h 71"/>
                <a:gd name="T4" fmla="*/ 0 w 71"/>
                <a:gd name="T5" fmla="*/ 17 h 71"/>
                <a:gd name="T6" fmla="*/ 17 w 71"/>
                <a:gd name="T7" fmla="*/ 0 h 71"/>
                <a:gd name="T8" fmla="*/ 31 w 71"/>
                <a:gd name="T9" fmla="*/ 0 h 71"/>
                <a:gd name="T10" fmla="*/ 31 w 71"/>
                <a:gd name="T11" fmla="*/ 36 h 71"/>
                <a:gd name="T12" fmla="*/ 38 w 71"/>
                <a:gd name="T13" fmla="*/ 36 h 71"/>
                <a:gd name="T14" fmla="*/ 38 w 71"/>
                <a:gd name="T15" fmla="*/ 0 h 71"/>
                <a:gd name="T16" fmla="*/ 52 w 71"/>
                <a:gd name="T17" fmla="*/ 0 h 71"/>
                <a:gd name="T18" fmla="*/ 71 w 71"/>
                <a:gd name="T19" fmla="*/ 20 h 71"/>
                <a:gd name="T20" fmla="*/ 71 w 71"/>
                <a:gd name="T21" fmla="*/ 54 h 71"/>
                <a:gd name="T22" fmla="*/ 52 w 71"/>
                <a:gd name="T23" fmla="*/ 71 h 71"/>
                <a:gd name="T24" fmla="*/ 16 w 71"/>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16" y="71"/>
                  </a:moveTo>
                  <a:cubicBezTo>
                    <a:pt x="11" y="66"/>
                    <a:pt x="6" y="61"/>
                    <a:pt x="0" y="54"/>
                  </a:cubicBezTo>
                  <a:cubicBezTo>
                    <a:pt x="0" y="43"/>
                    <a:pt x="0" y="30"/>
                    <a:pt x="0" y="17"/>
                  </a:cubicBezTo>
                  <a:cubicBezTo>
                    <a:pt x="5" y="12"/>
                    <a:pt x="11" y="6"/>
                    <a:pt x="17" y="0"/>
                  </a:cubicBezTo>
                  <a:cubicBezTo>
                    <a:pt x="21" y="0"/>
                    <a:pt x="25" y="0"/>
                    <a:pt x="31" y="0"/>
                  </a:cubicBezTo>
                  <a:cubicBezTo>
                    <a:pt x="31" y="12"/>
                    <a:pt x="31" y="24"/>
                    <a:pt x="31" y="36"/>
                  </a:cubicBezTo>
                  <a:cubicBezTo>
                    <a:pt x="34" y="36"/>
                    <a:pt x="36" y="36"/>
                    <a:pt x="38" y="36"/>
                  </a:cubicBezTo>
                  <a:cubicBezTo>
                    <a:pt x="38" y="24"/>
                    <a:pt x="38" y="13"/>
                    <a:pt x="38" y="0"/>
                  </a:cubicBezTo>
                  <a:cubicBezTo>
                    <a:pt x="43" y="0"/>
                    <a:pt x="48" y="0"/>
                    <a:pt x="52" y="0"/>
                  </a:cubicBezTo>
                  <a:cubicBezTo>
                    <a:pt x="58" y="6"/>
                    <a:pt x="64" y="12"/>
                    <a:pt x="71" y="20"/>
                  </a:cubicBezTo>
                  <a:cubicBezTo>
                    <a:pt x="71" y="30"/>
                    <a:pt x="71" y="42"/>
                    <a:pt x="71" y="54"/>
                  </a:cubicBezTo>
                  <a:cubicBezTo>
                    <a:pt x="65" y="59"/>
                    <a:pt x="60" y="65"/>
                    <a:pt x="52" y="71"/>
                  </a:cubicBezTo>
                  <a:cubicBezTo>
                    <a:pt x="42" y="71"/>
                    <a:pt x="30" y="71"/>
                    <a:pt x="1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12" name="Freeform 35"/>
            <p:cNvSpPr>
              <a:spLocks/>
            </p:cNvSpPr>
            <p:nvPr/>
          </p:nvSpPr>
          <p:spPr bwMode="auto">
            <a:xfrm>
              <a:off x="-2349507" y="752475"/>
              <a:ext cx="393701" cy="314327"/>
            </a:xfrm>
            <a:custGeom>
              <a:avLst/>
              <a:gdLst>
                <a:gd name="T0" fmla="*/ 104 w 104"/>
                <a:gd name="T1" fmla="*/ 76 h 83"/>
                <a:gd name="T2" fmla="*/ 104 w 104"/>
                <a:gd name="T3" fmla="*/ 83 h 83"/>
                <a:gd name="T4" fmla="*/ 0 w 104"/>
                <a:gd name="T5" fmla="*/ 83 h 83"/>
                <a:gd name="T6" fmla="*/ 0 w 104"/>
                <a:gd name="T7" fmla="*/ 1 h 83"/>
                <a:gd name="T8" fmla="*/ 7 w 104"/>
                <a:gd name="T9" fmla="*/ 0 h 83"/>
                <a:gd name="T10" fmla="*/ 7 w 104"/>
                <a:gd name="T11" fmla="*/ 76 h 83"/>
                <a:gd name="T12" fmla="*/ 104 w 104"/>
                <a:gd name="T13" fmla="*/ 76 h 83"/>
              </a:gdLst>
              <a:ahLst/>
              <a:cxnLst>
                <a:cxn ang="0">
                  <a:pos x="T0" y="T1"/>
                </a:cxn>
                <a:cxn ang="0">
                  <a:pos x="T2" y="T3"/>
                </a:cxn>
                <a:cxn ang="0">
                  <a:pos x="T4" y="T5"/>
                </a:cxn>
                <a:cxn ang="0">
                  <a:pos x="T6" y="T7"/>
                </a:cxn>
                <a:cxn ang="0">
                  <a:pos x="T8" y="T9"/>
                </a:cxn>
                <a:cxn ang="0">
                  <a:pos x="T10" y="T11"/>
                </a:cxn>
                <a:cxn ang="0">
                  <a:pos x="T12" y="T13"/>
                </a:cxn>
              </a:cxnLst>
              <a:rect l="0" t="0" r="r" b="b"/>
              <a:pathLst>
                <a:path w="104" h="83">
                  <a:moveTo>
                    <a:pt x="104" y="76"/>
                  </a:moveTo>
                  <a:cubicBezTo>
                    <a:pt x="104" y="79"/>
                    <a:pt x="104" y="81"/>
                    <a:pt x="104" y="83"/>
                  </a:cubicBezTo>
                  <a:cubicBezTo>
                    <a:pt x="69" y="83"/>
                    <a:pt x="36" y="83"/>
                    <a:pt x="0" y="83"/>
                  </a:cubicBezTo>
                  <a:cubicBezTo>
                    <a:pt x="0" y="56"/>
                    <a:pt x="0" y="29"/>
                    <a:pt x="0" y="1"/>
                  </a:cubicBezTo>
                  <a:cubicBezTo>
                    <a:pt x="2" y="0"/>
                    <a:pt x="4" y="0"/>
                    <a:pt x="7" y="0"/>
                  </a:cubicBezTo>
                  <a:cubicBezTo>
                    <a:pt x="7" y="25"/>
                    <a:pt x="7" y="50"/>
                    <a:pt x="7" y="76"/>
                  </a:cubicBezTo>
                  <a:cubicBezTo>
                    <a:pt x="40" y="76"/>
                    <a:pt x="72" y="76"/>
                    <a:pt x="10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13" name="Freeform 36"/>
            <p:cNvSpPr>
              <a:spLocks/>
            </p:cNvSpPr>
            <p:nvPr/>
          </p:nvSpPr>
          <p:spPr bwMode="auto">
            <a:xfrm>
              <a:off x="-2027251" y="736602"/>
              <a:ext cx="22224" cy="273051"/>
            </a:xfrm>
            <a:custGeom>
              <a:avLst/>
              <a:gdLst>
                <a:gd name="T0" fmla="*/ 0 w 6"/>
                <a:gd name="T1" fmla="*/ 0 h 72"/>
                <a:gd name="T2" fmla="*/ 6 w 6"/>
                <a:gd name="T3" fmla="*/ 0 h 72"/>
                <a:gd name="T4" fmla="*/ 6 w 6"/>
                <a:gd name="T5" fmla="*/ 72 h 72"/>
                <a:gd name="T6" fmla="*/ 0 w 6"/>
                <a:gd name="T7" fmla="*/ 72 h 72"/>
                <a:gd name="T8" fmla="*/ 0 w 6"/>
                <a:gd name="T9" fmla="*/ 0 h 72"/>
              </a:gdLst>
              <a:ahLst/>
              <a:cxnLst>
                <a:cxn ang="0">
                  <a:pos x="T0" y="T1"/>
                </a:cxn>
                <a:cxn ang="0">
                  <a:pos x="T2" y="T3"/>
                </a:cxn>
                <a:cxn ang="0">
                  <a:pos x="T4" y="T5"/>
                </a:cxn>
                <a:cxn ang="0">
                  <a:pos x="T6" y="T7"/>
                </a:cxn>
                <a:cxn ang="0">
                  <a:pos x="T8" y="T9"/>
                </a:cxn>
              </a:cxnLst>
              <a:rect l="0" t="0" r="r" b="b"/>
              <a:pathLst>
                <a:path w="6" h="72">
                  <a:moveTo>
                    <a:pt x="0" y="0"/>
                  </a:moveTo>
                  <a:cubicBezTo>
                    <a:pt x="2" y="0"/>
                    <a:pt x="4" y="0"/>
                    <a:pt x="6" y="0"/>
                  </a:cubicBezTo>
                  <a:cubicBezTo>
                    <a:pt x="6" y="24"/>
                    <a:pt x="6" y="48"/>
                    <a:pt x="6" y="72"/>
                  </a:cubicBezTo>
                  <a:cubicBezTo>
                    <a:pt x="4" y="72"/>
                    <a:pt x="2" y="72"/>
                    <a:pt x="0" y="72"/>
                  </a:cubicBezTo>
                  <a:cubicBezTo>
                    <a:pt x="0" y="48"/>
                    <a:pt x="0" y="2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14" name="Freeform 37"/>
            <p:cNvSpPr>
              <a:spLocks/>
            </p:cNvSpPr>
            <p:nvPr/>
          </p:nvSpPr>
          <p:spPr bwMode="auto">
            <a:xfrm>
              <a:off x="-2087565" y="798514"/>
              <a:ext cx="22224" cy="211139"/>
            </a:xfrm>
            <a:custGeom>
              <a:avLst/>
              <a:gdLst>
                <a:gd name="T0" fmla="*/ 0 w 6"/>
                <a:gd name="T1" fmla="*/ 0 h 56"/>
                <a:gd name="T2" fmla="*/ 6 w 6"/>
                <a:gd name="T3" fmla="*/ 0 h 56"/>
                <a:gd name="T4" fmla="*/ 6 w 6"/>
                <a:gd name="T5" fmla="*/ 56 h 56"/>
                <a:gd name="T6" fmla="*/ 0 w 6"/>
                <a:gd name="T7" fmla="*/ 56 h 56"/>
                <a:gd name="T8" fmla="*/ 0 w 6"/>
                <a:gd name="T9" fmla="*/ 0 h 56"/>
              </a:gdLst>
              <a:ahLst/>
              <a:cxnLst>
                <a:cxn ang="0">
                  <a:pos x="T0" y="T1"/>
                </a:cxn>
                <a:cxn ang="0">
                  <a:pos x="T2" y="T3"/>
                </a:cxn>
                <a:cxn ang="0">
                  <a:pos x="T4" y="T5"/>
                </a:cxn>
                <a:cxn ang="0">
                  <a:pos x="T6" y="T7"/>
                </a:cxn>
                <a:cxn ang="0">
                  <a:pos x="T8" y="T9"/>
                </a:cxn>
              </a:cxnLst>
              <a:rect l="0" t="0" r="r" b="b"/>
              <a:pathLst>
                <a:path w="6" h="56">
                  <a:moveTo>
                    <a:pt x="0" y="0"/>
                  </a:moveTo>
                  <a:cubicBezTo>
                    <a:pt x="2" y="0"/>
                    <a:pt x="4" y="0"/>
                    <a:pt x="6" y="0"/>
                  </a:cubicBezTo>
                  <a:cubicBezTo>
                    <a:pt x="6" y="19"/>
                    <a:pt x="6" y="37"/>
                    <a:pt x="6" y="56"/>
                  </a:cubicBezTo>
                  <a:cubicBezTo>
                    <a:pt x="4" y="56"/>
                    <a:pt x="2" y="56"/>
                    <a:pt x="0" y="56"/>
                  </a:cubicBezTo>
                  <a:cubicBezTo>
                    <a:pt x="0" y="37"/>
                    <a:pt x="0" y="1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grpSp>
      <p:grpSp>
        <p:nvGrpSpPr>
          <p:cNvPr id="15" name="Group 14"/>
          <p:cNvGrpSpPr/>
          <p:nvPr/>
        </p:nvGrpSpPr>
        <p:grpSpPr>
          <a:xfrm>
            <a:off x="2489560" y="3886835"/>
            <a:ext cx="272448" cy="230922"/>
            <a:chOff x="554038" y="2498729"/>
            <a:chExt cx="1114423" cy="944564"/>
          </a:xfrm>
          <a:solidFill>
            <a:schemeClr val="bg2"/>
          </a:solidFill>
        </p:grpSpPr>
        <p:sp>
          <p:nvSpPr>
            <p:cNvPr id="16" name="Freeform 13"/>
            <p:cNvSpPr>
              <a:spLocks noEditPoints="1"/>
            </p:cNvSpPr>
            <p:nvPr/>
          </p:nvSpPr>
          <p:spPr bwMode="auto">
            <a:xfrm>
              <a:off x="554038" y="2498729"/>
              <a:ext cx="1114423" cy="944564"/>
            </a:xfrm>
            <a:custGeom>
              <a:avLst/>
              <a:gdLst>
                <a:gd name="T0" fmla="*/ 0 w 294"/>
                <a:gd name="T1" fmla="*/ 119 h 248"/>
                <a:gd name="T2" fmla="*/ 16 w 294"/>
                <a:gd name="T3" fmla="*/ 98 h 248"/>
                <a:gd name="T4" fmla="*/ 276 w 294"/>
                <a:gd name="T5" fmla="*/ 93 h 248"/>
                <a:gd name="T6" fmla="*/ 278 w 294"/>
                <a:gd name="T7" fmla="*/ 149 h 248"/>
                <a:gd name="T8" fmla="*/ 11 w 294"/>
                <a:gd name="T9" fmla="*/ 139 h 248"/>
                <a:gd name="T10" fmla="*/ 0 w 294"/>
                <a:gd name="T11" fmla="*/ 123 h 248"/>
                <a:gd name="T12" fmla="*/ 0 w 294"/>
                <a:gd name="T13" fmla="*/ 119 h 248"/>
                <a:gd name="T14" fmla="*/ 145 w 294"/>
                <a:gd name="T15" fmla="*/ 45 h 248"/>
                <a:gd name="T16" fmla="*/ 33 w 294"/>
                <a:gd name="T17" fmla="*/ 108 h 248"/>
                <a:gd name="T18" fmla="*/ 32 w 294"/>
                <a:gd name="T19" fmla="*/ 137 h 248"/>
                <a:gd name="T20" fmla="*/ 262 w 294"/>
                <a:gd name="T21" fmla="*/ 139 h 248"/>
                <a:gd name="T22" fmla="*/ 262 w 294"/>
                <a:gd name="T23" fmla="*/ 108 h 248"/>
                <a:gd name="T24" fmla="*/ 145 w 294"/>
                <a:gd name="T25" fmla="*/ 4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4" h="248">
                  <a:moveTo>
                    <a:pt x="0" y="119"/>
                  </a:moveTo>
                  <a:cubicBezTo>
                    <a:pt x="5" y="112"/>
                    <a:pt x="10" y="105"/>
                    <a:pt x="16" y="98"/>
                  </a:cubicBezTo>
                  <a:cubicBezTo>
                    <a:pt x="84" y="5"/>
                    <a:pt x="204" y="0"/>
                    <a:pt x="276" y="93"/>
                  </a:cubicBezTo>
                  <a:cubicBezTo>
                    <a:pt x="294" y="117"/>
                    <a:pt x="294" y="125"/>
                    <a:pt x="278" y="149"/>
                  </a:cubicBezTo>
                  <a:cubicBezTo>
                    <a:pt x="211" y="248"/>
                    <a:pt x="71" y="243"/>
                    <a:pt x="11" y="139"/>
                  </a:cubicBezTo>
                  <a:cubicBezTo>
                    <a:pt x="8" y="133"/>
                    <a:pt x="4" y="128"/>
                    <a:pt x="0" y="123"/>
                  </a:cubicBezTo>
                  <a:cubicBezTo>
                    <a:pt x="0" y="122"/>
                    <a:pt x="0" y="120"/>
                    <a:pt x="0" y="119"/>
                  </a:cubicBezTo>
                  <a:close/>
                  <a:moveTo>
                    <a:pt x="145" y="45"/>
                  </a:moveTo>
                  <a:cubicBezTo>
                    <a:pt x="101" y="45"/>
                    <a:pt x="58" y="68"/>
                    <a:pt x="33" y="108"/>
                  </a:cubicBezTo>
                  <a:cubicBezTo>
                    <a:pt x="26" y="118"/>
                    <a:pt x="26" y="127"/>
                    <a:pt x="32" y="137"/>
                  </a:cubicBezTo>
                  <a:cubicBezTo>
                    <a:pt x="84" y="222"/>
                    <a:pt x="209" y="223"/>
                    <a:pt x="262" y="139"/>
                  </a:cubicBezTo>
                  <a:cubicBezTo>
                    <a:pt x="268" y="128"/>
                    <a:pt x="269" y="118"/>
                    <a:pt x="262" y="108"/>
                  </a:cubicBezTo>
                  <a:cubicBezTo>
                    <a:pt x="235" y="68"/>
                    <a:pt x="200" y="44"/>
                    <a:pt x="145"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17" name="Freeform 14"/>
            <p:cNvSpPr>
              <a:spLocks noEditPoints="1"/>
            </p:cNvSpPr>
            <p:nvPr/>
          </p:nvSpPr>
          <p:spPr bwMode="auto">
            <a:xfrm>
              <a:off x="895349" y="2746374"/>
              <a:ext cx="439736" cy="441324"/>
            </a:xfrm>
            <a:custGeom>
              <a:avLst/>
              <a:gdLst>
                <a:gd name="T0" fmla="*/ 116 w 116"/>
                <a:gd name="T1" fmla="*/ 58 h 116"/>
                <a:gd name="T2" fmla="*/ 57 w 116"/>
                <a:gd name="T3" fmla="*/ 116 h 116"/>
                <a:gd name="T4" fmla="*/ 0 w 116"/>
                <a:gd name="T5" fmla="*/ 59 h 116"/>
                <a:gd name="T6" fmla="*/ 58 w 116"/>
                <a:gd name="T7" fmla="*/ 0 h 116"/>
                <a:gd name="T8" fmla="*/ 116 w 116"/>
                <a:gd name="T9" fmla="*/ 58 h 116"/>
                <a:gd name="T10" fmla="*/ 61 w 116"/>
                <a:gd name="T11" fmla="*/ 32 h 116"/>
                <a:gd name="T12" fmla="*/ 32 w 116"/>
                <a:gd name="T13" fmla="*/ 59 h 116"/>
                <a:gd name="T14" fmla="*/ 58 w 116"/>
                <a:gd name="T15" fmla="*/ 84 h 116"/>
                <a:gd name="T16" fmla="*/ 84 w 116"/>
                <a:gd name="T17" fmla="*/ 58 h 116"/>
                <a:gd name="T18" fmla="*/ 61 w 116"/>
                <a:gd name="T19"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116" y="58"/>
                  </a:moveTo>
                  <a:cubicBezTo>
                    <a:pt x="115" y="89"/>
                    <a:pt x="87" y="116"/>
                    <a:pt x="57" y="116"/>
                  </a:cubicBezTo>
                  <a:cubicBezTo>
                    <a:pt x="28" y="115"/>
                    <a:pt x="1" y="88"/>
                    <a:pt x="0" y="59"/>
                  </a:cubicBezTo>
                  <a:cubicBezTo>
                    <a:pt x="0" y="29"/>
                    <a:pt x="27" y="1"/>
                    <a:pt x="58" y="0"/>
                  </a:cubicBezTo>
                  <a:cubicBezTo>
                    <a:pt x="88" y="0"/>
                    <a:pt x="116" y="28"/>
                    <a:pt x="116" y="58"/>
                  </a:cubicBezTo>
                  <a:close/>
                  <a:moveTo>
                    <a:pt x="61" y="32"/>
                  </a:moveTo>
                  <a:cubicBezTo>
                    <a:pt x="44" y="32"/>
                    <a:pt x="32" y="44"/>
                    <a:pt x="32" y="59"/>
                  </a:cubicBezTo>
                  <a:cubicBezTo>
                    <a:pt x="33" y="74"/>
                    <a:pt x="42" y="83"/>
                    <a:pt x="58" y="84"/>
                  </a:cubicBezTo>
                  <a:cubicBezTo>
                    <a:pt x="72" y="84"/>
                    <a:pt x="84" y="72"/>
                    <a:pt x="84" y="58"/>
                  </a:cubicBezTo>
                  <a:cubicBezTo>
                    <a:pt x="83" y="42"/>
                    <a:pt x="74" y="34"/>
                    <a:pt x="6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grpSp>
      <p:grpSp>
        <p:nvGrpSpPr>
          <p:cNvPr id="18" name="Group 17"/>
          <p:cNvGrpSpPr/>
          <p:nvPr/>
        </p:nvGrpSpPr>
        <p:grpSpPr>
          <a:xfrm>
            <a:off x="2491061" y="4410553"/>
            <a:ext cx="269446" cy="219069"/>
            <a:chOff x="-846136" y="589373"/>
            <a:chExt cx="1120774" cy="911226"/>
          </a:xfrm>
          <a:solidFill>
            <a:schemeClr val="bg2"/>
          </a:solidFill>
        </p:grpSpPr>
        <p:sp>
          <p:nvSpPr>
            <p:cNvPr id="19" name="Freeform 24"/>
            <p:cNvSpPr>
              <a:spLocks noEditPoints="1"/>
            </p:cNvSpPr>
            <p:nvPr/>
          </p:nvSpPr>
          <p:spPr bwMode="auto">
            <a:xfrm>
              <a:off x="-846136" y="589373"/>
              <a:ext cx="1120774" cy="819152"/>
            </a:xfrm>
            <a:custGeom>
              <a:avLst/>
              <a:gdLst>
                <a:gd name="T0" fmla="*/ 0 w 296"/>
                <a:gd name="T1" fmla="*/ 212 h 216"/>
                <a:gd name="T2" fmla="*/ 0 w 296"/>
                <a:gd name="T3" fmla="*/ 0 h 216"/>
                <a:gd name="T4" fmla="*/ 296 w 296"/>
                <a:gd name="T5" fmla="*/ 0 h 216"/>
                <a:gd name="T6" fmla="*/ 296 w 296"/>
                <a:gd name="T7" fmla="*/ 212 h 216"/>
                <a:gd name="T8" fmla="*/ 275 w 296"/>
                <a:gd name="T9" fmla="*/ 216 h 216"/>
                <a:gd name="T10" fmla="*/ 21 w 296"/>
                <a:gd name="T11" fmla="*/ 216 h 216"/>
                <a:gd name="T12" fmla="*/ 0 w 296"/>
                <a:gd name="T13" fmla="*/ 212 h 216"/>
                <a:gd name="T14" fmla="*/ 148 w 296"/>
                <a:gd name="T15" fmla="*/ 24 h 216"/>
                <a:gd name="T16" fmla="*/ 38 w 296"/>
                <a:gd name="T17" fmla="*/ 24 h 216"/>
                <a:gd name="T18" fmla="*/ 24 w 296"/>
                <a:gd name="T19" fmla="*/ 38 h 216"/>
                <a:gd name="T20" fmla="*/ 24 w 296"/>
                <a:gd name="T21" fmla="*/ 178 h 216"/>
                <a:gd name="T22" fmla="*/ 24 w 296"/>
                <a:gd name="T23" fmla="*/ 184 h 216"/>
                <a:gd name="T24" fmla="*/ 33 w 296"/>
                <a:gd name="T25" fmla="*/ 192 h 216"/>
                <a:gd name="T26" fmla="*/ 47 w 296"/>
                <a:gd name="T27" fmla="*/ 192 h 216"/>
                <a:gd name="T28" fmla="*/ 217 w 296"/>
                <a:gd name="T29" fmla="*/ 192 h 216"/>
                <a:gd name="T30" fmla="*/ 263 w 296"/>
                <a:gd name="T31" fmla="*/ 192 h 216"/>
                <a:gd name="T32" fmla="*/ 272 w 296"/>
                <a:gd name="T33" fmla="*/ 183 h 216"/>
                <a:gd name="T34" fmla="*/ 272 w 296"/>
                <a:gd name="T35" fmla="*/ 34 h 216"/>
                <a:gd name="T36" fmla="*/ 262 w 296"/>
                <a:gd name="T37" fmla="*/ 24 h 216"/>
                <a:gd name="T38" fmla="*/ 148 w 296"/>
                <a:gd name="T39" fmla="*/ 2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216">
                  <a:moveTo>
                    <a:pt x="0" y="212"/>
                  </a:moveTo>
                  <a:cubicBezTo>
                    <a:pt x="0" y="141"/>
                    <a:pt x="0" y="71"/>
                    <a:pt x="0" y="0"/>
                  </a:cubicBezTo>
                  <a:cubicBezTo>
                    <a:pt x="99" y="0"/>
                    <a:pt x="197" y="0"/>
                    <a:pt x="296" y="0"/>
                  </a:cubicBezTo>
                  <a:cubicBezTo>
                    <a:pt x="296" y="71"/>
                    <a:pt x="296" y="141"/>
                    <a:pt x="296" y="212"/>
                  </a:cubicBezTo>
                  <a:cubicBezTo>
                    <a:pt x="289" y="213"/>
                    <a:pt x="282" y="216"/>
                    <a:pt x="275" y="216"/>
                  </a:cubicBezTo>
                  <a:cubicBezTo>
                    <a:pt x="190" y="216"/>
                    <a:pt x="106" y="216"/>
                    <a:pt x="21" y="216"/>
                  </a:cubicBezTo>
                  <a:cubicBezTo>
                    <a:pt x="14" y="216"/>
                    <a:pt x="7" y="213"/>
                    <a:pt x="0" y="212"/>
                  </a:cubicBezTo>
                  <a:close/>
                  <a:moveTo>
                    <a:pt x="148" y="24"/>
                  </a:moveTo>
                  <a:cubicBezTo>
                    <a:pt x="111" y="24"/>
                    <a:pt x="75" y="24"/>
                    <a:pt x="38" y="24"/>
                  </a:cubicBezTo>
                  <a:cubicBezTo>
                    <a:pt x="24" y="24"/>
                    <a:pt x="24" y="24"/>
                    <a:pt x="24" y="38"/>
                  </a:cubicBezTo>
                  <a:cubicBezTo>
                    <a:pt x="24" y="84"/>
                    <a:pt x="24" y="131"/>
                    <a:pt x="24" y="178"/>
                  </a:cubicBezTo>
                  <a:cubicBezTo>
                    <a:pt x="24" y="180"/>
                    <a:pt x="24" y="182"/>
                    <a:pt x="24" y="184"/>
                  </a:cubicBezTo>
                  <a:cubicBezTo>
                    <a:pt x="23" y="191"/>
                    <a:pt x="27" y="193"/>
                    <a:pt x="33" y="192"/>
                  </a:cubicBezTo>
                  <a:cubicBezTo>
                    <a:pt x="38" y="192"/>
                    <a:pt x="43" y="192"/>
                    <a:pt x="47" y="192"/>
                  </a:cubicBezTo>
                  <a:cubicBezTo>
                    <a:pt x="104" y="192"/>
                    <a:pt x="160" y="192"/>
                    <a:pt x="217" y="192"/>
                  </a:cubicBezTo>
                  <a:cubicBezTo>
                    <a:pt x="232" y="192"/>
                    <a:pt x="247" y="192"/>
                    <a:pt x="263" y="192"/>
                  </a:cubicBezTo>
                  <a:cubicBezTo>
                    <a:pt x="269" y="193"/>
                    <a:pt x="272" y="190"/>
                    <a:pt x="272" y="183"/>
                  </a:cubicBezTo>
                  <a:cubicBezTo>
                    <a:pt x="272" y="133"/>
                    <a:pt x="272" y="84"/>
                    <a:pt x="272" y="34"/>
                  </a:cubicBezTo>
                  <a:cubicBezTo>
                    <a:pt x="272" y="25"/>
                    <a:pt x="269" y="24"/>
                    <a:pt x="262" y="24"/>
                  </a:cubicBezTo>
                  <a:cubicBezTo>
                    <a:pt x="224" y="24"/>
                    <a:pt x="186" y="24"/>
                    <a:pt x="14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0" name="Freeform 25"/>
            <p:cNvSpPr>
              <a:spLocks/>
            </p:cNvSpPr>
            <p:nvPr/>
          </p:nvSpPr>
          <p:spPr bwMode="auto">
            <a:xfrm>
              <a:off x="-527049" y="1438686"/>
              <a:ext cx="514350" cy="61913"/>
            </a:xfrm>
            <a:custGeom>
              <a:avLst/>
              <a:gdLst>
                <a:gd name="T0" fmla="*/ 4 w 136"/>
                <a:gd name="T1" fmla="*/ 16 h 16"/>
                <a:gd name="T2" fmla="*/ 11 w 136"/>
                <a:gd name="T3" fmla="*/ 1 h 16"/>
                <a:gd name="T4" fmla="*/ 124 w 136"/>
                <a:gd name="T5" fmla="*/ 1 h 16"/>
                <a:gd name="T6" fmla="*/ 132 w 136"/>
                <a:gd name="T7" fmla="*/ 16 h 16"/>
                <a:gd name="T8" fmla="*/ 4 w 136"/>
                <a:gd name="T9" fmla="*/ 16 h 16"/>
              </a:gdLst>
              <a:ahLst/>
              <a:cxnLst>
                <a:cxn ang="0">
                  <a:pos x="T0" y="T1"/>
                </a:cxn>
                <a:cxn ang="0">
                  <a:pos x="T2" y="T3"/>
                </a:cxn>
                <a:cxn ang="0">
                  <a:pos x="T4" y="T5"/>
                </a:cxn>
                <a:cxn ang="0">
                  <a:pos x="T6" y="T7"/>
                </a:cxn>
                <a:cxn ang="0">
                  <a:pos x="T8" y="T9"/>
                </a:cxn>
              </a:cxnLst>
              <a:rect l="0" t="0" r="r" b="b"/>
              <a:pathLst>
                <a:path w="136" h="16">
                  <a:moveTo>
                    <a:pt x="4" y="16"/>
                  </a:moveTo>
                  <a:cubicBezTo>
                    <a:pt x="0" y="3"/>
                    <a:pt x="0" y="1"/>
                    <a:pt x="11" y="1"/>
                  </a:cubicBezTo>
                  <a:cubicBezTo>
                    <a:pt x="49" y="0"/>
                    <a:pt x="87" y="0"/>
                    <a:pt x="124" y="1"/>
                  </a:cubicBezTo>
                  <a:cubicBezTo>
                    <a:pt x="136" y="1"/>
                    <a:pt x="136" y="3"/>
                    <a:pt x="132" y="16"/>
                  </a:cubicBezTo>
                  <a:cubicBezTo>
                    <a:pt x="89" y="16"/>
                    <a:pt x="47" y="16"/>
                    <a:pt x="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1" name="Freeform 26"/>
            <p:cNvSpPr>
              <a:spLocks noEditPoints="1"/>
            </p:cNvSpPr>
            <p:nvPr/>
          </p:nvSpPr>
          <p:spPr bwMode="auto">
            <a:xfrm>
              <a:off x="-542926" y="740185"/>
              <a:ext cx="514350" cy="515938"/>
            </a:xfrm>
            <a:custGeom>
              <a:avLst/>
              <a:gdLst>
                <a:gd name="T0" fmla="*/ 42 w 136"/>
                <a:gd name="T1" fmla="*/ 115 h 136"/>
                <a:gd name="T2" fmla="*/ 31 w 136"/>
                <a:gd name="T3" fmla="*/ 119 h 136"/>
                <a:gd name="T4" fmla="*/ 17 w 136"/>
                <a:gd name="T5" fmla="*/ 104 h 136"/>
                <a:gd name="T6" fmla="*/ 19 w 136"/>
                <a:gd name="T7" fmla="*/ 99 h 136"/>
                <a:gd name="T8" fmla="*/ 10 w 136"/>
                <a:gd name="T9" fmla="*/ 80 h 136"/>
                <a:gd name="T10" fmla="*/ 0 w 136"/>
                <a:gd name="T11" fmla="*/ 68 h 136"/>
                <a:gd name="T12" fmla="*/ 10 w 136"/>
                <a:gd name="T13" fmla="*/ 56 h 136"/>
                <a:gd name="T14" fmla="*/ 19 w 136"/>
                <a:gd name="T15" fmla="*/ 38 h 136"/>
                <a:gd name="T16" fmla="*/ 17 w 136"/>
                <a:gd name="T17" fmla="*/ 32 h 136"/>
                <a:gd name="T18" fmla="*/ 31 w 136"/>
                <a:gd name="T19" fmla="*/ 17 h 136"/>
                <a:gd name="T20" fmla="*/ 39 w 136"/>
                <a:gd name="T21" fmla="*/ 20 h 136"/>
                <a:gd name="T22" fmla="*/ 56 w 136"/>
                <a:gd name="T23" fmla="*/ 11 h 136"/>
                <a:gd name="T24" fmla="*/ 67 w 136"/>
                <a:gd name="T25" fmla="*/ 0 h 136"/>
                <a:gd name="T26" fmla="*/ 80 w 136"/>
                <a:gd name="T27" fmla="*/ 10 h 136"/>
                <a:gd name="T28" fmla="*/ 98 w 136"/>
                <a:gd name="T29" fmla="*/ 20 h 136"/>
                <a:gd name="T30" fmla="*/ 102 w 136"/>
                <a:gd name="T31" fmla="*/ 18 h 136"/>
                <a:gd name="T32" fmla="*/ 118 w 136"/>
                <a:gd name="T33" fmla="*/ 35 h 136"/>
                <a:gd name="T34" fmla="*/ 128 w 136"/>
                <a:gd name="T35" fmla="*/ 56 h 136"/>
                <a:gd name="T36" fmla="*/ 136 w 136"/>
                <a:gd name="T37" fmla="*/ 69 h 136"/>
                <a:gd name="T38" fmla="*/ 129 w 136"/>
                <a:gd name="T39" fmla="*/ 80 h 136"/>
                <a:gd name="T40" fmla="*/ 118 w 136"/>
                <a:gd name="T41" fmla="*/ 101 h 136"/>
                <a:gd name="T42" fmla="*/ 102 w 136"/>
                <a:gd name="T43" fmla="*/ 118 h 136"/>
                <a:gd name="T44" fmla="*/ 80 w 136"/>
                <a:gd name="T45" fmla="*/ 128 h 136"/>
                <a:gd name="T46" fmla="*/ 67 w 136"/>
                <a:gd name="T47" fmla="*/ 136 h 136"/>
                <a:gd name="T48" fmla="*/ 56 w 136"/>
                <a:gd name="T49" fmla="*/ 127 h 136"/>
                <a:gd name="T50" fmla="*/ 42 w 136"/>
                <a:gd name="T51" fmla="*/ 115 h 136"/>
                <a:gd name="T52" fmla="*/ 92 w 136"/>
                <a:gd name="T53" fmla="*/ 69 h 136"/>
                <a:gd name="T54" fmla="*/ 68 w 136"/>
                <a:gd name="T55" fmla="*/ 44 h 136"/>
                <a:gd name="T56" fmla="*/ 44 w 136"/>
                <a:gd name="T57" fmla="*/ 68 h 136"/>
                <a:gd name="T58" fmla="*/ 67 w 136"/>
                <a:gd name="T59" fmla="*/ 92 h 136"/>
                <a:gd name="T60" fmla="*/ 92 w 136"/>
                <a:gd name="T61" fmla="*/ 6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36">
                  <a:moveTo>
                    <a:pt x="42" y="115"/>
                  </a:moveTo>
                  <a:cubicBezTo>
                    <a:pt x="39" y="117"/>
                    <a:pt x="35" y="119"/>
                    <a:pt x="31" y="119"/>
                  </a:cubicBezTo>
                  <a:cubicBezTo>
                    <a:pt x="21" y="121"/>
                    <a:pt x="15" y="115"/>
                    <a:pt x="17" y="104"/>
                  </a:cubicBezTo>
                  <a:cubicBezTo>
                    <a:pt x="17" y="102"/>
                    <a:pt x="19" y="101"/>
                    <a:pt x="19" y="99"/>
                  </a:cubicBezTo>
                  <a:cubicBezTo>
                    <a:pt x="22" y="88"/>
                    <a:pt x="20" y="84"/>
                    <a:pt x="10" y="80"/>
                  </a:cubicBezTo>
                  <a:cubicBezTo>
                    <a:pt x="3" y="78"/>
                    <a:pt x="0" y="75"/>
                    <a:pt x="0" y="68"/>
                  </a:cubicBezTo>
                  <a:cubicBezTo>
                    <a:pt x="0" y="61"/>
                    <a:pt x="3" y="58"/>
                    <a:pt x="10" y="56"/>
                  </a:cubicBezTo>
                  <a:cubicBezTo>
                    <a:pt x="20" y="53"/>
                    <a:pt x="22" y="48"/>
                    <a:pt x="19" y="38"/>
                  </a:cubicBezTo>
                  <a:cubicBezTo>
                    <a:pt x="19" y="36"/>
                    <a:pt x="17" y="34"/>
                    <a:pt x="17" y="32"/>
                  </a:cubicBezTo>
                  <a:cubicBezTo>
                    <a:pt x="15" y="22"/>
                    <a:pt x="21" y="15"/>
                    <a:pt x="31" y="17"/>
                  </a:cubicBezTo>
                  <a:cubicBezTo>
                    <a:pt x="34" y="18"/>
                    <a:pt x="36" y="20"/>
                    <a:pt x="39" y="20"/>
                  </a:cubicBezTo>
                  <a:cubicBezTo>
                    <a:pt x="47" y="22"/>
                    <a:pt x="53" y="20"/>
                    <a:pt x="56" y="11"/>
                  </a:cubicBezTo>
                  <a:cubicBezTo>
                    <a:pt x="58" y="4"/>
                    <a:pt x="60" y="0"/>
                    <a:pt x="67" y="0"/>
                  </a:cubicBezTo>
                  <a:cubicBezTo>
                    <a:pt x="74" y="0"/>
                    <a:pt x="78" y="3"/>
                    <a:pt x="80" y="10"/>
                  </a:cubicBezTo>
                  <a:cubicBezTo>
                    <a:pt x="83" y="21"/>
                    <a:pt x="88" y="22"/>
                    <a:pt x="98" y="20"/>
                  </a:cubicBezTo>
                  <a:cubicBezTo>
                    <a:pt x="99" y="19"/>
                    <a:pt x="100" y="18"/>
                    <a:pt x="102" y="18"/>
                  </a:cubicBezTo>
                  <a:cubicBezTo>
                    <a:pt x="116" y="14"/>
                    <a:pt x="122" y="20"/>
                    <a:pt x="118" y="35"/>
                  </a:cubicBezTo>
                  <a:cubicBezTo>
                    <a:pt x="114" y="50"/>
                    <a:pt x="114" y="50"/>
                    <a:pt x="128" y="56"/>
                  </a:cubicBezTo>
                  <a:cubicBezTo>
                    <a:pt x="135" y="59"/>
                    <a:pt x="136" y="63"/>
                    <a:pt x="136" y="69"/>
                  </a:cubicBezTo>
                  <a:cubicBezTo>
                    <a:pt x="136" y="74"/>
                    <a:pt x="134" y="77"/>
                    <a:pt x="129" y="80"/>
                  </a:cubicBezTo>
                  <a:cubicBezTo>
                    <a:pt x="115" y="86"/>
                    <a:pt x="115" y="86"/>
                    <a:pt x="118" y="101"/>
                  </a:cubicBezTo>
                  <a:cubicBezTo>
                    <a:pt x="122" y="116"/>
                    <a:pt x="116" y="122"/>
                    <a:pt x="102" y="118"/>
                  </a:cubicBezTo>
                  <a:cubicBezTo>
                    <a:pt x="86" y="114"/>
                    <a:pt x="86" y="114"/>
                    <a:pt x="80" y="128"/>
                  </a:cubicBezTo>
                  <a:cubicBezTo>
                    <a:pt x="77" y="134"/>
                    <a:pt x="73" y="136"/>
                    <a:pt x="67" y="136"/>
                  </a:cubicBezTo>
                  <a:cubicBezTo>
                    <a:pt x="61" y="136"/>
                    <a:pt x="57" y="134"/>
                    <a:pt x="56" y="127"/>
                  </a:cubicBezTo>
                  <a:cubicBezTo>
                    <a:pt x="55" y="119"/>
                    <a:pt x="50" y="116"/>
                    <a:pt x="42" y="115"/>
                  </a:cubicBezTo>
                  <a:close/>
                  <a:moveTo>
                    <a:pt x="92" y="69"/>
                  </a:moveTo>
                  <a:cubicBezTo>
                    <a:pt x="92" y="56"/>
                    <a:pt x="81" y="44"/>
                    <a:pt x="68" y="44"/>
                  </a:cubicBezTo>
                  <a:cubicBezTo>
                    <a:pt x="56" y="44"/>
                    <a:pt x="44" y="56"/>
                    <a:pt x="44" y="68"/>
                  </a:cubicBezTo>
                  <a:cubicBezTo>
                    <a:pt x="44" y="80"/>
                    <a:pt x="55" y="91"/>
                    <a:pt x="67" y="92"/>
                  </a:cubicBezTo>
                  <a:cubicBezTo>
                    <a:pt x="79" y="93"/>
                    <a:pt x="91" y="82"/>
                    <a:pt x="92"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grpSp>
      <p:grpSp>
        <p:nvGrpSpPr>
          <p:cNvPr id="22" name="Group 21"/>
          <p:cNvGrpSpPr/>
          <p:nvPr/>
        </p:nvGrpSpPr>
        <p:grpSpPr>
          <a:xfrm>
            <a:off x="2493169" y="5409053"/>
            <a:ext cx="265231" cy="221912"/>
            <a:chOff x="-1220314" y="1416672"/>
            <a:chExt cx="1108076" cy="927101"/>
          </a:xfrm>
          <a:solidFill>
            <a:schemeClr val="bg2"/>
          </a:solidFill>
        </p:grpSpPr>
        <p:sp>
          <p:nvSpPr>
            <p:cNvPr id="23" name="Freeform 18"/>
            <p:cNvSpPr>
              <a:spLocks/>
            </p:cNvSpPr>
            <p:nvPr/>
          </p:nvSpPr>
          <p:spPr bwMode="auto">
            <a:xfrm>
              <a:off x="-1096484" y="1416672"/>
              <a:ext cx="860424" cy="927101"/>
            </a:xfrm>
            <a:custGeom>
              <a:avLst/>
              <a:gdLst>
                <a:gd name="T0" fmla="*/ 80 w 227"/>
                <a:gd name="T1" fmla="*/ 0 h 244"/>
                <a:gd name="T2" fmla="*/ 101 w 227"/>
                <a:gd name="T3" fmla="*/ 49 h 244"/>
                <a:gd name="T4" fmla="*/ 101 w 227"/>
                <a:gd name="T5" fmla="*/ 191 h 244"/>
                <a:gd name="T6" fmla="*/ 111 w 227"/>
                <a:gd name="T7" fmla="*/ 214 h 244"/>
                <a:gd name="T8" fmla="*/ 123 w 227"/>
                <a:gd name="T9" fmla="*/ 192 h 244"/>
                <a:gd name="T10" fmla="*/ 124 w 227"/>
                <a:gd name="T11" fmla="*/ 90 h 244"/>
                <a:gd name="T12" fmla="*/ 148 w 227"/>
                <a:gd name="T13" fmla="*/ 57 h 244"/>
                <a:gd name="T14" fmla="*/ 189 w 227"/>
                <a:gd name="T15" fmla="*/ 69 h 244"/>
                <a:gd name="T16" fmla="*/ 196 w 227"/>
                <a:gd name="T17" fmla="*/ 91 h 244"/>
                <a:gd name="T18" fmla="*/ 197 w 227"/>
                <a:gd name="T19" fmla="*/ 131 h 244"/>
                <a:gd name="T20" fmla="*/ 226 w 227"/>
                <a:gd name="T21" fmla="*/ 166 h 244"/>
                <a:gd name="T22" fmla="*/ 227 w 227"/>
                <a:gd name="T23" fmla="*/ 184 h 244"/>
                <a:gd name="T24" fmla="*/ 172 w 227"/>
                <a:gd name="T25" fmla="*/ 148 h 244"/>
                <a:gd name="T26" fmla="*/ 171 w 227"/>
                <a:gd name="T27" fmla="*/ 102 h 244"/>
                <a:gd name="T28" fmla="*/ 165 w 227"/>
                <a:gd name="T29" fmla="*/ 82 h 244"/>
                <a:gd name="T30" fmla="*/ 149 w 227"/>
                <a:gd name="T31" fmla="*/ 104 h 244"/>
                <a:gd name="T32" fmla="*/ 148 w 227"/>
                <a:gd name="T33" fmla="*/ 206 h 244"/>
                <a:gd name="T34" fmla="*/ 123 w 227"/>
                <a:gd name="T35" fmla="*/ 240 h 244"/>
                <a:gd name="T36" fmla="*/ 82 w 227"/>
                <a:gd name="T37" fmla="*/ 225 h 244"/>
                <a:gd name="T38" fmla="*/ 76 w 227"/>
                <a:gd name="T39" fmla="*/ 199 h 244"/>
                <a:gd name="T40" fmla="*/ 75 w 227"/>
                <a:gd name="T41" fmla="*/ 49 h 244"/>
                <a:gd name="T42" fmla="*/ 65 w 227"/>
                <a:gd name="T43" fmla="*/ 26 h 244"/>
                <a:gd name="T44" fmla="*/ 53 w 227"/>
                <a:gd name="T45" fmla="*/ 44 h 244"/>
                <a:gd name="T46" fmla="*/ 52 w 227"/>
                <a:gd name="T47" fmla="*/ 88 h 244"/>
                <a:gd name="T48" fmla="*/ 2 w 227"/>
                <a:gd name="T49" fmla="*/ 125 h 244"/>
                <a:gd name="T50" fmla="*/ 0 w 227"/>
                <a:gd name="T51" fmla="*/ 109 h 244"/>
                <a:gd name="T52" fmla="*/ 27 w 227"/>
                <a:gd name="T53" fmla="*/ 69 h 244"/>
                <a:gd name="T54" fmla="*/ 27 w 227"/>
                <a:gd name="T55" fmla="*/ 49 h 244"/>
                <a:gd name="T56" fmla="*/ 48 w 227"/>
                <a:gd name="T57" fmla="*/ 0 h 244"/>
                <a:gd name="T58" fmla="*/ 80 w 227"/>
                <a:gd name="T5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44">
                  <a:moveTo>
                    <a:pt x="80" y="0"/>
                  </a:moveTo>
                  <a:cubicBezTo>
                    <a:pt x="97" y="12"/>
                    <a:pt x="101" y="28"/>
                    <a:pt x="101" y="49"/>
                  </a:cubicBezTo>
                  <a:cubicBezTo>
                    <a:pt x="100" y="96"/>
                    <a:pt x="100" y="143"/>
                    <a:pt x="101" y="191"/>
                  </a:cubicBezTo>
                  <a:cubicBezTo>
                    <a:pt x="101" y="200"/>
                    <a:pt x="100" y="210"/>
                    <a:pt x="111" y="214"/>
                  </a:cubicBezTo>
                  <a:cubicBezTo>
                    <a:pt x="124" y="211"/>
                    <a:pt x="123" y="202"/>
                    <a:pt x="123" y="192"/>
                  </a:cubicBezTo>
                  <a:cubicBezTo>
                    <a:pt x="124" y="158"/>
                    <a:pt x="123" y="124"/>
                    <a:pt x="124" y="90"/>
                  </a:cubicBezTo>
                  <a:cubicBezTo>
                    <a:pt x="124" y="74"/>
                    <a:pt x="134" y="61"/>
                    <a:pt x="148" y="57"/>
                  </a:cubicBezTo>
                  <a:cubicBezTo>
                    <a:pt x="163" y="52"/>
                    <a:pt x="180" y="56"/>
                    <a:pt x="189" y="69"/>
                  </a:cubicBezTo>
                  <a:cubicBezTo>
                    <a:pt x="193" y="75"/>
                    <a:pt x="195" y="84"/>
                    <a:pt x="196" y="91"/>
                  </a:cubicBezTo>
                  <a:cubicBezTo>
                    <a:pt x="197" y="104"/>
                    <a:pt x="196" y="118"/>
                    <a:pt x="197" y="131"/>
                  </a:cubicBezTo>
                  <a:cubicBezTo>
                    <a:pt x="197" y="160"/>
                    <a:pt x="197" y="160"/>
                    <a:pt x="226" y="166"/>
                  </a:cubicBezTo>
                  <a:cubicBezTo>
                    <a:pt x="226" y="172"/>
                    <a:pt x="227" y="178"/>
                    <a:pt x="227" y="184"/>
                  </a:cubicBezTo>
                  <a:cubicBezTo>
                    <a:pt x="192" y="195"/>
                    <a:pt x="172" y="181"/>
                    <a:pt x="172" y="148"/>
                  </a:cubicBezTo>
                  <a:cubicBezTo>
                    <a:pt x="171" y="132"/>
                    <a:pt x="172" y="117"/>
                    <a:pt x="171" y="102"/>
                  </a:cubicBezTo>
                  <a:cubicBezTo>
                    <a:pt x="171" y="95"/>
                    <a:pt x="167" y="88"/>
                    <a:pt x="165" y="82"/>
                  </a:cubicBezTo>
                  <a:cubicBezTo>
                    <a:pt x="148" y="84"/>
                    <a:pt x="149" y="94"/>
                    <a:pt x="149" y="104"/>
                  </a:cubicBezTo>
                  <a:cubicBezTo>
                    <a:pt x="148" y="138"/>
                    <a:pt x="149" y="172"/>
                    <a:pt x="148" y="206"/>
                  </a:cubicBezTo>
                  <a:cubicBezTo>
                    <a:pt x="148" y="223"/>
                    <a:pt x="137" y="236"/>
                    <a:pt x="123" y="240"/>
                  </a:cubicBezTo>
                  <a:cubicBezTo>
                    <a:pt x="107" y="244"/>
                    <a:pt x="90" y="239"/>
                    <a:pt x="82" y="225"/>
                  </a:cubicBezTo>
                  <a:cubicBezTo>
                    <a:pt x="78" y="218"/>
                    <a:pt x="76" y="208"/>
                    <a:pt x="76" y="199"/>
                  </a:cubicBezTo>
                  <a:cubicBezTo>
                    <a:pt x="75" y="149"/>
                    <a:pt x="75" y="99"/>
                    <a:pt x="75" y="49"/>
                  </a:cubicBezTo>
                  <a:cubicBezTo>
                    <a:pt x="75" y="40"/>
                    <a:pt x="76" y="30"/>
                    <a:pt x="65" y="26"/>
                  </a:cubicBezTo>
                  <a:cubicBezTo>
                    <a:pt x="54" y="28"/>
                    <a:pt x="53" y="36"/>
                    <a:pt x="53" y="44"/>
                  </a:cubicBezTo>
                  <a:cubicBezTo>
                    <a:pt x="53" y="59"/>
                    <a:pt x="53" y="74"/>
                    <a:pt x="52" y="88"/>
                  </a:cubicBezTo>
                  <a:cubicBezTo>
                    <a:pt x="52" y="119"/>
                    <a:pt x="35" y="132"/>
                    <a:pt x="2" y="125"/>
                  </a:cubicBezTo>
                  <a:cubicBezTo>
                    <a:pt x="1" y="120"/>
                    <a:pt x="1" y="114"/>
                    <a:pt x="0" y="109"/>
                  </a:cubicBezTo>
                  <a:cubicBezTo>
                    <a:pt x="27" y="97"/>
                    <a:pt x="27" y="97"/>
                    <a:pt x="27" y="69"/>
                  </a:cubicBezTo>
                  <a:cubicBezTo>
                    <a:pt x="27" y="62"/>
                    <a:pt x="28" y="55"/>
                    <a:pt x="27" y="49"/>
                  </a:cubicBezTo>
                  <a:cubicBezTo>
                    <a:pt x="25" y="28"/>
                    <a:pt x="31" y="12"/>
                    <a:pt x="48" y="0"/>
                  </a:cubicBezTo>
                  <a:cubicBezTo>
                    <a:pt x="59" y="0"/>
                    <a:pt x="69" y="0"/>
                    <a:pt x="8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4" name="Freeform 19"/>
            <p:cNvSpPr>
              <a:spLocks/>
            </p:cNvSpPr>
            <p:nvPr/>
          </p:nvSpPr>
          <p:spPr bwMode="auto">
            <a:xfrm>
              <a:off x="-197964" y="2000871"/>
              <a:ext cx="85726" cy="171449"/>
            </a:xfrm>
            <a:custGeom>
              <a:avLst/>
              <a:gdLst>
                <a:gd name="T0" fmla="*/ 23 w 23"/>
                <a:gd name="T1" fmla="*/ 26 h 45"/>
                <a:gd name="T2" fmla="*/ 0 w 23"/>
                <a:gd name="T3" fmla="*/ 45 h 45"/>
                <a:gd name="T4" fmla="*/ 0 w 23"/>
                <a:gd name="T5" fmla="*/ 0 h 45"/>
                <a:gd name="T6" fmla="*/ 23 w 23"/>
                <a:gd name="T7" fmla="*/ 18 h 45"/>
                <a:gd name="T8" fmla="*/ 23 w 23"/>
                <a:gd name="T9" fmla="*/ 26 h 45"/>
              </a:gdLst>
              <a:ahLst/>
              <a:cxnLst>
                <a:cxn ang="0">
                  <a:pos x="T0" y="T1"/>
                </a:cxn>
                <a:cxn ang="0">
                  <a:pos x="T2" y="T3"/>
                </a:cxn>
                <a:cxn ang="0">
                  <a:pos x="T4" y="T5"/>
                </a:cxn>
                <a:cxn ang="0">
                  <a:pos x="T6" y="T7"/>
                </a:cxn>
                <a:cxn ang="0">
                  <a:pos x="T8" y="T9"/>
                </a:cxn>
              </a:cxnLst>
              <a:rect l="0" t="0" r="r" b="b"/>
              <a:pathLst>
                <a:path w="23" h="45">
                  <a:moveTo>
                    <a:pt x="23" y="26"/>
                  </a:moveTo>
                  <a:cubicBezTo>
                    <a:pt x="16" y="32"/>
                    <a:pt x="9" y="37"/>
                    <a:pt x="0" y="45"/>
                  </a:cubicBezTo>
                  <a:cubicBezTo>
                    <a:pt x="0" y="29"/>
                    <a:pt x="0" y="16"/>
                    <a:pt x="0" y="0"/>
                  </a:cubicBezTo>
                  <a:cubicBezTo>
                    <a:pt x="8" y="7"/>
                    <a:pt x="16" y="12"/>
                    <a:pt x="23" y="18"/>
                  </a:cubicBezTo>
                  <a:cubicBezTo>
                    <a:pt x="23" y="21"/>
                    <a:pt x="23" y="23"/>
                    <a:pt x="2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5" name="Freeform 20"/>
            <p:cNvSpPr>
              <a:spLocks/>
            </p:cNvSpPr>
            <p:nvPr/>
          </p:nvSpPr>
          <p:spPr bwMode="auto">
            <a:xfrm>
              <a:off x="-1220314" y="1762744"/>
              <a:ext cx="90489" cy="185738"/>
            </a:xfrm>
            <a:custGeom>
              <a:avLst/>
              <a:gdLst>
                <a:gd name="T0" fmla="*/ 24 w 24"/>
                <a:gd name="T1" fmla="*/ 0 h 49"/>
                <a:gd name="T2" fmla="*/ 24 w 24"/>
                <a:gd name="T3" fmla="*/ 49 h 49"/>
                <a:gd name="T4" fmla="*/ 0 w 24"/>
                <a:gd name="T5" fmla="*/ 26 h 49"/>
                <a:gd name="T6" fmla="*/ 24 w 24"/>
                <a:gd name="T7" fmla="*/ 0 h 49"/>
              </a:gdLst>
              <a:ahLst/>
              <a:cxnLst>
                <a:cxn ang="0">
                  <a:pos x="T0" y="T1"/>
                </a:cxn>
                <a:cxn ang="0">
                  <a:pos x="T2" y="T3"/>
                </a:cxn>
                <a:cxn ang="0">
                  <a:pos x="T4" y="T5"/>
                </a:cxn>
                <a:cxn ang="0">
                  <a:pos x="T6" y="T7"/>
                </a:cxn>
              </a:cxnLst>
              <a:rect l="0" t="0" r="r" b="b"/>
              <a:pathLst>
                <a:path w="24" h="49">
                  <a:moveTo>
                    <a:pt x="24" y="0"/>
                  </a:moveTo>
                  <a:cubicBezTo>
                    <a:pt x="24" y="18"/>
                    <a:pt x="24" y="31"/>
                    <a:pt x="24" y="49"/>
                  </a:cubicBezTo>
                  <a:cubicBezTo>
                    <a:pt x="15" y="40"/>
                    <a:pt x="8" y="34"/>
                    <a:pt x="0" y="26"/>
                  </a:cubicBezTo>
                  <a:cubicBezTo>
                    <a:pt x="7" y="18"/>
                    <a:pt x="14" y="11"/>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grpSp>
      <p:grpSp>
        <p:nvGrpSpPr>
          <p:cNvPr id="26" name="Group 25"/>
          <p:cNvGrpSpPr/>
          <p:nvPr/>
        </p:nvGrpSpPr>
        <p:grpSpPr>
          <a:xfrm>
            <a:off x="2462226" y="4914799"/>
            <a:ext cx="327117" cy="209077"/>
            <a:chOff x="5250983" y="3076031"/>
            <a:chExt cx="510029" cy="325987"/>
          </a:xfrm>
          <a:solidFill>
            <a:schemeClr val="bg2"/>
          </a:solidFill>
        </p:grpSpPr>
        <p:sp>
          <p:nvSpPr>
            <p:cNvPr id="27" name="Freeform 5"/>
            <p:cNvSpPr>
              <a:spLocks noEditPoints="1"/>
            </p:cNvSpPr>
            <p:nvPr/>
          </p:nvSpPr>
          <p:spPr bwMode="auto">
            <a:xfrm>
              <a:off x="5250983" y="3076031"/>
              <a:ext cx="510029" cy="325987"/>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8" name="Freeform 6"/>
            <p:cNvSpPr>
              <a:spLocks/>
            </p:cNvSpPr>
            <p:nvPr/>
          </p:nvSpPr>
          <p:spPr bwMode="auto">
            <a:xfrm>
              <a:off x="5437433" y="3144604"/>
              <a:ext cx="55332" cy="194871"/>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9" name="Freeform 7"/>
            <p:cNvSpPr>
              <a:spLocks/>
            </p:cNvSpPr>
            <p:nvPr/>
          </p:nvSpPr>
          <p:spPr bwMode="auto">
            <a:xfrm>
              <a:off x="5520432" y="3199943"/>
              <a:ext cx="56537" cy="139538"/>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30" name="Freeform 8"/>
            <p:cNvSpPr>
              <a:spLocks/>
            </p:cNvSpPr>
            <p:nvPr/>
          </p:nvSpPr>
          <p:spPr bwMode="auto">
            <a:xfrm>
              <a:off x="5343602" y="3249252"/>
              <a:ext cx="78188" cy="90218"/>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31" name="Freeform 9"/>
            <p:cNvSpPr>
              <a:spLocks/>
            </p:cNvSpPr>
            <p:nvPr/>
          </p:nvSpPr>
          <p:spPr bwMode="auto">
            <a:xfrm>
              <a:off x="5597444" y="3262472"/>
              <a:ext cx="66159" cy="76985"/>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grpSp>
      <p:sp>
        <p:nvSpPr>
          <p:cNvPr id="32" name="Freeform 14"/>
          <p:cNvSpPr>
            <a:spLocks/>
          </p:cNvSpPr>
          <p:nvPr/>
        </p:nvSpPr>
        <p:spPr bwMode="auto">
          <a:xfrm rot="373835">
            <a:off x="6623056" y="5729870"/>
            <a:ext cx="226462" cy="226462"/>
          </a:xfrm>
          <a:custGeom>
            <a:avLst/>
            <a:gdLst>
              <a:gd name="T0" fmla="*/ 0 w 314"/>
              <a:gd name="T1" fmla="*/ 314 h 314"/>
              <a:gd name="T2" fmla="*/ 0 w 314"/>
              <a:gd name="T3" fmla="*/ 0 h 314"/>
              <a:gd name="T4" fmla="*/ 314 w 314"/>
              <a:gd name="T5" fmla="*/ 0 h 314"/>
            </a:gdLst>
            <a:ahLst/>
            <a:cxnLst>
              <a:cxn ang="0">
                <a:pos x="T0" y="T1"/>
              </a:cxn>
              <a:cxn ang="0">
                <a:pos x="T2" y="T3"/>
              </a:cxn>
              <a:cxn ang="0">
                <a:pos x="T4" y="T5"/>
              </a:cxn>
            </a:cxnLst>
            <a:rect l="0" t="0" r="r" b="b"/>
            <a:pathLst>
              <a:path w="314" h="314">
                <a:moveTo>
                  <a:pt x="0" y="314"/>
                </a:moveTo>
                <a:lnTo>
                  <a:pt x="0" y="0"/>
                </a:lnTo>
                <a:lnTo>
                  <a:pt x="314" y="0"/>
                </a:lnTo>
              </a:path>
            </a:pathLst>
          </a:custGeom>
          <a:noFill/>
          <a:ln w="57150">
            <a:solidFill>
              <a:schemeClr val="tx1"/>
            </a:solidFill>
            <a:miter lim="800000"/>
          </a:ln>
        </p:spPr>
        <p:txBody>
          <a:bodyPr vert="horz" wrap="square" lIns="91440" tIns="45720" rIns="91440" bIns="45720" numCol="1" anchor="t" anchorCtr="0" compatLnSpc="1">
            <a:prstTxWarp prst="textNoShape">
              <a:avLst/>
            </a:prstTxWarp>
          </a:bodyPr>
          <a:lstStyle/>
          <a:p>
            <a:pPr defTabSz="914363"/>
            <a:endParaRPr lang="en-US" sz="1400">
              <a:solidFill>
                <a:schemeClr val="bg1"/>
              </a:solidFill>
            </a:endParaRPr>
          </a:p>
        </p:txBody>
      </p:sp>
      <p:sp>
        <p:nvSpPr>
          <p:cNvPr id="33" name="TextBox 32"/>
          <p:cNvSpPr txBox="1"/>
          <p:nvPr/>
        </p:nvSpPr>
        <p:spPr>
          <a:xfrm>
            <a:off x="3049615" y="3368571"/>
            <a:ext cx="3554521" cy="2287806"/>
          </a:xfrm>
          <a:prstGeom prst="rect">
            <a:avLst/>
          </a:prstGeom>
          <a:noFill/>
        </p:spPr>
        <p:txBody>
          <a:bodyPr wrap="square" lIns="0" tIns="0" rIns="0" bIns="0" rtlCol="0" anchor="ctr" anchorCtr="0">
            <a:spAutoFit/>
          </a:bodyPr>
          <a:lstStyle/>
          <a:p>
            <a:pPr>
              <a:lnSpc>
                <a:spcPct val="90000"/>
              </a:lnSpc>
              <a:spcBef>
                <a:spcPts val="2300"/>
              </a:spcBef>
            </a:pPr>
            <a:r>
              <a:rPr lang="en-US" sz="1600" spc="-30" dirty="0">
                <a:solidFill>
                  <a:schemeClr val="bg1"/>
                </a:solidFill>
                <a:cs typeface="Segoe UI" panose="020B0502040204020203" pitchFamily="34" charset="0"/>
              </a:rPr>
              <a:t>Preconfigured S</a:t>
            </a:r>
            <a:r>
              <a:rPr lang="en-US" sz="1600" spc="-30" dirty="0" smtClean="0">
                <a:solidFill>
                  <a:schemeClr val="bg1"/>
                </a:solidFill>
                <a:cs typeface="Segoe UI" panose="020B0502040204020203" pitchFamily="34" charset="0"/>
              </a:rPr>
              <a:t>olutions</a:t>
            </a:r>
            <a:endParaRPr lang="en-US" sz="1600" spc="-30" dirty="0">
              <a:solidFill>
                <a:schemeClr val="bg1"/>
              </a:solidFill>
              <a:cs typeface="Segoe UI" panose="020B0502040204020203" pitchFamily="34" charset="0"/>
            </a:endParaRPr>
          </a:p>
          <a:p>
            <a:pPr>
              <a:lnSpc>
                <a:spcPct val="90000"/>
              </a:lnSpc>
              <a:spcBef>
                <a:spcPts val="2300"/>
              </a:spcBef>
            </a:pPr>
            <a:r>
              <a:rPr lang="en-US" sz="1600" spc="-30" dirty="0">
                <a:solidFill>
                  <a:schemeClr val="bg1"/>
                </a:solidFill>
                <a:cs typeface="Segoe UI" panose="020B0502040204020203" pitchFamily="34" charset="0"/>
              </a:rPr>
              <a:t>Dashboards and V</a:t>
            </a:r>
            <a:r>
              <a:rPr lang="en-US" sz="1600" spc="-30" dirty="0" smtClean="0">
                <a:solidFill>
                  <a:schemeClr val="bg1"/>
                </a:solidFill>
                <a:cs typeface="Segoe UI" panose="020B0502040204020203" pitchFamily="34" charset="0"/>
              </a:rPr>
              <a:t>isualizations</a:t>
            </a:r>
            <a:endParaRPr lang="en-US" sz="1600" spc="-30" dirty="0">
              <a:solidFill>
                <a:schemeClr val="bg1"/>
              </a:solidFill>
              <a:cs typeface="Segoe UI" panose="020B0502040204020203" pitchFamily="34" charset="0"/>
            </a:endParaRPr>
          </a:p>
          <a:p>
            <a:pPr>
              <a:lnSpc>
                <a:spcPct val="90000"/>
              </a:lnSpc>
              <a:spcBef>
                <a:spcPts val="2300"/>
              </a:spcBef>
            </a:pPr>
            <a:r>
              <a:rPr lang="en-US" sz="1600" spc="-30" dirty="0">
                <a:solidFill>
                  <a:schemeClr val="bg1"/>
                </a:solidFill>
                <a:cs typeface="Segoe UI" panose="020B0502040204020203" pitchFamily="34" charset="0"/>
              </a:rPr>
              <a:t>Machine L</a:t>
            </a:r>
            <a:r>
              <a:rPr lang="en-US" sz="1600" spc="-30" dirty="0" smtClean="0">
                <a:solidFill>
                  <a:schemeClr val="bg1"/>
                </a:solidFill>
                <a:cs typeface="Segoe UI" panose="020B0502040204020203" pitchFamily="34" charset="0"/>
              </a:rPr>
              <a:t>earning </a:t>
            </a:r>
            <a:r>
              <a:rPr lang="en-US" sz="1600" spc="-30" dirty="0">
                <a:solidFill>
                  <a:schemeClr val="bg1"/>
                </a:solidFill>
                <a:cs typeface="Segoe UI" panose="020B0502040204020203" pitchFamily="34" charset="0"/>
              </a:rPr>
              <a:t>and A</a:t>
            </a:r>
            <a:r>
              <a:rPr lang="en-US" sz="1600" spc="-30" dirty="0" smtClean="0">
                <a:solidFill>
                  <a:schemeClr val="bg1"/>
                </a:solidFill>
                <a:cs typeface="Segoe UI" panose="020B0502040204020203" pitchFamily="34" charset="0"/>
              </a:rPr>
              <a:t>nalytics</a:t>
            </a:r>
            <a:endParaRPr lang="en-US" sz="1600" spc="-30" dirty="0">
              <a:solidFill>
                <a:schemeClr val="bg1"/>
              </a:solidFill>
              <a:cs typeface="Segoe UI" panose="020B0502040204020203" pitchFamily="34" charset="0"/>
            </a:endParaRPr>
          </a:p>
          <a:p>
            <a:pPr>
              <a:lnSpc>
                <a:spcPct val="90000"/>
              </a:lnSpc>
              <a:spcBef>
                <a:spcPts val="2300"/>
              </a:spcBef>
            </a:pPr>
            <a:r>
              <a:rPr lang="en-US" sz="1600" spc="-30" dirty="0">
                <a:solidFill>
                  <a:schemeClr val="bg1"/>
                </a:solidFill>
                <a:cs typeface="Segoe UI" panose="020B0502040204020203" pitchFamily="34" charset="0"/>
              </a:rPr>
              <a:t>Big D</a:t>
            </a:r>
            <a:r>
              <a:rPr lang="en-US" sz="1600" spc="-30" dirty="0" smtClean="0">
                <a:solidFill>
                  <a:schemeClr val="bg1"/>
                </a:solidFill>
                <a:cs typeface="Segoe UI" panose="020B0502040204020203" pitchFamily="34" charset="0"/>
              </a:rPr>
              <a:t>ata </a:t>
            </a:r>
            <a:r>
              <a:rPr lang="en-US" sz="1600" spc="-30" dirty="0">
                <a:solidFill>
                  <a:schemeClr val="bg1"/>
                </a:solidFill>
                <a:cs typeface="Segoe UI" panose="020B0502040204020203" pitchFamily="34" charset="0"/>
              </a:rPr>
              <a:t>S</a:t>
            </a:r>
            <a:r>
              <a:rPr lang="en-US" sz="1600" spc="-30" dirty="0" smtClean="0">
                <a:solidFill>
                  <a:schemeClr val="bg1"/>
                </a:solidFill>
                <a:cs typeface="Segoe UI" panose="020B0502040204020203" pitchFamily="34" charset="0"/>
              </a:rPr>
              <a:t>tore</a:t>
            </a:r>
            <a:endParaRPr lang="en-US" sz="1600" spc="-30" dirty="0">
              <a:solidFill>
                <a:schemeClr val="bg1"/>
              </a:solidFill>
              <a:cs typeface="Segoe UI" panose="020B0502040204020203" pitchFamily="34" charset="0"/>
            </a:endParaRPr>
          </a:p>
          <a:p>
            <a:pPr>
              <a:lnSpc>
                <a:spcPct val="90000"/>
              </a:lnSpc>
              <a:spcBef>
                <a:spcPts val="2300"/>
              </a:spcBef>
            </a:pPr>
            <a:r>
              <a:rPr lang="en-US" sz="1600" spc="-30" dirty="0">
                <a:solidFill>
                  <a:schemeClr val="bg1"/>
                </a:solidFill>
                <a:cs typeface="Segoe UI" panose="020B0502040204020203" pitchFamily="34" charset="0"/>
              </a:rPr>
              <a:t>Information </a:t>
            </a:r>
            <a:r>
              <a:rPr lang="en-US" sz="1600" spc="-30" dirty="0" smtClean="0">
                <a:solidFill>
                  <a:schemeClr val="bg1"/>
                </a:solidFill>
                <a:cs typeface="Segoe UI" panose="020B0502040204020203" pitchFamily="34" charset="0"/>
              </a:rPr>
              <a:t>Management</a:t>
            </a:r>
            <a:endParaRPr lang="en-US" sz="1600" spc="-30" dirty="0">
              <a:solidFill>
                <a:schemeClr val="bg1"/>
              </a:solidFill>
              <a:cs typeface="Segoe UI" panose="020B0502040204020203" pitchFamily="34" charset="0"/>
            </a:endParaRPr>
          </a:p>
        </p:txBody>
      </p:sp>
      <p:grpSp>
        <p:nvGrpSpPr>
          <p:cNvPr id="34" name="Group 33"/>
          <p:cNvGrpSpPr/>
          <p:nvPr/>
        </p:nvGrpSpPr>
        <p:grpSpPr>
          <a:xfrm>
            <a:off x="700986" y="3242219"/>
            <a:ext cx="6219432" cy="2035512"/>
            <a:chOff x="700986" y="2506981"/>
            <a:chExt cx="6219432" cy="2035512"/>
          </a:xfrm>
        </p:grpSpPr>
        <p:cxnSp>
          <p:nvCxnSpPr>
            <p:cNvPr id="35" name="Straight Connector 34"/>
            <p:cNvCxnSpPr/>
            <p:nvPr/>
          </p:nvCxnSpPr>
          <p:spPr>
            <a:xfrm>
              <a:off x="700986" y="3015859"/>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00986" y="2506981"/>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0986" y="4033615"/>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00986" y="3524737"/>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00986" y="4542493"/>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40" name="Title 1"/>
          <p:cNvSpPr txBox="1">
            <a:spLocks/>
          </p:cNvSpPr>
          <p:nvPr/>
        </p:nvSpPr>
        <p:spPr>
          <a:xfrm>
            <a:off x="332514" y="3415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dirty="0">
                <a:solidFill>
                  <a:schemeClr val="tx1"/>
                </a:solidFill>
              </a:rPr>
              <a:t>Cortana Analytics </a:t>
            </a:r>
            <a:r>
              <a:rPr dirty="0" smtClean="0">
                <a:solidFill>
                  <a:schemeClr val="tx1"/>
                </a:solidFill>
              </a:rPr>
              <a:t>Suite: </a:t>
            </a:r>
            <a:r>
              <a:rPr dirty="0">
                <a:solidFill>
                  <a:schemeClr val="tx1"/>
                </a:solidFill>
              </a:rPr>
              <a:t/>
            </a:r>
            <a:br>
              <a:rPr dirty="0">
                <a:solidFill>
                  <a:schemeClr val="tx1"/>
                </a:solidFill>
              </a:rPr>
            </a:br>
            <a:r>
              <a:rPr sz="3599" dirty="0">
                <a:solidFill>
                  <a:schemeClr val="tx1"/>
                </a:solidFill>
              </a:rPr>
              <a:t>Transform data into intelligent action</a:t>
            </a:r>
          </a:p>
        </p:txBody>
      </p:sp>
      <p:sp>
        <p:nvSpPr>
          <p:cNvPr id="41" name="Rectangle 40"/>
          <p:cNvSpPr/>
          <p:nvPr/>
        </p:nvSpPr>
        <p:spPr bwMode="auto">
          <a:xfrm rot="1077323">
            <a:off x="9786810" y="3558380"/>
            <a:ext cx="633346" cy="139929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sp>
        <p:nvSpPr>
          <p:cNvPr id="42" name="TextBox 41"/>
          <p:cNvSpPr txBox="1"/>
          <p:nvPr/>
        </p:nvSpPr>
        <p:spPr>
          <a:xfrm>
            <a:off x="8525610" y="3597577"/>
            <a:ext cx="3916680" cy="544765"/>
          </a:xfrm>
          <a:prstGeom prst="rect">
            <a:avLst/>
          </a:prstGeom>
          <a:noFill/>
        </p:spPr>
        <p:txBody>
          <a:bodyPr wrap="square" lIns="182880" tIns="146304" rIns="182880" bIns="146304" rtlCol="0">
            <a:spAutoFit/>
          </a:bodyPr>
          <a:lstStyle/>
          <a:p>
            <a:pPr>
              <a:lnSpc>
                <a:spcPct val="90000"/>
              </a:lnSpc>
              <a:spcAft>
                <a:spcPts val="600"/>
              </a:spcAft>
            </a:pPr>
            <a:r>
              <a:rPr lang="en-US" spc="-30" dirty="0" smtClean="0">
                <a:cs typeface="Segoe UI" panose="020B0502040204020203" pitchFamily="34" charset="0"/>
              </a:rPr>
              <a:t>Personal Digital Assistant – Cortana</a:t>
            </a:r>
            <a:endParaRPr lang="en-US" spc="-30" dirty="0">
              <a:cs typeface="Segoe UI" panose="020B0502040204020203" pitchFamily="34" charset="0"/>
            </a:endParaRPr>
          </a:p>
        </p:txBody>
      </p:sp>
      <p:sp>
        <p:nvSpPr>
          <p:cNvPr id="43" name="Freeform 14"/>
          <p:cNvSpPr>
            <a:spLocks/>
          </p:cNvSpPr>
          <p:nvPr/>
        </p:nvSpPr>
        <p:spPr bwMode="auto">
          <a:xfrm rot="11731418">
            <a:off x="9847422" y="3268169"/>
            <a:ext cx="226462" cy="226462"/>
          </a:xfrm>
          <a:custGeom>
            <a:avLst/>
            <a:gdLst>
              <a:gd name="T0" fmla="*/ 0 w 314"/>
              <a:gd name="T1" fmla="*/ 314 h 314"/>
              <a:gd name="T2" fmla="*/ 0 w 314"/>
              <a:gd name="T3" fmla="*/ 0 h 314"/>
              <a:gd name="T4" fmla="*/ 314 w 314"/>
              <a:gd name="T5" fmla="*/ 0 h 314"/>
            </a:gdLst>
            <a:ahLst/>
            <a:cxnLst>
              <a:cxn ang="0">
                <a:pos x="T0" y="T1"/>
              </a:cxn>
              <a:cxn ang="0">
                <a:pos x="T2" y="T3"/>
              </a:cxn>
              <a:cxn ang="0">
                <a:pos x="T4" y="T5"/>
              </a:cxn>
            </a:cxnLst>
            <a:rect l="0" t="0" r="r" b="b"/>
            <a:pathLst>
              <a:path w="314" h="314">
                <a:moveTo>
                  <a:pt x="0" y="314"/>
                </a:moveTo>
                <a:lnTo>
                  <a:pt x="0" y="0"/>
                </a:lnTo>
                <a:lnTo>
                  <a:pt x="314" y="0"/>
                </a:lnTo>
              </a:path>
            </a:pathLst>
          </a:custGeom>
          <a:noFill/>
          <a:ln w="57150">
            <a:solidFill>
              <a:schemeClr val="accent1"/>
            </a:solidFill>
            <a:miter lim="800000"/>
          </a:ln>
        </p:spPr>
        <p:txBody>
          <a:bodyPr vert="horz" wrap="square" lIns="91440" tIns="45720" rIns="91440" bIns="45720" numCol="1" anchor="t" anchorCtr="0" compatLnSpc="1">
            <a:prstTxWarp prst="textNoShape">
              <a:avLst/>
            </a:prstTxWarp>
          </a:bodyPr>
          <a:lstStyle/>
          <a:p>
            <a:pPr defTabSz="914363"/>
            <a:endParaRPr lang="en-US" sz="1400"/>
          </a:p>
        </p:txBody>
      </p:sp>
      <p:sp>
        <p:nvSpPr>
          <p:cNvPr id="44" name="TextBox 43"/>
          <p:cNvSpPr txBox="1"/>
          <p:nvPr/>
        </p:nvSpPr>
        <p:spPr>
          <a:xfrm>
            <a:off x="8930957" y="4407303"/>
            <a:ext cx="2805126" cy="544765"/>
          </a:xfrm>
          <a:prstGeom prst="rect">
            <a:avLst/>
          </a:prstGeom>
          <a:noFill/>
        </p:spPr>
        <p:txBody>
          <a:bodyPr wrap="square" lIns="182880" tIns="146304" rIns="182880" bIns="146304" rtlCol="0">
            <a:spAutoFit/>
          </a:bodyPr>
          <a:lstStyle/>
          <a:p>
            <a:pPr>
              <a:lnSpc>
                <a:spcPct val="90000"/>
              </a:lnSpc>
              <a:spcAft>
                <a:spcPts val="600"/>
              </a:spcAft>
            </a:pPr>
            <a:r>
              <a:rPr lang="en-US" spc="-30" dirty="0" smtClean="0">
                <a:cs typeface="Segoe UI" panose="020B0502040204020203" pitchFamily="34" charset="0"/>
              </a:rPr>
              <a:t>Perceptual Intelligence</a:t>
            </a:r>
            <a:endParaRPr lang="en-US" spc="-30" dirty="0">
              <a:cs typeface="Segoe UI" panose="020B0502040204020203" pitchFamily="34" charset="0"/>
            </a:endParaRPr>
          </a:p>
        </p:txBody>
      </p:sp>
      <p:grpSp>
        <p:nvGrpSpPr>
          <p:cNvPr id="45" name="Group 44"/>
          <p:cNvGrpSpPr/>
          <p:nvPr/>
        </p:nvGrpSpPr>
        <p:grpSpPr>
          <a:xfrm>
            <a:off x="10028237" y="4153819"/>
            <a:ext cx="231434" cy="231434"/>
            <a:chOff x="10384631" y="1371600"/>
            <a:chExt cx="350838" cy="350838"/>
          </a:xfrm>
        </p:grpSpPr>
        <p:cxnSp>
          <p:nvCxnSpPr>
            <p:cNvPr id="46" name="Straight Connector 45"/>
            <p:cNvCxnSpPr/>
            <p:nvPr/>
          </p:nvCxnSpPr>
          <p:spPr>
            <a:xfrm>
              <a:off x="10560050" y="1371600"/>
              <a:ext cx="0" cy="350838"/>
            </a:xfrm>
            <a:prstGeom prst="line">
              <a:avLst/>
            </a:prstGeom>
            <a:noFill/>
            <a:ln w="57150">
              <a:solidFill>
                <a:schemeClr val="tx1"/>
              </a:solidFill>
              <a:miter lim="800000"/>
            </a:ln>
          </p:spPr>
        </p:cxnSp>
        <p:cxnSp>
          <p:nvCxnSpPr>
            <p:cNvPr id="47" name="Straight Connector 46"/>
            <p:cNvCxnSpPr/>
            <p:nvPr/>
          </p:nvCxnSpPr>
          <p:spPr>
            <a:xfrm rot="5400000">
              <a:off x="10560050" y="1371600"/>
              <a:ext cx="0" cy="350838"/>
            </a:xfrm>
            <a:prstGeom prst="line">
              <a:avLst/>
            </a:prstGeom>
            <a:noFill/>
            <a:ln w="57150">
              <a:solidFill>
                <a:schemeClr val="tx1"/>
              </a:solidFill>
              <a:miter lim="800000"/>
            </a:ln>
          </p:spPr>
        </p:cxnSp>
      </p:grpSp>
      <p:grpSp>
        <p:nvGrpSpPr>
          <p:cNvPr id="48" name="Group 47"/>
          <p:cNvGrpSpPr/>
          <p:nvPr/>
        </p:nvGrpSpPr>
        <p:grpSpPr>
          <a:xfrm>
            <a:off x="8504237" y="4487997"/>
            <a:ext cx="451327" cy="380865"/>
            <a:chOff x="5989154" y="6190366"/>
            <a:chExt cx="348468" cy="314233"/>
          </a:xfrm>
        </p:grpSpPr>
        <p:sp>
          <p:nvSpPr>
            <p:cNvPr id="49" name="Freeform 5"/>
            <p:cNvSpPr>
              <a:spLocks/>
            </p:cNvSpPr>
            <p:nvPr/>
          </p:nvSpPr>
          <p:spPr bwMode="auto">
            <a:xfrm>
              <a:off x="5989154" y="6190366"/>
              <a:ext cx="348468" cy="219678"/>
            </a:xfrm>
            <a:custGeom>
              <a:avLst/>
              <a:gdLst>
                <a:gd name="T0" fmla="*/ 137 w 531"/>
                <a:gd name="T1" fmla="*/ 37 h 335"/>
                <a:gd name="T2" fmla="*/ 97 w 531"/>
                <a:gd name="T3" fmla="*/ 50 h 335"/>
                <a:gd name="T4" fmla="*/ 51 w 531"/>
                <a:gd name="T5" fmla="*/ 92 h 335"/>
                <a:gd name="T6" fmla="*/ 16 w 531"/>
                <a:gd name="T7" fmla="*/ 156 h 335"/>
                <a:gd name="T8" fmla="*/ 16 w 531"/>
                <a:gd name="T9" fmla="*/ 204 h 335"/>
                <a:gd name="T10" fmla="*/ 27 w 531"/>
                <a:gd name="T11" fmla="*/ 276 h 335"/>
                <a:gd name="T12" fmla="*/ 85 w 531"/>
                <a:gd name="T13" fmla="*/ 288 h 335"/>
                <a:gd name="T14" fmla="*/ 124 w 531"/>
                <a:gd name="T15" fmla="*/ 302 h 335"/>
                <a:gd name="T16" fmla="*/ 162 w 531"/>
                <a:gd name="T17" fmla="*/ 299 h 335"/>
                <a:gd name="T18" fmla="*/ 209 w 531"/>
                <a:gd name="T19" fmla="*/ 319 h 335"/>
                <a:gd name="T20" fmla="*/ 263 w 531"/>
                <a:gd name="T21" fmla="*/ 319 h 335"/>
                <a:gd name="T22" fmla="*/ 305 w 531"/>
                <a:gd name="T23" fmla="*/ 332 h 335"/>
                <a:gd name="T24" fmla="*/ 358 w 531"/>
                <a:gd name="T25" fmla="*/ 312 h 335"/>
                <a:gd name="T26" fmla="*/ 394 w 531"/>
                <a:gd name="T27" fmla="*/ 288 h 335"/>
                <a:gd name="T28" fmla="*/ 447 w 531"/>
                <a:gd name="T29" fmla="*/ 292 h 335"/>
                <a:gd name="T30" fmla="*/ 511 w 531"/>
                <a:gd name="T31" fmla="*/ 274 h 335"/>
                <a:gd name="T32" fmla="*/ 517 w 531"/>
                <a:gd name="T33" fmla="*/ 195 h 335"/>
                <a:gd name="T34" fmla="*/ 520 w 531"/>
                <a:gd name="T35" fmla="*/ 151 h 335"/>
                <a:gd name="T36" fmla="*/ 495 w 531"/>
                <a:gd name="T37" fmla="*/ 122 h 335"/>
                <a:gd name="T38" fmla="*/ 467 w 531"/>
                <a:gd name="T39" fmla="*/ 82 h 335"/>
                <a:gd name="T40" fmla="*/ 438 w 531"/>
                <a:gd name="T41" fmla="*/ 59 h 335"/>
                <a:gd name="T42" fmla="*/ 394 w 531"/>
                <a:gd name="T43" fmla="*/ 34 h 335"/>
                <a:gd name="T44" fmla="*/ 319 w 531"/>
                <a:gd name="T45" fmla="*/ 0 h 335"/>
                <a:gd name="T46" fmla="*/ 266 w 531"/>
                <a:gd name="T47" fmla="*/ 9 h 335"/>
                <a:gd name="T48" fmla="*/ 219 w 531"/>
                <a:gd name="T49" fmla="*/ 11 h 335"/>
                <a:gd name="T50" fmla="*/ 172 w 531"/>
                <a:gd name="T51" fmla="*/ 13 h 335"/>
                <a:gd name="T52" fmla="*/ 137 w 531"/>
                <a:gd name="T53" fmla="*/ 3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1" h="335">
                  <a:moveTo>
                    <a:pt x="137" y="37"/>
                  </a:moveTo>
                  <a:cubicBezTo>
                    <a:pt x="129" y="45"/>
                    <a:pt x="117" y="42"/>
                    <a:pt x="97" y="50"/>
                  </a:cubicBezTo>
                  <a:cubicBezTo>
                    <a:pt x="82" y="55"/>
                    <a:pt x="61" y="66"/>
                    <a:pt x="51" y="92"/>
                  </a:cubicBezTo>
                  <a:cubicBezTo>
                    <a:pt x="40" y="118"/>
                    <a:pt x="26" y="126"/>
                    <a:pt x="16" y="156"/>
                  </a:cubicBezTo>
                  <a:cubicBezTo>
                    <a:pt x="6" y="186"/>
                    <a:pt x="17" y="192"/>
                    <a:pt x="16" y="204"/>
                  </a:cubicBezTo>
                  <a:cubicBezTo>
                    <a:pt x="15" y="217"/>
                    <a:pt x="0" y="262"/>
                    <a:pt x="27" y="276"/>
                  </a:cubicBezTo>
                  <a:cubicBezTo>
                    <a:pt x="53" y="291"/>
                    <a:pt x="85" y="288"/>
                    <a:pt x="85" y="288"/>
                  </a:cubicBezTo>
                  <a:cubicBezTo>
                    <a:pt x="85" y="288"/>
                    <a:pt x="109" y="301"/>
                    <a:pt x="124" y="302"/>
                  </a:cubicBezTo>
                  <a:cubicBezTo>
                    <a:pt x="139" y="304"/>
                    <a:pt x="162" y="299"/>
                    <a:pt x="162" y="299"/>
                  </a:cubicBezTo>
                  <a:cubicBezTo>
                    <a:pt x="162" y="299"/>
                    <a:pt x="181" y="314"/>
                    <a:pt x="209" y="319"/>
                  </a:cubicBezTo>
                  <a:cubicBezTo>
                    <a:pt x="238" y="324"/>
                    <a:pt x="260" y="317"/>
                    <a:pt x="263" y="319"/>
                  </a:cubicBezTo>
                  <a:cubicBezTo>
                    <a:pt x="265" y="321"/>
                    <a:pt x="287" y="335"/>
                    <a:pt x="305" y="332"/>
                  </a:cubicBezTo>
                  <a:cubicBezTo>
                    <a:pt x="324" y="330"/>
                    <a:pt x="350" y="318"/>
                    <a:pt x="358" y="312"/>
                  </a:cubicBezTo>
                  <a:cubicBezTo>
                    <a:pt x="366" y="306"/>
                    <a:pt x="386" y="286"/>
                    <a:pt x="394" y="288"/>
                  </a:cubicBezTo>
                  <a:cubicBezTo>
                    <a:pt x="402" y="290"/>
                    <a:pt x="435" y="297"/>
                    <a:pt x="447" y="292"/>
                  </a:cubicBezTo>
                  <a:cubicBezTo>
                    <a:pt x="458" y="286"/>
                    <a:pt x="494" y="293"/>
                    <a:pt x="511" y="274"/>
                  </a:cubicBezTo>
                  <a:cubicBezTo>
                    <a:pt x="527" y="256"/>
                    <a:pt x="517" y="195"/>
                    <a:pt x="517" y="195"/>
                  </a:cubicBezTo>
                  <a:cubicBezTo>
                    <a:pt x="517" y="195"/>
                    <a:pt x="531" y="173"/>
                    <a:pt x="520" y="151"/>
                  </a:cubicBezTo>
                  <a:cubicBezTo>
                    <a:pt x="509" y="129"/>
                    <a:pt x="495" y="122"/>
                    <a:pt x="495" y="122"/>
                  </a:cubicBezTo>
                  <a:cubicBezTo>
                    <a:pt x="495" y="122"/>
                    <a:pt x="485" y="95"/>
                    <a:pt x="467" y="82"/>
                  </a:cubicBezTo>
                  <a:cubicBezTo>
                    <a:pt x="449" y="68"/>
                    <a:pt x="443" y="67"/>
                    <a:pt x="438" y="59"/>
                  </a:cubicBezTo>
                  <a:cubicBezTo>
                    <a:pt x="424" y="36"/>
                    <a:pt x="406" y="37"/>
                    <a:pt x="394" y="34"/>
                  </a:cubicBezTo>
                  <a:cubicBezTo>
                    <a:pt x="384" y="32"/>
                    <a:pt x="358" y="0"/>
                    <a:pt x="319" y="0"/>
                  </a:cubicBezTo>
                  <a:cubicBezTo>
                    <a:pt x="281" y="1"/>
                    <a:pt x="266" y="9"/>
                    <a:pt x="266" y="9"/>
                  </a:cubicBezTo>
                  <a:cubicBezTo>
                    <a:pt x="266" y="9"/>
                    <a:pt x="237" y="0"/>
                    <a:pt x="219" y="11"/>
                  </a:cubicBezTo>
                  <a:cubicBezTo>
                    <a:pt x="212" y="15"/>
                    <a:pt x="198" y="4"/>
                    <a:pt x="172" y="13"/>
                  </a:cubicBezTo>
                  <a:cubicBezTo>
                    <a:pt x="148" y="21"/>
                    <a:pt x="144" y="32"/>
                    <a:pt x="137" y="37"/>
                  </a:cubicBezTo>
                  <a:close/>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50" name="Freeform 6"/>
            <p:cNvSpPr>
              <a:spLocks/>
            </p:cNvSpPr>
            <p:nvPr/>
          </p:nvSpPr>
          <p:spPr bwMode="auto">
            <a:xfrm>
              <a:off x="6133024" y="6400262"/>
              <a:ext cx="113711" cy="104337"/>
            </a:xfrm>
            <a:custGeom>
              <a:avLst/>
              <a:gdLst>
                <a:gd name="T0" fmla="*/ 0 w 173"/>
                <a:gd name="T1" fmla="*/ 0 h 159"/>
                <a:gd name="T2" fmla="*/ 34 w 173"/>
                <a:gd name="T3" fmla="*/ 86 h 159"/>
                <a:gd name="T4" fmla="*/ 86 w 173"/>
                <a:gd name="T5" fmla="*/ 125 h 159"/>
                <a:gd name="T6" fmla="*/ 107 w 173"/>
                <a:gd name="T7" fmla="*/ 151 h 159"/>
                <a:gd name="T8" fmla="*/ 146 w 173"/>
                <a:gd name="T9" fmla="*/ 151 h 159"/>
                <a:gd name="T10" fmla="*/ 173 w 173"/>
                <a:gd name="T11" fmla="*/ 134 h 159"/>
                <a:gd name="T12" fmla="*/ 153 w 173"/>
                <a:gd name="T13" fmla="*/ 71 h 159"/>
              </a:gdLst>
              <a:ahLst/>
              <a:cxnLst>
                <a:cxn ang="0">
                  <a:pos x="T0" y="T1"/>
                </a:cxn>
                <a:cxn ang="0">
                  <a:pos x="T2" y="T3"/>
                </a:cxn>
                <a:cxn ang="0">
                  <a:pos x="T4" y="T5"/>
                </a:cxn>
                <a:cxn ang="0">
                  <a:pos x="T6" y="T7"/>
                </a:cxn>
                <a:cxn ang="0">
                  <a:pos x="T8" y="T9"/>
                </a:cxn>
                <a:cxn ang="0">
                  <a:pos x="T10" y="T11"/>
                </a:cxn>
                <a:cxn ang="0">
                  <a:pos x="T12" y="T13"/>
                </a:cxn>
              </a:cxnLst>
              <a:rect l="0" t="0" r="r" b="b"/>
              <a:pathLst>
                <a:path w="173" h="159">
                  <a:moveTo>
                    <a:pt x="0" y="0"/>
                  </a:moveTo>
                  <a:cubicBezTo>
                    <a:pt x="0" y="0"/>
                    <a:pt x="13" y="68"/>
                    <a:pt x="34" y="86"/>
                  </a:cubicBezTo>
                  <a:cubicBezTo>
                    <a:pt x="56" y="104"/>
                    <a:pt x="76" y="106"/>
                    <a:pt x="86" y="125"/>
                  </a:cubicBezTo>
                  <a:cubicBezTo>
                    <a:pt x="97" y="144"/>
                    <a:pt x="107" y="151"/>
                    <a:pt x="107" y="151"/>
                  </a:cubicBezTo>
                  <a:cubicBezTo>
                    <a:pt x="107" y="151"/>
                    <a:pt x="126" y="159"/>
                    <a:pt x="146" y="151"/>
                  </a:cubicBezTo>
                  <a:cubicBezTo>
                    <a:pt x="166" y="143"/>
                    <a:pt x="173" y="134"/>
                    <a:pt x="173" y="134"/>
                  </a:cubicBezTo>
                  <a:cubicBezTo>
                    <a:pt x="173" y="134"/>
                    <a:pt x="158" y="82"/>
                    <a:pt x="153" y="71"/>
                  </a:cubicBezTo>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51" name="Freeform 7"/>
            <p:cNvSpPr>
              <a:spLocks/>
            </p:cNvSpPr>
            <p:nvPr/>
          </p:nvSpPr>
          <p:spPr bwMode="auto">
            <a:xfrm>
              <a:off x="6209647" y="6373770"/>
              <a:ext cx="116156" cy="83551"/>
            </a:xfrm>
            <a:custGeom>
              <a:avLst/>
              <a:gdLst>
                <a:gd name="T0" fmla="*/ 167 w 177"/>
                <a:gd name="T1" fmla="*/ 0 h 127"/>
                <a:gd name="T2" fmla="*/ 149 w 177"/>
                <a:gd name="T3" fmla="*/ 68 h 127"/>
                <a:gd name="T4" fmla="*/ 38 w 177"/>
                <a:gd name="T5" fmla="*/ 112 h 127"/>
                <a:gd name="T6" fmla="*/ 2 w 177"/>
                <a:gd name="T7" fmla="*/ 42 h 127"/>
              </a:gdLst>
              <a:ahLst/>
              <a:cxnLst>
                <a:cxn ang="0">
                  <a:pos x="T0" y="T1"/>
                </a:cxn>
                <a:cxn ang="0">
                  <a:pos x="T2" y="T3"/>
                </a:cxn>
                <a:cxn ang="0">
                  <a:pos x="T4" y="T5"/>
                </a:cxn>
                <a:cxn ang="0">
                  <a:pos x="T6" y="T7"/>
                </a:cxn>
              </a:cxnLst>
              <a:rect l="0" t="0" r="r" b="b"/>
              <a:pathLst>
                <a:path w="177" h="127">
                  <a:moveTo>
                    <a:pt x="167" y="0"/>
                  </a:moveTo>
                  <a:cubicBezTo>
                    <a:pt x="167" y="0"/>
                    <a:pt x="177" y="48"/>
                    <a:pt x="149" y="68"/>
                  </a:cubicBezTo>
                  <a:cubicBezTo>
                    <a:pt x="121" y="87"/>
                    <a:pt x="76" y="127"/>
                    <a:pt x="38" y="112"/>
                  </a:cubicBezTo>
                  <a:cubicBezTo>
                    <a:pt x="0" y="97"/>
                    <a:pt x="4" y="58"/>
                    <a:pt x="2" y="42"/>
                  </a:cubicBezTo>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pic>
        <p:nvPicPr>
          <p:cNvPr id="52" name="Picture 51" descr="http://winaero.com/blog/wp-content/uploads/2015/01/cortana-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67405" y="3700315"/>
            <a:ext cx="339288" cy="33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001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0417408" y="2463033"/>
            <a:ext cx="409025" cy="2176206"/>
            <a:chOff x="10546587" y="3082745"/>
            <a:chExt cx="409025" cy="2176206"/>
          </a:xfrm>
        </p:grpSpPr>
        <p:cxnSp>
          <p:nvCxnSpPr>
            <p:cNvPr id="8" name="Straight Connector 7"/>
            <p:cNvCxnSpPr/>
            <p:nvPr/>
          </p:nvCxnSpPr>
          <p:spPr>
            <a:xfrm>
              <a:off x="10826434" y="3082745"/>
              <a:ext cx="6378" cy="2169658"/>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611830" y="3082745"/>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611830" y="5258632"/>
              <a:ext cx="214604" cy="319"/>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9" idx="3"/>
            </p:cNvCxnSpPr>
            <p:nvPr/>
          </p:nvCxnSpPr>
          <p:spPr>
            <a:xfrm flipV="1">
              <a:off x="10546587" y="4200075"/>
              <a:ext cx="409025" cy="2906"/>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flipV="1">
            <a:off x="10490412" y="5350202"/>
            <a:ext cx="530630" cy="6519"/>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8408838" y="5201321"/>
            <a:ext cx="2137748" cy="1005840"/>
            <a:chOff x="8538017" y="4739224"/>
            <a:chExt cx="2137748" cy="1005840"/>
          </a:xfrm>
        </p:grpSpPr>
        <p:sp>
          <p:nvSpPr>
            <p:cNvPr id="14" name="Rectangle 13"/>
            <p:cNvSpPr/>
            <p:nvPr/>
          </p:nvSpPr>
          <p:spPr bwMode="auto">
            <a:xfrm>
              <a:off x="8538017" y="4739224"/>
              <a:ext cx="2137748"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Business Scenarios</a:t>
              </a:r>
              <a:endPar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15" name="Rectangle 14"/>
            <p:cNvSpPr/>
            <p:nvPr/>
          </p:nvSpPr>
          <p:spPr>
            <a:xfrm>
              <a:off x="9204619" y="5056791"/>
              <a:ext cx="1383584" cy="646331"/>
            </a:xfrm>
            <a:prstGeom prst="rect">
              <a:avLst/>
            </a:prstGeom>
          </p:spPr>
          <p:txBody>
            <a:bodyPr wrap="none">
              <a:spAutoFit/>
            </a:bodyPr>
            <a:lstStyle/>
            <a:p>
              <a:r>
                <a:rPr lang="en-US" sz="120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Recommendations,</a:t>
              </a:r>
              <a:endPar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a:t>
              </a:r>
              <a:r>
                <a:rPr lang="en-US" sz="120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ustomer churn,</a:t>
              </a:r>
              <a:endPar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f</a:t>
              </a:r>
              <a:r>
                <a:rPr lang="en-US" sz="120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orecasting, </a:t>
              </a:r>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etc.</a:t>
              </a:r>
            </a:p>
          </p:txBody>
        </p:sp>
        <p:grpSp>
          <p:nvGrpSpPr>
            <p:cNvPr id="16" name="Group 15"/>
            <p:cNvGrpSpPr/>
            <p:nvPr/>
          </p:nvGrpSpPr>
          <p:grpSpPr>
            <a:xfrm>
              <a:off x="8754885" y="5208429"/>
              <a:ext cx="433307" cy="352792"/>
              <a:chOff x="-2530475" y="305948"/>
              <a:chExt cx="1119187" cy="911226"/>
            </a:xfrm>
            <a:solidFill>
              <a:schemeClr val="bg1"/>
            </a:solidFill>
          </p:grpSpPr>
          <p:sp>
            <p:nvSpPr>
              <p:cNvPr id="17" name="Freeform 31"/>
              <p:cNvSpPr>
                <a:spLocks noEditPoints="1"/>
              </p:cNvSpPr>
              <p:nvPr/>
            </p:nvSpPr>
            <p:spPr bwMode="auto">
              <a:xfrm>
                <a:off x="-2530475" y="305948"/>
                <a:ext cx="1119187" cy="622300"/>
              </a:xfrm>
              <a:custGeom>
                <a:avLst/>
                <a:gdLst>
                  <a:gd name="T0" fmla="*/ 296 w 296"/>
                  <a:gd name="T1" fmla="*/ 24 h 164"/>
                  <a:gd name="T2" fmla="*/ 290 w 296"/>
                  <a:gd name="T3" fmla="*/ 24 h 164"/>
                  <a:gd name="T4" fmla="*/ 288 w 296"/>
                  <a:gd name="T5" fmla="*/ 149 h 164"/>
                  <a:gd name="T6" fmla="*/ 291 w 296"/>
                  <a:gd name="T7" fmla="*/ 154 h 164"/>
                  <a:gd name="T8" fmla="*/ 287 w 296"/>
                  <a:gd name="T9" fmla="*/ 164 h 164"/>
                  <a:gd name="T10" fmla="*/ 9 w 296"/>
                  <a:gd name="T11" fmla="*/ 164 h 164"/>
                  <a:gd name="T12" fmla="*/ 9 w 296"/>
                  <a:gd name="T13" fmla="*/ 24 h 164"/>
                  <a:gd name="T14" fmla="*/ 0 w 296"/>
                  <a:gd name="T15" fmla="*/ 24 h 164"/>
                  <a:gd name="T16" fmla="*/ 0 w 296"/>
                  <a:gd name="T17" fmla="*/ 0 h 164"/>
                  <a:gd name="T18" fmla="*/ 296 w 296"/>
                  <a:gd name="T19" fmla="*/ 0 h 164"/>
                  <a:gd name="T20" fmla="*/ 296 w 296"/>
                  <a:gd name="T21" fmla="*/ 24 h 164"/>
                  <a:gd name="T22" fmla="*/ 32 w 296"/>
                  <a:gd name="T23" fmla="*/ 139 h 164"/>
                  <a:gd name="T24" fmla="*/ 264 w 296"/>
                  <a:gd name="T25" fmla="*/ 139 h 164"/>
                  <a:gd name="T26" fmla="*/ 264 w 296"/>
                  <a:gd name="T27" fmla="*/ 27 h 164"/>
                  <a:gd name="T28" fmla="*/ 263 w 296"/>
                  <a:gd name="T29" fmla="*/ 25 h 164"/>
                  <a:gd name="T30" fmla="*/ 263 w 296"/>
                  <a:gd name="T31" fmla="*/ 25 h 164"/>
                  <a:gd name="T32" fmla="*/ 32 w 296"/>
                  <a:gd name="T33" fmla="*/ 25 h 164"/>
                  <a:gd name="T34" fmla="*/ 32 w 296"/>
                  <a:gd name="T35" fmla="*/ 13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164">
                    <a:moveTo>
                      <a:pt x="296" y="24"/>
                    </a:moveTo>
                    <a:cubicBezTo>
                      <a:pt x="294" y="24"/>
                      <a:pt x="292" y="24"/>
                      <a:pt x="290" y="24"/>
                    </a:cubicBezTo>
                    <a:cubicBezTo>
                      <a:pt x="288" y="34"/>
                      <a:pt x="287" y="134"/>
                      <a:pt x="288" y="149"/>
                    </a:cubicBezTo>
                    <a:cubicBezTo>
                      <a:pt x="288" y="151"/>
                      <a:pt x="290" y="152"/>
                      <a:pt x="291" y="154"/>
                    </a:cubicBezTo>
                    <a:cubicBezTo>
                      <a:pt x="290" y="157"/>
                      <a:pt x="288" y="160"/>
                      <a:pt x="287" y="164"/>
                    </a:cubicBezTo>
                    <a:cubicBezTo>
                      <a:pt x="195" y="164"/>
                      <a:pt x="102" y="164"/>
                      <a:pt x="9" y="164"/>
                    </a:cubicBezTo>
                    <a:cubicBezTo>
                      <a:pt x="9" y="118"/>
                      <a:pt x="9" y="72"/>
                      <a:pt x="9" y="24"/>
                    </a:cubicBezTo>
                    <a:cubicBezTo>
                      <a:pt x="5" y="24"/>
                      <a:pt x="2" y="24"/>
                      <a:pt x="0" y="24"/>
                    </a:cubicBezTo>
                    <a:cubicBezTo>
                      <a:pt x="0" y="16"/>
                      <a:pt x="0" y="8"/>
                      <a:pt x="0" y="0"/>
                    </a:cubicBezTo>
                    <a:cubicBezTo>
                      <a:pt x="99" y="0"/>
                      <a:pt x="197" y="0"/>
                      <a:pt x="296" y="0"/>
                    </a:cubicBezTo>
                    <a:cubicBezTo>
                      <a:pt x="296" y="8"/>
                      <a:pt x="296" y="16"/>
                      <a:pt x="296" y="24"/>
                    </a:cubicBezTo>
                    <a:close/>
                    <a:moveTo>
                      <a:pt x="32" y="139"/>
                    </a:moveTo>
                    <a:cubicBezTo>
                      <a:pt x="110" y="139"/>
                      <a:pt x="187" y="139"/>
                      <a:pt x="264" y="139"/>
                    </a:cubicBezTo>
                    <a:cubicBezTo>
                      <a:pt x="264" y="102"/>
                      <a:pt x="264" y="64"/>
                      <a:pt x="264" y="27"/>
                    </a:cubicBezTo>
                    <a:cubicBezTo>
                      <a:pt x="264" y="27"/>
                      <a:pt x="264" y="26"/>
                      <a:pt x="263" y="25"/>
                    </a:cubicBezTo>
                    <a:cubicBezTo>
                      <a:pt x="263" y="25"/>
                      <a:pt x="262" y="24"/>
                      <a:pt x="263" y="25"/>
                    </a:cubicBezTo>
                    <a:cubicBezTo>
                      <a:pt x="186" y="25"/>
                      <a:pt x="109" y="25"/>
                      <a:pt x="32" y="25"/>
                    </a:cubicBezTo>
                    <a:cubicBezTo>
                      <a:pt x="32" y="63"/>
                      <a:pt x="32" y="101"/>
                      <a:pt x="32" y="13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32"/>
              <p:cNvSpPr>
                <a:spLocks/>
              </p:cNvSpPr>
              <p:nvPr/>
            </p:nvSpPr>
            <p:spPr bwMode="auto">
              <a:xfrm>
                <a:off x="-2212975" y="961586"/>
                <a:ext cx="514350" cy="255588"/>
              </a:xfrm>
              <a:custGeom>
                <a:avLst/>
                <a:gdLst>
                  <a:gd name="T0" fmla="*/ 0 w 136"/>
                  <a:gd name="T1" fmla="*/ 67 h 67"/>
                  <a:gd name="T2" fmla="*/ 0 w 136"/>
                  <a:gd name="T3" fmla="*/ 52 h 67"/>
                  <a:gd name="T4" fmla="*/ 27 w 136"/>
                  <a:gd name="T5" fmla="*/ 51 h 67"/>
                  <a:gd name="T6" fmla="*/ 55 w 136"/>
                  <a:gd name="T7" fmla="*/ 51 h 67"/>
                  <a:gd name="T8" fmla="*/ 55 w 136"/>
                  <a:gd name="T9" fmla="*/ 0 h 67"/>
                  <a:gd name="T10" fmla="*/ 79 w 136"/>
                  <a:gd name="T11" fmla="*/ 0 h 67"/>
                  <a:gd name="T12" fmla="*/ 79 w 136"/>
                  <a:gd name="T13" fmla="*/ 50 h 67"/>
                  <a:gd name="T14" fmla="*/ 107 w 136"/>
                  <a:gd name="T15" fmla="*/ 51 h 67"/>
                  <a:gd name="T16" fmla="*/ 136 w 136"/>
                  <a:gd name="T17" fmla="*/ 51 h 67"/>
                  <a:gd name="T18" fmla="*/ 136 w 136"/>
                  <a:gd name="T19" fmla="*/ 67 h 67"/>
                  <a:gd name="T20" fmla="*/ 0 w 136"/>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67">
                    <a:moveTo>
                      <a:pt x="0" y="67"/>
                    </a:moveTo>
                    <a:cubicBezTo>
                      <a:pt x="0" y="62"/>
                      <a:pt x="0" y="58"/>
                      <a:pt x="0" y="52"/>
                    </a:cubicBezTo>
                    <a:cubicBezTo>
                      <a:pt x="9" y="50"/>
                      <a:pt x="18" y="51"/>
                      <a:pt x="27" y="51"/>
                    </a:cubicBezTo>
                    <a:cubicBezTo>
                      <a:pt x="36" y="51"/>
                      <a:pt x="45" y="51"/>
                      <a:pt x="55" y="51"/>
                    </a:cubicBezTo>
                    <a:cubicBezTo>
                      <a:pt x="55" y="34"/>
                      <a:pt x="55" y="18"/>
                      <a:pt x="55" y="0"/>
                    </a:cubicBezTo>
                    <a:cubicBezTo>
                      <a:pt x="63" y="0"/>
                      <a:pt x="71" y="0"/>
                      <a:pt x="79" y="0"/>
                    </a:cubicBezTo>
                    <a:cubicBezTo>
                      <a:pt x="79" y="16"/>
                      <a:pt x="79" y="33"/>
                      <a:pt x="79" y="50"/>
                    </a:cubicBezTo>
                    <a:cubicBezTo>
                      <a:pt x="89" y="52"/>
                      <a:pt x="98" y="51"/>
                      <a:pt x="107" y="51"/>
                    </a:cubicBezTo>
                    <a:cubicBezTo>
                      <a:pt x="116" y="51"/>
                      <a:pt x="125" y="51"/>
                      <a:pt x="136" y="51"/>
                    </a:cubicBezTo>
                    <a:cubicBezTo>
                      <a:pt x="136" y="57"/>
                      <a:pt x="136" y="62"/>
                      <a:pt x="136" y="67"/>
                    </a:cubicBezTo>
                    <a:cubicBezTo>
                      <a:pt x="91" y="67"/>
                      <a:pt x="45" y="67"/>
                      <a:pt x="0" y="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34"/>
              <p:cNvSpPr>
                <a:spLocks/>
              </p:cNvSpPr>
              <p:nvPr/>
            </p:nvSpPr>
            <p:spPr bwMode="auto">
              <a:xfrm>
                <a:off x="-1876426" y="472635"/>
                <a:ext cx="268288" cy="269874"/>
              </a:xfrm>
              <a:custGeom>
                <a:avLst/>
                <a:gdLst>
                  <a:gd name="T0" fmla="*/ 16 w 71"/>
                  <a:gd name="T1" fmla="*/ 71 h 71"/>
                  <a:gd name="T2" fmla="*/ 0 w 71"/>
                  <a:gd name="T3" fmla="*/ 54 h 71"/>
                  <a:gd name="T4" fmla="*/ 0 w 71"/>
                  <a:gd name="T5" fmla="*/ 17 h 71"/>
                  <a:gd name="T6" fmla="*/ 17 w 71"/>
                  <a:gd name="T7" fmla="*/ 0 h 71"/>
                  <a:gd name="T8" fmla="*/ 31 w 71"/>
                  <a:gd name="T9" fmla="*/ 0 h 71"/>
                  <a:gd name="T10" fmla="*/ 31 w 71"/>
                  <a:gd name="T11" fmla="*/ 36 h 71"/>
                  <a:gd name="T12" fmla="*/ 38 w 71"/>
                  <a:gd name="T13" fmla="*/ 36 h 71"/>
                  <a:gd name="T14" fmla="*/ 38 w 71"/>
                  <a:gd name="T15" fmla="*/ 0 h 71"/>
                  <a:gd name="T16" fmla="*/ 52 w 71"/>
                  <a:gd name="T17" fmla="*/ 0 h 71"/>
                  <a:gd name="T18" fmla="*/ 71 w 71"/>
                  <a:gd name="T19" fmla="*/ 20 h 71"/>
                  <a:gd name="T20" fmla="*/ 71 w 71"/>
                  <a:gd name="T21" fmla="*/ 54 h 71"/>
                  <a:gd name="T22" fmla="*/ 52 w 71"/>
                  <a:gd name="T23" fmla="*/ 71 h 71"/>
                  <a:gd name="T24" fmla="*/ 16 w 71"/>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16" y="71"/>
                    </a:moveTo>
                    <a:cubicBezTo>
                      <a:pt x="11" y="66"/>
                      <a:pt x="6" y="61"/>
                      <a:pt x="0" y="54"/>
                    </a:cubicBezTo>
                    <a:cubicBezTo>
                      <a:pt x="0" y="43"/>
                      <a:pt x="0" y="30"/>
                      <a:pt x="0" y="17"/>
                    </a:cubicBezTo>
                    <a:cubicBezTo>
                      <a:pt x="5" y="12"/>
                      <a:pt x="11" y="6"/>
                      <a:pt x="17" y="0"/>
                    </a:cubicBezTo>
                    <a:cubicBezTo>
                      <a:pt x="21" y="0"/>
                      <a:pt x="25" y="0"/>
                      <a:pt x="31" y="0"/>
                    </a:cubicBezTo>
                    <a:cubicBezTo>
                      <a:pt x="31" y="12"/>
                      <a:pt x="31" y="24"/>
                      <a:pt x="31" y="36"/>
                    </a:cubicBezTo>
                    <a:cubicBezTo>
                      <a:pt x="34" y="36"/>
                      <a:pt x="36" y="36"/>
                      <a:pt x="38" y="36"/>
                    </a:cubicBezTo>
                    <a:cubicBezTo>
                      <a:pt x="38" y="24"/>
                      <a:pt x="38" y="13"/>
                      <a:pt x="38" y="0"/>
                    </a:cubicBezTo>
                    <a:cubicBezTo>
                      <a:pt x="43" y="0"/>
                      <a:pt x="48" y="0"/>
                      <a:pt x="52" y="0"/>
                    </a:cubicBezTo>
                    <a:cubicBezTo>
                      <a:pt x="58" y="6"/>
                      <a:pt x="64" y="12"/>
                      <a:pt x="71" y="20"/>
                    </a:cubicBezTo>
                    <a:cubicBezTo>
                      <a:pt x="71" y="30"/>
                      <a:pt x="71" y="42"/>
                      <a:pt x="71" y="54"/>
                    </a:cubicBezTo>
                    <a:cubicBezTo>
                      <a:pt x="65" y="59"/>
                      <a:pt x="60" y="65"/>
                      <a:pt x="52" y="71"/>
                    </a:cubicBezTo>
                    <a:cubicBezTo>
                      <a:pt x="42" y="71"/>
                      <a:pt x="30" y="71"/>
                      <a:pt x="16" y="7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5"/>
              <p:cNvSpPr>
                <a:spLocks/>
              </p:cNvSpPr>
              <p:nvPr/>
            </p:nvSpPr>
            <p:spPr bwMode="auto">
              <a:xfrm>
                <a:off x="-2349499" y="472635"/>
                <a:ext cx="393701" cy="314326"/>
              </a:xfrm>
              <a:custGeom>
                <a:avLst/>
                <a:gdLst>
                  <a:gd name="T0" fmla="*/ 104 w 104"/>
                  <a:gd name="T1" fmla="*/ 76 h 83"/>
                  <a:gd name="T2" fmla="*/ 104 w 104"/>
                  <a:gd name="T3" fmla="*/ 83 h 83"/>
                  <a:gd name="T4" fmla="*/ 0 w 104"/>
                  <a:gd name="T5" fmla="*/ 83 h 83"/>
                  <a:gd name="T6" fmla="*/ 0 w 104"/>
                  <a:gd name="T7" fmla="*/ 1 h 83"/>
                  <a:gd name="T8" fmla="*/ 7 w 104"/>
                  <a:gd name="T9" fmla="*/ 0 h 83"/>
                  <a:gd name="T10" fmla="*/ 7 w 104"/>
                  <a:gd name="T11" fmla="*/ 76 h 83"/>
                  <a:gd name="T12" fmla="*/ 104 w 104"/>
                  <a:gd name="T13" fmla="*/ 76 h 83"/>
                </a:gdLst>
                <a:ahLst/>
                <a:cxnLst>
                  <a:cxn ang="0">
                    <a:pos x="T0" y="T1"/>
                  </a:cxn>
                  <a:cxn ang="0">
                    <a:pos x="T2" y="T3"/>
                  </a:cxn>
                  <a:cxn ang="0">
                    <a:pos x="T4" y="T5"/>
                  </a:cxn>
                  <a:cxn ang="0">
                    <a:pos x="T6" y="T7"/>
                  </a:cxn>
                  <a:cxn ang="0">
                    <a:pos x="T8" y="T9"/>
                  </a:cxn>
                  <a:cxn ang="0">
                    <a:pos x="T10" y="T11"/>
                  </a:cxn>
                  <a:cxn ang="0">
                    <a:pos x="T12" y="T13"/>
                  </a:cxn>
                </a:cxnLst>
                <a:rect l="0" t="0" r="r" b="b"/>
                <a:pathLst>
                  <a:path w="104" h="83">
                    <a:moveTo>
                      <a:pt x="104" y="76"/>
                    </a:moveTo>
                    <a:cubicBezTo>
                      <a:pt x="104" y="79"/>
                      <a:pt x="104" y="81"/>
                      <a:pt x="104" y="83"/>
                    </a:cubicBezTo>
                    <a:cubicBezTo>
                      <a:pt x="69" y="83"/>
                      <a:pt x="36" y="83"/>
                      <a:pt x="0" y="83"/>
                    </a:cubicBezTo>
                    <a:cubicBezTo>
                      <a:pt x="0" y="56"/>
                      <a:pt x="0" y="29"/>
                      <a:pt x="0" y="1"/>
                    </a:cubicBezTo>
                    <a:cubicBezTo>
                      <a:pt x="2" y="0"/>
                      <a:pt x="4" y="0"/>
                      <a:pt x="7" y="0"/>
                    </a:cubicBezTo>
                    <a:cubicBezTo>
                      <a:pt x="7" y="25"/>
                      <a:pt x="7" y="50"/>
                      <a:pt x="7" y="76"/>
                    </a:cubicBezTo>
                    <a:cubicBezTo>
                      <a:pt x="40" y="76"/>
                      <a:pt x="72" y="76"/>
                      <a:pt x="104" y="7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36"/>
              <p:cNvSpPr>
                <a:spLocks/>
              </p:cNvSpPr>
              <p:nvPr/>
            </p:nvSpPr>
            <p:spPr bwMode="auto">
              <a:xfrm>
                <a:off x="-2027239" y="456761"/>
                <a:ext cx="22226" cy="273051"/>
              </a:xfrm>
              <a:custGeom>
                <a:avLst/>
                <a:gdLst>
                  <a:gd name="T0" fmla="*/ 0 w 6"/>
                  <a:gd name="T1" fmla="*/ 0 h 72"/>
                  <a:gd name="T2" fmla="*/ 6 w 6"/>
                  <a:gd name="T3" fmla="*/ 0 h 72"/>
                  <a:gd name="T4" fmla="*/ 6 w 6"/>
                  <a:gd name="T5" fmla="*/ 72 h 72"/>
                  <a:gd name="T6" fmla="*/ 0 w 6"/>
                  <a:gd name="T7" fmla="*/ 72 h 72"/>
                  <a:gd name="T8" fmla="*/ 0 w 6"/>
                  <a:gd name="T9" fmla="*/ 0 h 72"/>
                </a:gdLst>
                <a:ahLst/>
                <a:cxnLst>
                  <a:cxn ang="0">
                    <a:pos x="T0" y="T1"/>
                  </a:cxn>
                  <a:cxn ang="0">
                    <a:pos x="T2" y="T3"/>
                  </a:cxn>
                  <a:cxn ang="0">
                    <a:pos x="T4" y="T5"/>
                  </a:cxn>
                  <a:cxn ang="0">
                    <a:pos x="T6" y="T7"/>
                  </a:cxn>
                  <a:cxn ang="0">
                    <a:pos x="T8" y="T9"/>
                  </a:cxn>
                </a:cxnLst>
                <a:rect l="0" t="0" r="r" b="b"/>
                <a:pathLst>
                  <a:path w="6" h="72">
                    <a:moveTo>
                      <a:pt x="0" y="0"/>
                    </a:moveTo>
                    <a:cubicBezTo>
                      <a:pt x="2" y="0"/>
                      <a:pt x="4" y="0"/>
                      <a:pt x="6" y="0"/>
                    </a:cubicBezTo>
                    <a:cubicBezTo>
                      <a:pt x="6" y="24"/>
                      <a:pt x="6" y="48"/>
                      <a:pt x="6" y="72"/>
                    </a:cubicBezTo>
                    <a:cubicBezTo>
                      <a:pt x="4" y="72"/>
                      <a:pt x="2" y="72"/>
                      <a:pt x="0" y="72"/>
                    </a:cubicBezTo>
                    <a:cubicBezTo>
                      <a:pt x="0" y="48"/>
                      <a:pt x="0" y="24"/>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37"/>
              <p:cNvSpPr>
                <a:spLocks/>
              </p:cNvSpPr>
              <p:nvPr/>
            </p:nvSpPr>
            <p:spPr bwMode="auto">
              <a:xfrm>
                <a:off x="-2087563" y="518673"/>
                <a:ext cx="22226" cy="211139"/>
              </a:xfrm>
              <a:custGeom>
                <a:avLst/>
                <a:gdLst>
                  <a:gd name="T0" fmla="*/ 0 w 6"/>
                  <a:gd name="T1" fmla="*/ 0 h 56"/>
                  <a:gd name="T2" fmla="*/ 6 w 6"/>
                  <a:gd name="T3" fmla="*/ 0 h 56"/>
                  <a:gd name="T4" fmla="*/ 6 w 6"/>
                  <a:gd name="T5" fmla="*/ 56 h 56"/>
                  <a:gd name="T6" fmla="*/ 0 w 6"/>
                  <a:gd name="T7" fmla="*/ 56 h 56"/>
                  <a:gd name="T8" fmla="*/ 0 w 6"/>
                  <a:gd name="T9" fmla="*/ 0 h 56"/>
                </a:gdLst>
                <a:ahLst/>
                <a:cxnLst>
                  <a:cxn ang="0">
                    <a:pos x="T0" y="T1"/>
                  </a:cxn>
                  <a:cxn ang="0">
                    <a:pos x="T2" y="T3"/>
                  </a:cxn>
                  <a:cxn ang="0">
                    <a:pos x="T4" y="T5"/>
                  </a:cxn>
                  <a:cxn ang="0">
                    <a:pos x="T6" y="T7"/>
                  </a:cxn>
                  <a:cxn ang="0">
                    <a:pos x="T8" y="T9"/>
                  </a:cxn>
                </a:cxnLst>
                <a:rect l="0" t="0" r="r" b="b"/>
                <a:pathLst>
                  <a:path w="6" h="56">
                    <a:moveTo>
                      <a:pt x="0" y="0"/>
                    </a:moveTo>
                    <a:cubicBezTo>
                      <a:pt x="2" y="0"/>
                      <a:pt x="4" y="0"/>
                      <a:pt x="6" y="0"/>
                    </a:cubicBezTo>
                    <a:cubicBezTo>
                      <a:pt x="6" y="19"/>
                      <a:pt x="6" y="37"/>
                      <a:pt x="6" y="56"/>
                    </a:cubicBezTo>
                    <a:cubicBezTo>
                      <a:pt x="4" y="56"/>
                      <a:pt x="2" y="56"/>
                      <a:pt x="0" y="56"/>
                    </a:cubicBezTo>
                    <a:cubicBezTo>
                      <a:pt x="0" y="37"/>
                      <a:pt x="0" y="19"/>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nvGrpSpPr>
          <p:cNvPr id="23" name="Group 22"/>
          <p:cNvGrpSpPr/>
          <p:nvPr/>
        </p:nvGrpSpPr>
        <p:grpSpPr>
          <a:xfrm>
            <a:off x="8408837" y="4087701"/>
            <a:ext cx="2137749" cy="1005840"/>
            <a:chOff x="8538016" y="3277427"/>
            <a:chExt cx="2137749" cy="1005840"/>
          </a:xfrm>
        </p:grpSpPr>
        <p:sp>
          <p:nvSpPr>
            <p:cNvPr id="24" name="Rectangle 23"/>
            <p:cNvSpPr/>
            <p:nvPr/>
          </p:nvSpPr>
          <p:spPr bwMode="auto">
            <a:xfrm>
              <a:off x="8538016" y="3277427"/>
              <a:ext cx="2137749"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Perceptual Intelligence</a:t>
              </a:r>
              <a:endPar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25" name="Rectangle 24"/>
            <p:cNvSpPr/>
            <p:nvPr/>
          </p:nvSpPr>
          <p:spPr>
            <a:xfrm>
              <a:off x="9204619" y="3670433"/>
              <a:ext cx="881395" cy="276999"/>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Face, </a:t>
              </a:r>
              <a:r>
                <a:rPr lang="en-US" sz="120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vision</a:t>
              </a:r>
              <a:endPar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26" name="Rectangle 25"/>
            <p:cNvSpPr/>
            <p:nvPr/>
          </p:nvSpPr>
          <p:spPr>
            <a:xfrm>
              <a:off x="9204619" y="3990981"/>
              <a:ext cx="935577" cy="276999"/>
            </a:xfrm>
            <a:prstGeom prst="rect">
              <a:avLst/>
            </a:prstGeom>
          </p:spPr>
          <p:txBody>
            <a:bodyPr wrap="none">
              <a:spAutoFit/>
            </a:bodyPr>
            <a:lstStyle/>
            <a:p>
              <a:r>
                <a:rPr lang="en-US" sz="120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Speech, text</a:t>
              </a:r>
              <a:endPar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nvGrpSpPr>
            <p:cNvPr id="27" name="Group 26"/>
            <p:cNvGrpSpPr/>
            <p:nvPr/>
          </p:nvGrpSpPr>
          <p:grpSpPr>
            <a:xfrm>
              <a:off x="8892356" y="3676097"/>
              <a:ext cx="269629" cy="255077"/>
              <a:chOff x="3248025" y="1189989"/>
              <a:chExt cx="5153661" cy="4875531"/>
            </a:xfrm>
            <a:solidFill>
              <a:schemeClr val="bg1"/>
            </a:solidFill>
          </p:grpSpPr>
          <p:sp>
            <p:nvSpPr>
              <p:cNvPr id="43" name="Freeform 42"/>
              <p:cNvSpPr/>
              <p:nvPr/>
            </p:nvSpPr>
            <p:spPr bwMode="auto">
              <a:xfrm>
                <a:off x="4140351" y="2041127"/>
                <a:ext cx="3427810" cy="3427810"/>
              </a:xfrm>
              <a:custGeom>
                <a:avLst/>
                <a:gdLst>
                  <a:gd name="connsiteX0" fmla="*/ 1713905 w 3427810"/>
                  <a:gd name="connsiteY0" fmla="*/ 0 h 3427810"/>
                  <a:gd name="connsiteX1" fmla="*/ 3427810 w 3427810"/>
                  <a:gd name="connsiteY1" fmla="*/ 1713905 h 3427810"/>
                  <a:gd name="connsiteX2" fmla="*/ 1713905 w 3427810"/>
                  <a:gd name="connsiteY2" fmla="*/ 3427810 h 3427810"/>
                  <a:gd name="connsiteX3" fmla="*/ 0 w 3427810"/>
                  <a:gd name="connsiteY3" fmla="*/ 1713905 h 3427810"/>
                  <a:gd name="connsiteX4" fmla="*/ 1713905 w 3427810"/>
                  <a:gd name="connsiteY4" fmla="*/ 0 h 3427810"/>
                  <a:gd name="connsiteX5" fmla="*/ 1208864 w 3427810"/>
                  <a:gd name="connsiteY5" fmla="*/ 1047322 h 3427810"/>
                  <a:gd name="connsiteX6" fmla="*/ 996139 w 3427810"/>
                  <a:gd name="connsiteY6" fmla="*/ 1260047 h 3427810"/>
                  <a:gd name="connsiteX7" fmla="*/ 1208864 w 3427810"/>
                  <a:gd name="connsiteY7" fmla="*/ 1472772 h 3427810"/>
                  <a:gd name="connsiteX8" fmla="*/ 1421589 w 3427810"/>
                  <a:gd name="connsiteY8" fmla="*/ 1260047 h 3427810"/>
                  <a:gd name="connsiteX9" fmla="*/ 1208864 w 3427810"/>
                  <a:gd name="connsiteY9" fmla="*/ 1047322 h 3427810"/>
                  <a:gd name="connsiteX10" fmla="*/ 2115987 w 3427810"/>
                  <a:gd name="connsiteY10" fmla="*/ 1047322 h 3427810"/>
                  <a:gd name="connsiteX11" fmla="*/ 1903262 w 3427810"/>
                  <a:gd name="connsiteY11" fmla="*/ 1260047 h 3427810"/>
                  <a:gd name="connsiteX12" fmla="*/ 2115987 w 3427810"/>
                  <a:gd name="connsiteY12" fmla="*/ 1472772 h 3427810"/>
                  <a:gd name="connsiteX13" fmla="*/ 2328712 w 3427810"/>
                  <a:gd name="connsiteY13" fmla="*/ 1260047 h 3427810"/>
                  <a:gd name="connsiteX14" fmla="*/ 2115987 w 3427810"/>
                  <a:gd name="connsiteY14" fmla="*/ 1047322 h 3427810"/>
                  <a:gd name="connsiteX15" fmla="*/ 516914 w 3427810"/>
                  <a:gd name="connsiteY15" fmla="*/ 1913335 h 3427810"/>
                  <a:gd name="connsiteX16" fmla="*/ 536018 w 3427810"/>
                  <a:gd name="connsiteY16" fmla="*/ 1987632 h 3427810"/>
                  <a:gd name="connsiteX17" fmla="*/ 1680074 w 3427810"/>
                  <a:gd name="connsiteY17" fmla="*/ 2829321 h 3427810"/>
                  <a:gd name="connsiteX18" fmla="*/ 2824130 w 3427810"/>
                  <a:gd name="connsiteY18" fmla="*/ 1987632 h 3427810"/>
                  <a:gd name="connsiteX19" fmla="*/ 2843234 w 3427810"/>
                  <a:gd name="connsiteY19" fmla="*/ 1913335 h 3427810"/>
                  <a:gd name="connsiteX20" fmla="*/ 2613164 w 3427810"/>
                  <a:gd name="connsiteY20" fmla="*/ 1913335 h 3427810"/>
                  <a:gd name="connsiteX21" fmla="*/ 2611114 w 3427810"/>
                  <a:gd name="connsiteY21" fmla="*/ 1921305 h 3427810"/>
                  <a:gd name="connsiteX22" fmla="*/ 1680074 w 3427810"/>
                  <a:gd name="connsiteY22" fmla="*/ 2606277 h 3427810"/>
                  <a:gd name="connsiteX23" fmla="*/ 749034 w 3427810"/>
                  <a:gd name="connsiteY23" fmla="*/ 1921305 h 3427810"/>
                  <a:gd name="connsiteX24" fmla="*/ 746985 w 3427810"/>
                  <a:gd name="connsiteY24" fmla="*/ 1913335 h 3427810"/>
                  <a:gd name="connsiteX25" fmla="*/ 516914 w 3427810"/>
                  <a:gd name="connsiteY25" fmla="*/ 1913335 h 34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27810" h="3427810">
                    <a:moveTo>
                      <a:pt x="1713905" y="0"/>
                    </a:moveTo>
                    <a:cubicBezTo>
                      <a:pt x="2660469" y="0"/>
                      <a:pt x="3427810" y="767341"/>
                      <a:pt x="3427810" y="1713905"/>
                    </a:cubicBezTo>
                    <a:cubicBezTo>
                      <a:pt x="3427810" y="2660469"/>
                      <a:pt x="2660469" y="3427810"/>
                      <a:pt x="1713905" y="3427810"/>
                    </a:cubicBezTo>
                    <a:cubicBezTo>
                      <a:pt x="767341" y="3427810"/>
                      <a:pt x="0" y="2660469"/>
                      <a:pt x="0" y="1713905"/>
                    </a:cubicBezTo>
                    <a:cubicBezTo>
                      <a:pt x="0" y="767341"/>
                      <a:pt x="767341" y="0"/>
                      <a:pt x="1713905" y="0"/>
                    </a:cubicBezTo>
                    <a:close/>
                    <a:moveTo>
                      <a:pt x="1208864" y="1047322"/>
                    </a:moveTo>
                    <a:cubicBezTo>
                      <a:pt x="1091379" y="1047322"/>
                      <a:pt x="996139" y="1142562"/>
                      <a:pt x="996139" y="1260047"/>
                    </a:cubicBezTo>
                    <a:cubicBezTo>
                      <a:pt x="996139" y="1377532"/>
                      <a:pt x="1091379" y="1472772"/>
                      <a:pt x="1208864" y="1472772"/>
                    </a:cubicBezTo>
                    <a:cubicBezTo>
                      <a:pt x="1326349" y="1472772"/>
                      <a:pt x="1421589" y="1377532"/>
                      <a:pt x="1421589" y="1260047"/>
                    </a:cubicBezTo>
                    <a:cubicBezTo>
                      <a:pt x="1421589" y="1142562"/>
                      <a:pt x="1326349" y="1047322"/>
                      <a:pt x="1208864" y="1047322"/>
                    </a:cubicBezTo>
                    <a:close/>
                    <a:moveTo>
                      <a:pt x="2115987" y="1047322"/>
                    </a:moveTo>
                    <a:cubicBezTo>
                      <a:pt x="1998502" y="1047322"/>
                      <a:pt x="1903262" y="1142562"/>
                      <a:pt x="1903262" y="1260047"/>
                    </a:cubicBezTo>
                    <a:cubicBezTo>
                      <a:pt x="1903262" y="1377532"/>
                      <a:pt x="1998502" y="1472772"/>
                      <a:pt x="2115987" y="1472772"/>
                    </a:cubicBezTo>
                    <a:cubicBezTo>
                      <a:pt x="2233472" y="1472772"/>
                      <a:pt x="2328712" y="1377532"/>
                      <a:pt x="2328712" y="1260047"/>
                    </a:cubicBezTo>
                    <a:cubicBezTo>
                      <a:pt x="2328712" y="1142562"/>
                      <a:pt x="2233472" y="1047322"/>
                      <a:pt x="2115987" y="1047322"/>
                    </a:cubicBezTo>
                    <a:close/>
                    <a:moveTo>
                      <a:pt x="516914" y="1913335"/>
                    </a:moveTo>
                    <a:lnTo>
                      <a:pt x="536018" y="1987632"/>
                    </a:lnTo>
                    <a:cubicBezTo>
                      <a:pt x="687687" y="2475264"/>
                      <a:pt x="1142533" y="2829321"/>
                      <a:pt x="1680074" y="2829321"/>
                    </a:cubicBezTo>
                    <a:cubicBezTo>
                      <a:pt x="2217615" y="2829321"/>
                      <a:pt x="2672461" y="2475264"/>
                      <a:pt x="2824130" y="1987632"/>
                    </a:cubicBezTo>
                    <a:lnTo>
                      <a:pt x="2843234" y="1913335"/>
                    </a:lnTo>
                    <a:lnTo>
                      <a:pt x="2613164" y="1913335"/>
                    </a:lnTo>
                    <a:lnTo>
                      <a:pt x="2611114" y="1921305"/>
                    </a:lnTo>
                    <a:cubicBezTo>
                      <a:pt x="2487685" y="2318143"/>
                      <a:pt x="2117528" y="2606277"/>
                      <a:pt x="1680074" y="2606277"/>
                    </a:cubicBezTo>
                    <a:cubicBezTo>
                      <a:pt x="1242620" y="2606277"/>
                      <a:pt x="872464" y="2318143"/>
                      <a:pt x="749034" y="1921305"/>
                    </a:cubicBezTo>
                    <a:lnTo>
                      <a:pt x="746985" y="1913335"/>
                    </a:lnTo>
                    <a:lnTo>
                      <a:pt x="516914" y="1913335"/>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Freeform 43"/>
              <p:cNvSpPr/>
              <p:nvPr/>
            </p:nvSpPr>
            <p:spPr bwMode="auto">
              <a:xfrm rot="5400000">
                <a:off x="3270885" y="1189989"/>
                <a:ext cx="1016001" cy="106172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44"/>
              <p:cNvSpPr/>
              <p:nvPr/>
            </p:nvSpPr>
            <p:spPr bwMode="auto">
              <a:xfrm rot="10800000">
                <a:off x="7385685" y="1189989"/>
                <a:ext cx="1016001" cy="106172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Freeform 45"/>
              <p:cNvSpPr/>
              <p:nvPr/>
            </p:nvSpPr>
            <p:spPr bwMode="auto">
              <a:xfrm>
                <a:off x="3248025" y="5033549"/>
                <a:ext cx="1016001" cy="103197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Freeform 46"/>
              <p:cNvSpPr/>
              <p:nvPr/>
            </p:nvSpPr>
            <p:spPr bwMode="auto">
              <a:xfrm rot="16200000">
                <a:off x="7377700" y="5041534"/>
                <a:ext cx="1016001" cy="103197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28" name="Group 27"/>
            <p:cNvGrpSpPr/>
            <p:nvPr/>
          </p:nvGrpSpPr>
          <p:grpSpPr>
            <a:xfrm>
              <a:off x="8883959" y="4029213"/>
              <a:ext cx="286422" cy="241797"/>
              <a:chOff x="4746173" y="1443591"/>
              <a:chExt cx="4626426" cy="3905623"/>
            </a:xfrm>
            <a:solidFill>
              <a:schemeClr val="bg1"/>
            </a:solidFill>
          </p:grpSpPr>
          <p:grpSp>
            <p:nvGrpSpPr>
              <p:cNvPr id="29" name="Group 386"/>
              <p:cNvGrpSpPr>
                <a:grpSpLocks noChangeAspect="1"/>
              </p:cNvGrpSpPr>
              <p:nvPr/>
            </p:nvGrpSpPr>
            <p:grpSpPr bwMode="auto">
              <a:xfrm>
                <a:off x="4746173" y="2973313"/>
                <a:ext cx="1414640" cy="2318440"/>
                <a:chOff x="-1261" y="1888"/>
                <a:chExt cx="576" cy="944"/>
              </a:xfrm>
              <a:grpFill/>
            </p:grpSpPr>
            <p:sp>
              <p:nvSpPr>
                <p:cNvPr id="40" name="Freeform 387"/>
                <p:cNvSpPr>
                  <a:spLocks/>
                </p:cNvSpPr>
                <p:nvPr/>
              </p:nvSpPr>
              <p:spPr bwMode="auto">
                <a:xfrm>
                  <a:off x="-1115" y="1888"/>
                  <a:ext cx="284" cy="607"/>
                </a:xfrm>
                <a:custGeom>
                  <a:avLst/>
                  <a:gdLst>
                    <a:gd name="T0" fmla="*/ 60 w 120"/>
                    <a:gd name="T1" fmla="*/ 257 h 257"/>
                    <a:gd name="T2" fmla="*/ 120 w 120"/>
                    <a:gd name="T3" fmla="*/ 196 h 257"/>
                    <a:gd name="T4" fmla="*/ 120 w 120"/>
                    <a:gd name="T5" fmla="*/ 61 h 257"/>
                    <a:gd name="T6" fmla="*/ 60 w 120"/>
                    <a:gd name="T7" fmla="*/ 0 h 257"/>
                    <a:gd name="T8" fmla="*/ 0 w 120"/>
                    <a:gd name="T9" fmla="*/ 61 h 257"/>
                    <a:gd name="T10" fmla="*/ 0 w 120"/>
                    <a:gd name="T11" fmla="*/ 196 h 257"/>
                    <a:gd name="T12" fmla="*/ 60 w 120"/>
                    <a:gd name="T13" fmla="*/ 257 h 257"/>
                  </a:gdLst>
                  <a:ahLst/>
                  <a:cxnLst>
                    <a:cxn ang="0">
                      <a:pos x="T0" y="T1"/>
                    </a:cxn>
                    <a:cxn ang="0">
                      <a:pos x="T2" y="T3"/>
                    </a:cxn>
                    <a:cxn ang="0">
                      <a:pos x="T4" y="T5"/>
                    </a:cxn>
                    <a:cxn ang="0">
                      <a:pos x="T6" y="T7"/>
                    </a:cxn>
                    <a:cxn ang="0">
                      <a:pos x="T8" y="T9"/>
                    </a:cxn>
                    <a:cxn ang="0">
                      <a:pos x="T10" y="T11"/>
                    </a:cxn>
                    <a:cxn ang="0">
                      <a:pos x="T12" y="T13"/>
                    </a:cxn>
                  </a:cxnLst>
                  <a:rect l="0" t="0" r="r" b="b"/>
                  <a:pathLst>
                    <a:path w="120" h="257">
                      <a:moveTo>
                        <a:pt x="60" y="257"/>
                      </a:moveTo>
                      <a:cubicBezTo>
                        <a:pt x="93" y="257"/>
                        <a:pt x="120" y="230"/>
                        <a:pt x="120" y="196"/>
                      </a:cubicBezTo>
                      <a:cubicBezTo>
                        <a:pt x="120" y="175"/>
                        <a:pt x="120" y="86"/>
                        <a:pt x="120" y="61"/>
                      </a:cubicBezTo>
                      <a:cubicBezTo>
                        <a:pt x="120" y="27"/>
                        <a:pt x="93" y="0"/>
                        <a:pt x="60" y="0"/>
                      </a:cubicBezTo>
                      <a:cubicBezTo>
                        <a:pt x="27" y="0"/>
                        <a:pt x="0" y="27"/>
                        <a:pt x="0" y="61"/>
                      </a:cubicBezTo>
                      <a:cubicBezTo>
                        <a:pt x="0" y="80"/>
                        <a:pt x="0" y="177"/>
                        <a:pt x="0" y="196"/>
                      </a:cubicBezTo>
                      <a:cubicBezTo>
                        <a:pt x="0" y="230"/>
                        <a:pt x="27" y="257"/>
                        <a:pt x="60" y="2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41" name="Freeform 388"/>
                <p:cNvSpPr>
                  <a:spLocks/>
                </p:cNvSpPr>
                <p:nvPr/>
              </p:nvSpPr>
              <p:spPr bwMode="auto">
                <a:xfrm>
                  <a:off x="-1261" y="2261"/>
                  <a:ext cx="576" cy="571"/>
                </a:xfrm>
                <a:custGeom>
                  <a:avLst/>
                  <a:gdLst>
                    <a:gd name="T0" fmla="*/ 204 w 244"/>
                    <a:gd name="T1" fmla="*/ 0 h 242"/>
                    <a:gd name="T2" fmla="*/ 204 w 244"/>
                    <a:gd name="T3" fmla="*/ 51 h 242"/>
                    <a:gd name="T4" fmla="*/ 136 w 244"/>
                    <a:gd name="T5" fmla="*/ 120 h 242"/>
                    <a:gd name="T6" fmla="*/ 108 w 244"/>
                    <a:gd name="T7" fmla="*/ 120 h 242"/>
                    <a:gd name="T8" fmla="*/ 40 w 244"/>
                    <a:gd name="T9" fmla="*/ 51 h 242"/>
                    <a:gd name="T10" fmla="*/ 40 w 244"/>
                    <a:gd name="T11" fmla="*/ 0 h 242"/>
                    <a:gd name="T12" fmla="*/ 0 w 244"/>
                    <a:gd name="T13" fmla="*/ 0 h 242"/>
                    <a:gd name="T14" fmla="*/ 0 w 244"/>
                    <a:gd name="T15" fmla="*/ 51 h 242"/>
                    <a:gd name="T16" fmla="*/ 102 w 244"/>
                    <a:gd name="T17" fmla="*/ 160 h 242"/>
                    <a:gd name="T18" fmla="*/ 102 w 244"/>
                    <a:gd name="T19" fmla="*/ 202 h 242"/>
                    <a:gd name="T20" fmla="*/ 41 w 244"/>
                    <a:gd name="T21" fmla="*/ 202 h 242"/>
                    <a:gd name="T22" fmla="*/ 41 w 244"/>
                    <a:gd name="T23" fmla="*/ 242 h 242"/>
                    <a:gd name="T24" fmla="*/ 203 w 244"/>
                    <a:gd name="T25" fmla="*/ 242 h 242"/>
                    <a:gd name="T26" fmla="*/ 203 w 244"/>
                    <a:gd name="T27" fmla="*/ 202 h 242"/>
                    <a:gd name="T28" fmla="*/ 142 w 244"/>
                    <a:gd name="T29" fmla="*/ 202 h 242"/>
                    <a:gd name="T30" fmla="*/ 142 w 244"/>
                    <a:gd name="T31" fmla="*/ 160 h 242"/>
                    <a:gd name="T32" fmla="*/ 244 w 244"/>
                    <a:gd name="T33" fmla="*/ 51 h 242"/>
                    <a:gd name="T34" fmla="*/ 244 w 244"/>
                    <a:gd name="T35" fmla="*/ 0 h 242"/>
                    <a:gd name="T36" fmla="*/ 204 w 244"/>
                    <a:gd name="T3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242">
                      <a:moveTo>
                        <a:pt x="204" y="0"/>
                      </a:moveTo>
                      <a:cubicBezTo>
                        <a:pt x="204" y="51"/>
                        <a:pt x="204" y="51"/>
                        <a:pt x="204" y="51"/>
                      </a:cubicBezTo>
                      <a:cubicBezTo>
                        <a:pt x="204" y="89"/>
                        <a:pt x="173" y="120"/>
                        <a:pt x="136" y="120"/>
                      </a:cubicBezTo>
                      <a:cubicBezTo>
                        <a:pt x="108" y="120"/>
                        <a:pt x="108" y="120"/>
                        <a:pt x="108" y="120"/>
                      </a:cubicBezTo>
                      <a:cubicBezTo>
                        <a:pt x="71" y="120"/>
                        <a:pt x="40" y="89"/>
                        <a:pt x="40" y="51"/>
                      </a:cubicBezTo>
                      <a:cubicBezTo>
                        <a:pt x="40" y="0"/>
                        <a:pt x="40" y="0"/>
                        <a:pt x="40" y="0"/>
                      </a:cubicBezTo>
                      <a:cubicBezTo>
                        <a:pt x="0" y="0"/>
                        <a:pt x="0" y="0"/>
                        <a:pt x="0" y="0"/>
                      </a:cubicBezTo>
                      <a:cubicBezTo>
                        <a:pt x="0" y="51"/>
                        <a:pt x="0" y="51"/>
                        <a:pt x="0" y="51"/>
                      </a:cubicBezTo>
                      <a:cubicBezTo>
                        <a:pt x="0" y="109"/>
                        <a:pt x="45" y="156"/>
                        <a:pt x="102" y="160"/>
                      </a:cubicBezTo>
                      <a:cubicBezTo>
                        <a:pt x="102" y="202"/>
                        <a:pt x="102" y="202"/>
                        <a:pt x="102" y="202"/>
                      </a:cubicBezTo>
                      <a:cubicBezTo>
                        <a:pt x="41" y="202"/>
                        <a:pt x="41" y="202"/>
                        <a:pt x="41" y="202"/>
                      </a:cubicBezTo>
                      <a:cubicBezTo>
                        <a:pt x="41" y="242"/>
                        <a:pt x="41" y="242"/>
                        <a:pt x="41" y="242"/>
                      </a:cubicBezTo>
                      <a:cubicBezTo>
                        <a:pt x="203" y="242"/>
                        <a:pt x="203" y="242"/>
                        <a:pt x="203" y="242"/>
                      </a:cubicBezTo>
                      <a:cubicBezTo>
                        <a:pt x="203" y="202"/>
                        <a:pt x="203" y="202"/>
                        <a:pt x="203" y="202"/>
                      </a:cubicBezTo>
                      <a:cubicBezTo>
                        <a:pt x="142" y="202"/>
                        <a:pt x="142" y="202"/>
                        <a:pt x="142" y="202"/>
                      </a:cubicBezTo>
                      <a:cubicBezTo>
                        <a:pt x="142" y="160"/>
                        <a:pt x="142" y="160"/>
                        <a:pt x="142" y="160"/>
                      </a:cubicBezTo>
                      <a:cubicBezTo>
                        <a:pt x="199" y="156"/>
                        <a:pt x="244" y="109"/>
                        <a:pt x="244" y="51"/>
                      </a:cubicBezTo>
                      <a:cubicBezTo>
                        <a:pt x="244" y="0"/>
                        <a:pt x="244" y="0"/>
                        <a:pt x="244" y="0"/>
                      </a:cubicBezTo>
                      <a:lnTo>
                        <a:pt x="20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42" name="Freeform 389"/>
                <p:cNvSpPr>
                  <a:spLocks noEditPoints="1"/>
                </p:cNvSpPr>
                <p:nvPr/>
              </p:nvSpPr>
              <p:spPr bwMode="auto">
                <a:xfrm>
                  <a:off x="-926" y="2738"/>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nvGrpSpPr>
              <p:cNvPr id="30" name="Group 29"/>
              <p:cNvGrpSpPr/>
              <p:nvPr/>
            </p:nvGrpSpPr>
            <p:grpSpPr>
              <a:xfrm>
                <a:off x="5345480" y="1443592"/>
                <a:ext cx="1381394" cy="1269128"/>
                <a:chOff x="5345480" y="1443592"/>
                <a:chExt cx="1381394" cy="1269128"/>
              </a:xfrm>
              <a:grpFill/>
            </p:grpSpPr>
            <p:sp>
              <p:nvSpPr>
                <p:cNvPr id="38" name="Bent Arrow 37"/>
                <p:cNvSpPr/>
                <p:nvPr/>
              </p:nvSpPr>
              <p:spPr bwMode="auto">
                <a:xfrm>
                  <a:off x="5345480" y="1554480"/>
                  <a:ext cx="1222960" cy="1158240"/>
                </a:xfrm>
                <a:prstGeom prst="bentArrow">
                  <a:avLst>
                    <a:gd name="adj1" fmla="val 19737"/>
                    <a:gd name="adj2" fmla="val 25000"/>
                    <a:gd name="adj3" fmla="val 26316"/>
                    <a:gd name="adj4" fmla="val 5592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Isosceles Triangle 38"/>
                <p:cNvSpPr/>
                <p:nvPr/>
              </p:nvSpPr>
              <p:spPr bwMode="auto">
                <a:xfrm rot="5400000">
                  <a:off x="6110896" y="1589033"/>
                  <a:ext cx="761420" cy="470537"/>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1" name="Group 30"/>
              <p:cNvGrpSpPr/>
              <p:nvPr/>
            </p:nvGrpSpPr>
            <p:grpSpPr>
              <a:xfrm rot="10800000">
                <a:off x="7049745" y="4080086"/>
                <a:ext cx="1381394" cy="1269128"/>
                <a:chOff x="5345480" y="1443592"/>
                <a:chExt cx="1381394" cy="1269128"/>
              </a:xfrm>
              <a:grpFill/>
            </p:grpSpPr>
            <p:sp>
              <p:nvSpPr>
                <p:cNvPr id="36" name="Bent Arrow 35"/>
                <p:cNvSpPr/>
                <p:nvPr/>
              </p:nvSpPr>
              <p:spPr bwMode="auto">
                <a:xfrm>
                  <a:off x="5345480" y="1554480"/>
                  <a:ext cx="1222960" cy="1158240"/>
                </a:xfrm>
                <a:prstGeom prst="bentArrow">
                  <a:avLst>
                    <a:gd name="adj1" fmla="val 19737"/>
                    <a:gd name="adj2" fmla="val 25000"/>
                    <a:gd name="adj3" fmla="val 26316"/>
                    <a:gd name="adj4" fmla="val 5592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 name="Isosceles Triangle 36"/>
                <p:cNvSpPr/>
                <p:nvPr/>
              </p:nvSpPr>
              <p:spPr bwMode="auto">
                <a:xfrm rot="5400000">
                  <a:off x="6110896" y="1589033"/>
                  <a:ext cx="761420" cy="470537"/>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2" name="Freeform 31"/>
              <p:cNvSpPr/>
              <p:nvPr/>
            </p:nvSpPr>
            <p:spPr bwMode="auto">
              <a:xfrm>
                <a:off x="7275189" y="1443591"/>
                <a:ext cx="2097410" cy="2549289"/>
              </a:xfrm>
              <a:custGeom>
                <a:avLst/>
                <a:gdLst>
                  <a:gd name="connsiteX0" fmla="*/ 0 w 2097410"/>
                  <a:gd name="connsiteY0" fmla="*/ 0 h 2549289"/>
                  <a:gd name="connsiteX1" fmla="*/ 2097410 w 2097410"/>
                  <a:gd name="connsiteY1" fmla="*/ 0 h 2549289"/>
                  <a:gd name="connsiteX2" fmla="*/ 2097410 w 2097410"/>
                  <a:gd name="connsiteY2" fmla="*/ 2549289 h 2549289"/>
                  <a:gd name="connsiteX3" fmla="*/ 0 w 2097410"/>
                  <a:gd name="connsiteY3" fmla="*/ 2549289 h 2549289"/>
                  <a:gd name="connsiteX4" fmla="*/ 0 w 2097410"/>
                  <a:gd name="connsiteY4" fmla="*/ 0 h 2549289"/>
                  <a:gd name="connsiteX5" fmla="*/ 157095 w 2097410"/>
                  <a:gd name="connsiteY5" fmla="*/ 154388 h 2549289"/>
                  <a:gd name="connsiteX6" fmla="*/ 157095 w 2097410"/>
                  <a:gd name="connsiteY6" fmla="*/ 2394900 h 2549289"/>
                  <a:gd name="connsiteX7" fmla="*/ 1940316 w 2097410"/>
                  <a:gd name="connsiteY7" fmla="*/ 2394900 h 2549289"/>
                  <a:gd name="connsiteX8" fmla="*/ 1940316 w 2097410"/>
                  <a:gd name="connsiteY8" fmla="*/ 154388 h 2549289"/>
                  <a:gd name="connsiteX9" fmla="*/ 157095 w 2097410"/>
                  <a:gd name="connsiteY9" fmla="*/ 154388 h 254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7410" h="2549289">
                    <a:moveTo>
                      <a:pt x="0" y="0"/>
                    </a:moveTo>
                    <a:lnTo>
                      <a:pt x="2097410" y="0"/>
                    </a:lnTo>
                    <a:lnTo>
                      <a:pt x="2097410" y="2549289"/>
                    </a:lnTo>
                    <a:lnTo>
                      <a:pt x="0" y="2549289"/>
                    </a:lnTo>
                    <a:lnTo>
                      <a:pt x="0" y="0"/>
                    </a:lnTo>
                    <a:close/>
                    <a:moveTo>
                      <a:pt x="157095" y="154388"/>
                    </a:moveTo>
                    <a:lnTo>
                      <a:pt x="157095" y="2394900"/>
                    </a:lnTo>
                    <a:lnTo>
                      <a:pt x="1940316" y="2394900"/>
                    </a:lnTo>
                    <a:lnTo>
                      <a:pt x="1940316" y="154388"/>
                    </a:lnTo>
                    <a:lnTo>
                      <a:pt x="157095" y="154388"/>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711440" y="1981200"/>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7711440" y="2518221"/>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7711440" y="3055242"/>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8" name="Group 47"/>
          <p:cNvGrpSpPr/>
          <p:nvPr/>
        </p:nvGrpSpPr>
        <p:grpSpPr>
          <a:xfrm>
            <a:off x="8398734" y="2984535"/>
            <a:ext cx="2147853" cy="1005840"/>
            <a:chOff x="8527913" y="2888721"/>
            <a:chExt cx="2147853" cy="1005840"/>
          </a:xfrm>
        </p:grpSpPr>
        <p:sp>
          <p:nvSpPr>
            <p:cNvPr id="49" name="Rectangle 48"/>
            <p:cNvSpPr/>
            <p:nvPr/>
          </p:nvSpPr>
          <p:spPr bwMode="auto">
            <a:xfrm>
              <a:off x="8527913" y="2888721"/>
              <a:ext cx="2147853"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Personal Digital Assistant</a:t>
              </a:r>
              <a:endPar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50" name="Rectangle 49"/>
            <p:cNvSpPr/>
            <p:nvPr/>
          </p:nvSpPr>
          <p:spPr>
            <a:xfrm>
              <a:off x="9194516" y="3376977"/>
              <a:ext cx="687945" cy="276999"/>
            </a:xfrm>
            <a:prstGeom prst="rect">
              <a:avLst/>
            </a:prstGeom>
          </p:spPr>
          <p:txBody>
            <a:bodyPr wrap="none">
              <a:spAutoFit/>
            </a:bodyPr>
            <a:lstStyle/>
            <a:p>
              <a:r>
                <a:rPr lang="en-US" sz="120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Cortana</a:t>
              </a:r>
              <a:endPar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pic>
          <p:nvPicPr>
            <p:cNvPr id="51" name="Picture 50" descr="http://winaero.com/blog/wp-content/uploads/2015/01/cortana-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76963" y="3392261"/>
              <a:ext cx="259973" cy="2599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p:cNvGrpSpPr/>
          <p:nvPr/>
        </p:nvGrpSpPr>
        <p:grpSpPr>
          <a:xfrm>
            <a:off x="8408838" y="1883492"/>
            <a:ext cx="2137750" cy="1005840"/>
            <a:chOff x="8538017" y="1787678"/>
            <a:chExt cx="2137750" cy="1005840"/>
          </a:xfrm>
        </p:grpSpPr>
        <p:sp>
          <p:nvSpPr>
            <p:cNvPr id="53" name="Rectangle 52"/>
            <p:cNvSpPr/>
            <p:nvPr/>
          </p:nvSpPr>
          <p:spPr bwMode="auto">
            <a:xfrm>
              <a:off x="8538017" y="1787678"/>
              <a:ext cx="2137750"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Dashboards </a:t>
              </a:r>
              <a:r>
                <a:rPr lang="en-US" sz="16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Visualizations</a:t>
              </a:r>
              <a:endPar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nvGrpSpPr>
            <p:cNvPr id="54" name="Group 53"/>
            <p:cNvGrpSpPr/>
            <p:nvPr/>
          </p:nvGrpSpPr>
          <p:grpSpPr>
            <a:xfrm>
              <a:off x="8847475" y="2434373"/>
              <a:ext cx="399110" cy="255091"/>
              <a:chOff x="4481847" y="2708926"/>
              <a:chExt cx="673103" cy="430214"/>
            </a:xfrm>
            <a:solidFill>
              <a:schemeClr val="bg1"/>
            </a:solidFill>
          </p:grpSpPr>
          <p:sp>
            <p:nvSpPr>
              <p:cNvPr id="56" name="Freeform 5"/>
              <p:cNvSpPr>
                <a:spLocks noEditPoints="1"/>
              </p:cNvSpPr>
              <p:nvPr/>
            </p:nvSpPr>
            <p:spPr bwMode="auto">
              <a:xfrm>
                <a:off x="4481847" y="2708926"/>
                <a:ext cx="673103" cy="430214"/>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6"/>
              <p:cNvSpPr>
                <a:spLocks/>
              </p:cNvSpPr>
              <p:nvPr/>
            </p:nvSpPr>
            <p:spPr bwMode="auto">
              <a:xfrm>
                <a:off x="4727910" y="2799414"/>
                <a:ext cx="73024" cy="257176"/>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7"/>
              <p:cNvSpPr>
                <a:spLocks/>
              </p:cNvSpPr>
              <p:nvPr/>
            </p:nvSpPr>
            <p:spPr bwMode="auto">
              <a:xfrm>
                <a:off x="4837449" y="2872438"/>
                <a:ext cx="74613" cy="184150"/>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8"/>
              <p:cNvSpPr>
                <a:spLocks/>
              </p:cNvSpPr>
              <p:nvPr/>
            </p:nvSpPr>
            <p:spPr bwMode="auto">
              <a:xfrm>
                <a:off x="4604085" y="2937526"/>
                <a:ext cx="103187" cy="119063"/>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9"/>
              <p:cNvSpPr>
                <a:spLocks/>
              </p:cNvSpPr>
              <p:nvPr/>
            </p:nvSpPr>
            <p:spPr bwMode="auto">
              <a:xfrm>
                <a:off x="4939050" y="2954988"/>
                <a:ext cx="87312" cy="101601"/>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5" name="Rectangle 54"/>
            <p:cNvSpPr/>
            <p:nvPr/>
          </p:nvSpPr>
          <p:spPr>
            <a:xfrm>
              <a:off x="9204619" y="2421304"/>
              <a:ext cx="726096" cy="276999"/>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Power BI</a:t>
              </a:r>
            </a:p>
          </p:txBody>
        </p:sp>
      </p:grpSp>
      <p:grpSp>
        <p:nvGrpSpPr>
          <p:cNvPr id="61" name="Group 60"/>
          <p:cNvGrpSpPr/>
          <p:nvPr/>
        </p:nvGrpSpPr>
        <p:grpSpPr>
          <a:xfrm>
            <a:off x="6148737" y="1886209"/>
            <a:ext cx="2370146" cy="4320099"/>
            <a:chOff x="6277916" y="1790395"/>
            <a:chExt cx="2370146" cy="4320099"/>
          </a:xfrm>
        </p:grpSpPr>
        <p:sp>
          <p:nvSpPr>
            <p:cNvPr id="62" name="Rectangle 61"/>
            <p:cNvSpPr/>
            <p:nvPr/>
          </p:nvSpPr>
          <p:spPr bwMode="auto">
            <a:xfrm>
              <a:off x="6277916" y="1790395"/>
              <a:ext cx="2079506" cy="4320099"/>
            </a:xfrm>
            <a:prstGeom prst="rect">
              <a:avLst/>
            </a:prstGeom>
            <a:solidFill>
              <a:srgbClr val="005AA1"/>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Machine L</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earning </a:t>
              </a:r>
              <a:b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a:t>
              </a: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nalytics</a:t>
              </a:r>
              <a:endPar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pic>
          <p:nvPicPr>
            <p:cNvPr id="63" name="Picture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8398" y="2896065"/>
              <a:ext cx="353933" cy="375063"/>
            </a:xfrm>
            <a:prstGeom prst="rect">
              <a:avLst/>
            </a:prstGeom>
          </p:spPr>
        </p:pic>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0490" y="3992088"/>
              <a:ext cx="428269" cy="310126"/>
            </a:xfrm>
            <a:prstGeom prst="rect">
              <a:avLst/>
            </a:prstGeom>
          </p:spPr>
        </p:pic>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51467" y="4994031"/>
              <a:ext cx="474530" cy="367761"/>
            </a:xfrm>
            <a:prstGeom prst="rect">
              <a:avLst/>
            </a:prstGeom>
          </p:spPr>
        </p:pic>
        <p:sp>
          <p:nvSpPr>
            <p:cNvPr id="66" name="Rectangle 65"/>
            <p:cNvSpPr/>
            <p:nvPr/>
          </p:nvSpPr>
          <p:spPr>
            <a:xfrm>
              <a:off x="6767968" y="2860458"/>
              <a:ext cx="1326645" cy="461665"/>
            </a:xfrm>
            <a:prstGeom prst="rect">
              <a:avLst/>
            </a:prstGeom>
          </p:spPr>
          <p:txBody>
            <a:bodyPr wrap="none">
              <a:spAutoFit/>
            </a:bodyPr>
            <a:lstStyle/>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M</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achine </a:t>
              </a: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L</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earning</a:t>
              </a:r>
              <a:endPar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67" name="Rectangle 66"/>
            <p:cNvSpPr/>
            <p:nvPr/>
          </p:nvSpPr>
          <p:spPr>
            <a:xfrm>
              <a:off x="6808759" y="3900664"/>
              <a:ext cx="1476366" cy="461665"/>
            </a:xfrm>
            <a:prstGeom prst="rect">
              <a:avLst/>
            </a:prstGeom>
          </p:spPr>
          <p:txBody>
            <a:bodyPr wrap="none">
              <a:spAutoFit/>
            </a:bodyPr>
            <a:lstStyle/>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HDInsight (Hadoop)</a:t>
              </a:r>
            </a:p>
          </p:txBody>
        </p:sp>
        <p:sp>
          <p:nvSpPr>
            <p:cNvPr id="68" name="Rectangle 67"/>
            <p:cNvSpPr/>
            <p:nvPr/>
          </p:nvSpPr>
          <p:spPr>
            <a:xfrm>
              <a:off x="6808759" y="4922306"/>
              <a:ext cx="1238672" cy="461665"/>
            </a:xfrm>
            <a:prstGeom prst="rect">
              <a:avLst/>
            </a:prstGeom>
          </p:spPr>
          <p:txBody>
            <a:bodyPr wrap="none">
              <a:spAutoFit/>
            </a:bodyPr>
            <a:lstStyle/>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tream </a:t>
              </a: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nalytics</a:t>
              </a:r>
              <a:endPar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nvGrpSpPr>
            <p:cNvPr id="69" name="Group 68"/>
            <p:cNvGrpSpPr/>
            <p:nvPr/>
          </p:nvGrpSpPr>
          <p:grpSpPr>
            <a:xfrm>
              <a:off x="8352819" y="2143445"/>
              <a:ext cx="295243" cy="1834529"/>
              <a:chOff x="3832324" y="5254390"/>
              <a:chExt cx="295243" cy="1834529"/>
            </a:xfrm>
          </p:grpSpPr>
          <p:sp>
            <p:nvSpPr>
              <p:cNvPr id="77" name="Isosceles Triangle 76"/>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8" name="Isosceles Triangle 77"/>
              <p:cNvSpPr/>
              <p:nvPr/>
            </p:nvSpPr>
            <p:spPr bwMode="auto">
              <a:xfrm rot="5400000">
                <a:off x="3529509" y="55572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9" name="Isosceles Triangle 78"/>
              <p:cNvSpPr/>
              <p:nvPr/>
            </p:nvSpPr>
            <p:spPr bwMode="auto">
              <a:xfrm rot="5400000">
                <a:off x="3576707" y="6538059"/>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70" name="Group 69"/>
            <p:cNvGrpSpPr/>
            <p:nvPr/>
          </p:nvGrpSpPr>
          <p:grpSpPr>
            <a:xfrm>
              <a:off x="8352819" y="4071625"/>
              <a:ext cx="295243" cy="853675"/>
              <a:chOff x="3832324" y="5673490"/>
              <a:chExt cx="295243" cy="853675"/>
            </a:xfrm>
          </p:grpSpPr>
          <p:sp>
            <p:nvSpPr>
              <p:cNvPr id="75" name="Isosceles Triangle 74"/>
              <p:cNvSpPr/>
              <p:nvPr/>
            </p:nvSpPr>
            <p:spPr bwMode="auto">
              <a:xfrm rot="5400000">
                <a:off x="3576707" y="59763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6" name="Isosceles Triangle 75"/>
              <p:cNvSpPr/>
              <p:nvPr/>
            </p:nvSpPr>
            <p:spPr bwMode="auto">
              <a:xfrm rot="5400000">
                <a:off x="3529509" y="59763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71" name="Group 70"/>
            <p:cNvGrpSpPr/>
            <p:nvPr/>
          </p:nvGrpSpPr>
          <p:grpSpPr>
            <a:xfrm>
              <a:off x="8352819" y="5171433"/>
              <a:ext cx="295243" cy="853675"/>
              <a:chOff x="3832324" y="5397265"/>
              <a:chExt cx="295243" cy="853675"/>
            </a:xfrm>
          </p:grpSpPr>
          <p:sp>
            <p:nvSpPr>
              <p:cNvPr id="73" name="Isosceles Triangle 72"/>
              <p:cNvSpPr/>
              <p:nvPr/>
            </p:nvSpPr>
            <p:spPr bwMode="auto">
              <a:xfrm rot="5400000">
                <a:off x="3576707" y="5700080"/>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4" name="Isosceles Triangle 73"/>
              <p:cNvSpPr/>
              <p:nvPr/>
            </p:nvSpPr>
            <p:spPr bwMode="auto">
              <a:xfrm rot="5400000">
                <a:off x="3529509" y="5700080"/>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72" name="Isosceles Triangle 71"/>
            <p:cNvSpPr/>
            <p:nvPr/>
          </p:nvSpPr>
          <p:spPr bwMode="auto">
            <a:xfrm rot="5400000">
              <a:off x="8050088" y="3428236"/>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80" name="Freeform 389"/>
          <p:cNvSpPr>
            <a:spLocks noEditPoints="1"/>
          </p:cNvSpPr>
          <p:nvPr/>
        </p:nvSpPr>
        <p:spPr bwMode="auto">
          <a:xfrm>
            <a:off x="8935488" y="3546696"/>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81" name="Title 1"/>
          <p:cNvSpPr>
            <a:spLocks noGrp="1"/>
          </p:cNvSpPr>
          <p:nvPr>
            <p:ph type="title"/>
          </p:nvPr>
        </p:nvSpPr>
        <p:spPr>
          <a:xfrm>
            <a:off x="274639" y="295274"/>
            <a:ext cx="11889564" cy="917575"/>
          </a:xfrm>
          <a:prstGeom prst="rect">
            <a:avLst/>
          </a:prstGeom>
        </p:spPr>
        <p:txBody>
          <a:bodyPr>
            <a:normAutofit fontScale="90000"/>
          </a:bodyPr>
          <a:lstStyle/>
          <a:p>
            <a:r>
              <a:rPr lang="en-US" sz="4000" b="1" dirty="0" smtClean="0"/>
              <a:t>The “Distro” for Intelligence</a:t>
            </a:r>
            <a:r>
              <a:rPr lang="en-US" sz="3599" dirty="0" smtClean="0"/>
              <a:t/>
            </a:r>
            <a:br>
              <a:rPr lang="en-US" sz="3599" dirty="0" smtClean="0"/>
            </a:br>
            <a:r>
              <a:rPr lang="en-US" sz="2800" dirty="0" smtClean="0"/>
              <a:t>http://microsoft.com/cortanaanalytics</a:t>
            </a:r>
            <a:endParaRPr lang="en-US" sz="2800" dirty="0"/>
          </a:p>
        </p:txBody>
      </p:sp>
      <p:sp>
        <p:nvSpPr>
          <p:cNvPr id="82" name="Rectangle 81"/>
          <p:cNvSpPr/>
          <p:nvPr/>
        </p:nvSpPr>
        <p:spPr>
          <a:xfrm>
            <a:off x="272349" y="6295913"/>
            <a:ext cx="655144" cy="345163"/>
          </a:xfrm>
          <a:prstGeom prst="rect">
            <a:avLst/>
          </a:prstGeom>
        </p:spPr>
        <p:txBody>
          <a:bodyPr wrap="none">
            <a:spAutoFit/>
          </a:bodyPr>
          <a:lstStyle/>
          <a:p>
            <a:pPr algn="ctr" defTabSz="725012">
              <a:spcBef>
                <a:spcPct val="0"/>
              </a:spcBef>
              <a:spcAft>
                <a:spcPct val="35000"/>
              </a:spcAft>
            </a:pPr>
            <a:r>
              <a:rPr lang="en-US" sz="1599"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DATA</a:t>
            </a:r>
          </a:p>
        </p:txBody>
      </p:sp>
      <p:grpSp>
        <p:nvGrpSpPr>
          <p:cNvPr id="83" name="Group 82"/>
          <p:cNvGrpSpPr/>
          <p:nvPr/>
        </p:nvGrpSpPr>
        <p:grpSpPr>
          <a:xfrm>
            <a:off x="147052" y="2228515"/>
            <a:ext cx="1551146" cy="3814147"/>
            <a:chOff x="276231" y="2132701"/>
            <a:chExt cx="1551146" cy="3814147"/>
          </a:xfrm>
        </p:grpSpPr>
        <p:cxnSp>
          <p:nvCxnSpPr>
            <p:cNvPr id="84" name="Straight Connector 83"/>
            <p:cNvCxnSpPr/>
            <p:nvPr/>
          </p:nvCxnSpPr>
          <p:spPr>
            <a:xfrm>
              <a:off x="1399592" y="2407298"/>
              <a:ext cx="7864" cy="2729556"/>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184988" y="2407298"/>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1184988" y="3768264"/>
              <a:ext cx="570278"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84988" y="5136854"/>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88" name="Freeform 34"/>
            <p:cNvSpPr>
              <a:spLocks noEditPoints="1"/>
            </p:cNvSpPr>
            <p:nvPr/>
          </p:nvSpPr>
          <p:spPr bwMode="auto">
            <a:xfrm>
              <a:off x="485527" y="2132701"/>
              <a:ext cx="613677" cy="485488"/>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89" name="TextBox 88"/>
            <p:cNvSpPr txBox="1"/>
            <p:nvPr/>
          </p:nvSpPr>
          <p:spPr>
            <a:xfrm>
              <a:off x="290952" y="2519818"/>
              <a:ext cx="1239881" cy="61397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Business </a:t>
              </a:r>
              <a:b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apps</a:t>
              </a:r>
            </a:p>
          </p:txBody>
        </p:sp>
        <p:sp>
          <p:nvSpPr>
            <p:cNvPr id="90" name="TextBox 89"/>
            <p:cNvSpPr txBox="1"/>
            <p:nvPr/>
          </p:nvSpPr>
          <p:spPr>
            <a:xfrm>
              <a:off x="286638" y="4033285"/>
              <a:ext cx="1239881" cy="61397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Custom </a:t>
              </a:r>
              <a:r>
                <a:rPr lang="en-US" sz="115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
              </a:r>
              <a:br>
                <a:rPr lang="en-US" sz="115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15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apps</a:t>
              </a:r>
              <a:endPar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91" name="Freeform 53"/>
            <p:cNvSpPr>
              <a:spLocks noEditPoints="1"/>
            </p:cNvSpPr>
            <p:nvPr/>
          </p:nvSpPr>
          <p:spPr bwMode="auto">
            <a:xfrm>
              <a:off x="566387" y="3483627"/>
              <a:ext cx="451956" cy="645040"/>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92" name="TextBox 91"/>
            <p:cNvSpPr txBox="1"/>
            <p:nvPr/>
          </p:nvSpPr>
          <p:spPr>
            <a:xfrm>
              <a:off x="276231" y="5332876"/>
              <a:ext cx="1551146" cy="61397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Sensors </a:t>
              </a:r>
              <a:b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devices</a:t>
              </a:r>
            </a:p>
          </p:txBody>
        </p:sp>
        <p:sp>
          <p:nvSpPr>
            <p:cNvPr id="93" name="Freeform 16"/>
            <p:cNvSpPr>
              <a:spLocks noChangeAspect="1" noEditPoints="1"/>
            </p:cNvSpPr>
            <p:nvPr/>
          </p:nvSpPr>
          <p:spPr bwMode="auto">
            <a:xfrm>
              <a:off x="474853" y="4945056"/>
              <a:ext cx="576951" cy="530500"/>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sp>
        <p:nvSpPr>
          <p:cNvPr id="94" name="Rectangle 93"/>
          <p:cNvSpPr/>
          <p:nvPr/>
        </p:nvSpPr>
        <p:spPr>
          <a:xfrm>
            <a:off x="5258447" y="6295913"/>
            <a:ext cx="1113125" cy="276999"/>
          </a:xfrm>
          <a:prstGeom prst="rect">
            <a:avLst/>
          </a:prstGeom>
        </p:spPr>
        <p:txBody>
          <a:bodyPr wrap="none">
            <a:spAutoFit/>
          </a:bodyPr>
          <a:lstStyle/>
          <a:p>
            <a:pPr algn="ctr" defTabSz="725012">
              <a:spcBef>
                <a:spcPct val="0"/>
              </a:spcBef>
              <a:spcAft>
                <a:spcPct val="35000"/>
              </a:spcAft>
            </a:pP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INTELLIGENCE</a:t>
            </a:r>
          </a:p>
        </p:txBody>
      </p:sp>
      <p:sp>
        <p:nvSpPr>
          <p:cNvPr id="95" name="Right Arrow 94"/>
          <p:cNvSpPr/>
          <p:nvPr/>
        </p:nvSpPr>
        <p:spPr bwMode="auto">
          <a:xfrm>
            <a:off x="1626088" y="6335357"/>
            <a:ext cx="3484983" cy="25961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2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p:cNvSpPr/>
          <p:nvPr/>
        </p:nvSpPr>
        <p:spPr>
          <a:xfrm>
            <a:off x="11005143" y="6295913"/>
            <a:ext cx="894496" cy="345163"/>
          </a:xfrm>
          <a:prstGeom prst="rect">
            <a:avLst/>
          </a:prstGeom>
        </p:spPr>
        <p:txBody>
          <a:bodyPr wrap="none">
            <a:spAutoFit/>
          </a:bodyPr>
          <a:lstStyle/>
          <a:p>
            <a:pPr algn="ctr" defTabSz="725012">
              <a:spcBef>
                <a:spcPct val="0"/>
              </a:spcBef>
              <a:spcAft>
                <a:spcPct val="35000"/>
              </a:spcAft>
            </a:pPr>
            <a:r>
              <a:rPr lang="en-US" sz="1599"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ACTION</a:t>
            </a:r>
          </a:p>
        </p:txBody>
      </p:sp>
      <p:grpSp>
        <p:nvGrpSpPr>
          <p:cNvPr id="97" name="Group 96"/>
          <p:cNvGrpSpPr/>
          <p:nvPr/>
        </p:nvGrpSpPr>
        <p:grpSpPr>
          <a:xfrm>
            <a:off x="10791209" y="3171990"/>
            <a:ext cx="1239881" cy="1054416"/>
            <a:chOff x="10920388" y="2780901"/>
            <a:chExt cx="1239881" cy="1054416"/>
          </a:xfrm>
        </p:grpSpPr>
        <p:grpSp>
          <p:nvGrpSpPr>
            <p:cNvPr id="98" name="Group 97"/>
            <p:cNvGrpSpPr/>
            <p:nvPr/>
          </p:nvGrpSpPr>
          <p:grpSpPr>
            <a:xfrm>
              <a:off x="11311238" y="2780901"/>
              <a:ext cx="458181" cy="590870"/>
              <a:chOff x="8824650" y="2294433"/>
              <a:chExt cx="368737" cy="475523"/>
            </a:xfrm>
          </p:grpSpPr>
          <p:sp>
            <p:nvSpPr>
              <p:cNvPr id="100" name="Freeform 74"/>
              <p:cNvSpPr>
                <a:spLocks noEditPoints="1"/>
              </p:cNvSpPr>
              <p:nvPr/>
            </p:nvSpPr>
            <p:spPr bwMode="auto">
              <a:xfrm flipH="1">
                <a:off x="8824650"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101" name="Freeform 74"/>
              <p:cNvSpPr>
                <a:spLocks noEditPoints="1"/>
              </p:cNvSpPr>
              <p:nvPr/>
            </p:nvSpPr>
            <p:spPr bwMode="auto">
              <a:xfrm flipH="1">
                <a:off x="9017274"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sp>
          <p:nvSpPr>
            <p:cNvPr id="99" name="TextBox 98"/>
            <p:cNvSpPr txBox="1"/>
            <p:nvPr/>
          </p:nvSpPr>
          <p:spPr>
            <a:xfrm>
              <a:off x="10920388" y="3380620"/>
              <a:ext cx="1239881" cy="454697"/>
            </a:xfrm>
            <a:prstGeom prst="rect">
              <a:avLst/>
            </a:prstGeom>
            <a:noFill/>
          </p:spPr>
          <p:txBody>
            <a:bodyPr wrap="square" lIns="182854" tIns="146283" rIns="182854" bIns="146283" rtlCol="0">
              <a:spAutoFit/>
            </a:bodyPr>
            <a:lstStyle/>
            <a:p>
              <a:pPr algn="ct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People</a:t>
              </a:r>
            </a:p>
          </p:txBody>
        </p:sp>
      </p:grpSp>
      <p:grpSp>
        <p:nvGrpSpPr>
          <p:cNvPr id="102" name="Group 101"/>
          <p:cNvGrpSpPr/>
          <p:nvPr/>
        </p:nvGrpSpPr>
        <p:grpSpPr>
          <a:xfrm>
            <a:off x="10955612" y="4856524"/>
            <a:ext cx="1077047" cy="1308658"/>
            <a:chOff x="11084791" y="4760710"/>
            <a:chExt cx="1077047" cy="1308658"/>
          </a:xfrm>
        </p:grpSpPr>
        <p:grpSp>
          <p:nvGrpSpPr>
            <p:cNvPr id="103" name="Group 102"/>
            <p:cNvGrpSpPr/>
            <p:nvPr/>
          </p:nvGrpSpPr>
          <p:grpSpPr>
            <a:xfrm>
              <a:off x="11311897" y="4760710"/>
              <a:ext cx="503712" cy="783392"/>
              <a:chOff x="8597110" y="4718972"/>
              <a:chExt cx="361215" cy="561776"/>
            </a:xfrm>
          </p:grpSpPr>
          <p:sp>
            <p:nvSpPr>
              <p:cNvPr id="105" name="Freeform 68"/>
              <p:cNvSpPr>
                <a:spLocks/>
              </p:cNvSpPr>
              <p:nvPr/>
            </p:nvSpPr>
            <p:spPr bwMode="auto">
              <a:xfrm rot="16200000">
                <a:off x="8612012" y="5015484"/>
                <a:ext cx="273629" cy="256899"/>
              </a:xfrm>
              <a:custGeom>
                <a:avLst/>
                <a:gdLst>
                  <a:gd name="T0" fmla="*/ 564 w 1203"/>
                  <a:gd name="T1" fmla="*/ 1129 h 1129"/>
                  <a:gd name="T2" fmla="*/ 0 w 1203"/>
                  <a:gd name="T3" fmla="*/ 565 h 1129"/>
                  <a:gd name="T4" fmla="*/ 564 w 1203"/>
                  <a:gd name="T5" fmla="*/ 0 h 1129"/>
                  <a:gd name="T6" fmla="*/ 1115 w 1203"/>
                  <a:gd name="T7" fmla="*/ 443 h 1129"/>
                  <a:gd name="T8" fmla="*/ 1203 w 1203"/>
                  <a:gd name="T9" fmla="*/ 449 h 1129"/>
                  <a:gd name="T10" fmla="*/ 1055 w 1203"/>
                  <a:gd name="T11" fmla="*/ 599 h 1129"/>
                  <a:gd name="T12" fmla="*/ 876 w 1203"/>
                  <a:gd name="T13" fmla="*/ 426 h 1129"/>
                  <a:gd name="T14" fmla="*/ 963 w 1203"/>
                  <a:gd name="T15" fmla="*/ 432 h 1129"/>
                  <a:gd name="T16" fmla="*/ 431 w 1203"/>
                  <a:gd name="T17" fmla="*/ 166 h 1129"/>
                  <a:gd name="T18" fmla="*/ 165 w 1203"/>
                  <a:gd name="T19" fmla="*/ 698 h 1129"/>
                  <a:gd name="T20" fmla="*/ 564 w 1203"/>
                  <a:gd name="T21" fmla="*/ 985 h 1129"/>
                  <a:gd name="T22" fmla="*/ 564 w 1203"/>
                  <a:gd name="T23" fmla="*/ 1129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3" h="1129">
                    <a:moveTo>
                      <a:pt x="564" y="1129"/>
                    </a:moveTo>
                    <a:cubicBezTo>
                      <a:pt x="252" y="1129"/>
                      <a:pt x="0" y="877"/>
                      <a:pt x="0" y="565"/>
                    </a:cubicBezTo>
                    <a:cubicBezTo>
                      <a:pt x="0" y="253"/>
                      <a:pt x="252" y="0"/>
                      <a:pt x="564" y="0"/>
                    </a:cubicBezTo>
                    <a:cubicBezTo>
                      <a:pt x="829" y="0"/>
                      <a:pt x="1058" y="184"/>
                      <a:pt x="1115" y="443"/>
                    </a:cubicBezTo>
                    <a:cubicBezTo>
                      <a:pt x="1203" y="449"/>
                      <a:pt x="1203" y="449"/>
                      <a:pt x="1203" y="449"/>
                    </a:cubicBezTo>
                    <a:cubicBezTo>
                      <a:pt x="1055" y="599"/>
                      <a:pt x="1055" y="599"/>
                      <a:pt x="1055" y="599"/>
                    </a:cubicBezTo>
                    <a:cubicBezTo>
                      <a:pt x="876" y="426"/>
                      <a:pt x="876" y="426"/>
                      <a:pt x="876" y="426"/>
                    </a:cubicBezTo>
                    <a:cubicBezTo>
                      <a:pt x="963" y="432"/>
                      <a:pt x="963" y="432"/>
                      <a:pt x="963" y="432"/>
                    </a:cubicBezTo>
                    <a:cubicBezTo>
                      <a:pt x="889" y="212"/>
                      <a:pt x="651" y="93"/>
                      <a:pt x="431" y="166"/>
                    </a:cubicBezTo>
                    <a:cubicBezTo>
                      <a:pt x="211" y="239"/>
                      <a:pt x="92" y="477"/>
                      <a:pt x="165" y="698"/>
                    </a:cubicBezTo>
                    <a:cubicBezTo>
                      <a:pt x="222" y="869"/>
                      <a:pt x="383" y="985"/>
                      <a:pt x="564" y="985"/>
                    </a:cubicBezTo>
                    <a:lnTo>
                      <a:pt x="564" y="112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106" name="Freeform 69"/>
              <p:cNvSpPr>
                <a:spLocks/>
              </p:cNvSpPr>
              <p:nvPr/>
            </p:nvSpPr>
            <p:spPr bwMode="auto">
              <a:xfrm rot="16200000">
                <a:off x="8699407" y="4896072"/>
                <a:ext cx="286127" cy="231709"/>
              </a:xfrm>
              <a:custGeom>
                <a:avLst/>
                <a:gdLst>
                  <a:gd name="T0" fmla="*/ 219 w 1258"/>
                  <a:gd name="T1" fmla="*/ 0 h 1018"/>
                  <a:gd name="T2" fmla="*/ 321 w 1258"/>
                  <a:gd name="T3" fmla="*/ 102 h 1018"/>
                  <a:gd name="T4" fmla="*/ 321 w 1258"/>
                  <a:gd name="T5" fmla="*/ 697 h 1018"/>
                  <a:gd name="T6" fmla="*/ 916 w 1258"/>
                  <a:gd name="T7" fmla="*/ 697 h 1018"/>
                  <a:gd name="T8" fmla="*/ 1017 w 1258"/>
                  <a:gd name="T9" fmla="*/ 532 h 1018"/>
                  <a:gd name="T10" fmla="*/ 930 w 1258"/>
                  <a:gd name="T11" fmla="*/ 539 h 1018"/>
                  <a:gd name="T12" fmla="*/ 1110 w 1258"/>
                  <a:gd name="T13" fmla="*/ 365 h 1018"/>
                  <a:gd name="T14" fmla="*/ 1258 w 1258"/>
                  <a:gd name="T15" fmla="*/ 515 h 1018"/>
                  <a:gd name="T16" fmla="*/ 1170 w 1258"/>
                  <a:gd name="T17" fmla="*/ 522 h 1018"/>
                  <a:gd name="T18" fmla="*/ 496 w 1258"/>
                  <a:gd name="T19" fmla="*/ 951 h 1018"/>
                  <a:gd name="T20" fmla="*/ 67 w 1258"/>
                  <a:gd name="T21" fmla="*/ 277 h 1018"/>
                  <a:gd name="T22" fmla="*/ 219 w 1258"/>
                  <a:gd name="T2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018">
                    <a:moveTo>
                      <a:pt x="219" y="0"/>
                    </a:moveTo>
                    <a:cubicBezTo>
                      <a:pt x="321" y="102"/>
                      <a:pt x="321" y="102"/>
                      <a:pt x="321" y="102"/>
                    </a:cubicBezTo>
                    <a:cubicBezTo>
                      <a:pt x="157" y="266"/>
                      <a:pt x="157" y="533"/>
                      <a:pt x="321" y="697"/>
                    </a:cubicBezTo>
                    <a:cubicBezTo>
                      <a:pt x="486" y="861"/>
                      <a:pt x="752" y="861"/>
                      <a:pt x="916" y="697"/>
                    </a:cubicBezTo>
                    <a:cubicBezTo>
                      <a:pt x="962" y="651"/>
                      <a:pt x="997" y="594"/>
                      <a:pt x="1017" y="532"/>
                    </a:cubicBezTo>
                    <a:cubicBezTo>
                      <a:pt x="930" y="539"/>
                      <a:pt x="930" y="539"/>
                      <a:pt x="930" y="539"/>
                    </a:cubicBezTo>
                    <a:cubicBezTo>
                      <a:pt x="1110" y="365"/>
                      <a:pt x="1110" y="365"/>
                      <a:pt x="1110" y="365"/>
                    </a:cubicBezTo>
                    <a:cubicBezTo>
                      <a:pt x="1258" y="515"/>
                      <a:pt x="1258" y="515"/>
                      <a:pt x="1258" y="515"/>
                    </a:cubicBezTo>
                    <a:cubicBezTo>
                      <a:pt x="1170" y="522"/>
                      <a:pt x="1170" y="522"/>
                      <a:pt x="1170" y="522"/>
                    </a:cubicBezTo>
                    <a:cubicBezTo>
                      <a:pt x="1102" y="826"/>
                      <a:pt x="801" y="1018"/>
                      <a:pt x="496" y="951"/>
                    </a:cubicBezTo>
                    <a:cubicBezTo>
                      <a:pt x="192" y="883"/>
                      <a:pt x="0" y="582"/>
                      <a:pt x="67" y="277"/>
                    </a:cubicBezTo>
                    <a:cubicBezTo>
                      <a:pt x="91" y="172"/>
                      <a:pt x="143" y="76"/>
                      <a:pt x="219" y="0"/>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107" name="Freeform 70"/>
              <p:cNvSpPr>
                <a:spLocks/>
              </p:cNvSpPr>
              <p:nvPr/>
            </p:nvSpPr>
            <p:spPr bwMode="auto">
              <a:xfrm rot="16200000">
                <a:off x="8591100" y="4724982"/>
                <a:ext cx="281801" cy="269782"/>
              </a:xfrm>
              <a:custGeom>
                <a:avLst/>
                <a:gdLst>
                  <a:gd name="T0" fmla="*/ 220 w 1239"/>
                  <a:gd name="T1" fmla="*/ 1019 h 1185"/>
                  <a:gd name="T2" fmla="*/ 220 w 1239"/>
                  <a:gd name="T3" fmla="*/ 221 h 1185"/>
                  <a:gd name="T4" fmla="*/ 1019 w 1239"/>
                  <a:gd name="T5" fmla="*/ 221 h 1185"/>
                  <a:gd name="T6" fmla="*/ 1019 w 1239"/>
                  <a:gd name="T7" fmla="*/ 1019 h 1185"/>
                  <a:gd name="T8" fmla="*/ 620 w 1239"/>
                  <a:gd name="T9" fmla="*/ 1185 h 1185"/>
                  <a:gd name="T10" fmla="*/ 620 w 1239"/>
                  <a:gd name="T11" fmla="*/ 1041 h 1185"/>
                  <a:gd name="T12" fmla="*/ 1040 w 1239"/>
                  <a:gd name="T13" fmla="*/ 620 h 1185"/>
                  <a:gd name="T14" fmla="*/ 620 w 1239"/>
                  <a:gd name="T15" fmla="*/ 199 h 1185"/>
                  <a:gd name="T16" fmla="*/ 199 w 1239"/>
                  <a:gd name="T17" fmla="*/ 620 h 1185"/>
                  <a:gd name="T18" fmla="*/ 322 w 1239"/>
                  <a:gd name="T19" fmla="*/ 917 h 1185"/>
                  <a:gd name="T20" fmla="*/ 220 w 1239"/>
                  <a:gd name="T21" fmla="*/ 101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9" h="1185">
                    <a:moveTo>
                      <a:pt x="220" y="1019"/>
                    </a:moveTo>
                    <a:cubicBezTo>
                      <a:pt x="0" y="799"/>
                      <a:pt x="0" y="441"/>
                      <a:pt x="220" y="221"/>
                    </a:cubicBezTo>
                    <a:cubicBezTo>
                      <a:pt x="441" y="0"/>
                      <a:pt x="798" y="0"/>
                      <a:pt x="1019" y="221"/>
                    </a:cubicBezTo>
                    <a:cubicBezTo>
                      <a:pt x="1239" y="441"/>
                      <a:pt x="1239" y="799"/>
                      <a:pt x="1019" y="1019"/>
                    </a:cubicBezTo>
                    <a:cubicBezTo>
                      <a:pt x="913" y="1125"/>
                      <a:pt x="769" y="1185"/>
                      <a:pt x="620" y="1185"/>
                    </a:cubicBezTo>
                    <a:cubicBezTo>
                      <a:pt x="620" y="1041"/>
                      <a:pt x="620" y="1041"/>
                      <a:pt x="620" y="1041"/>
                    </a:cubicBezTo>
                    <a:cubicBezTo>
                      <a:pt x="852" y="1041"/>
                      <a:pt x="1040" y="852"/>
                      <a:pt x="1040" y="620"/>
                    </a:cubicBezTo>
                    <a:cubicBezTo>
                      <a:pt x="1040" y="387"/>
                      <a:pt x="852" y="199"/>
                      <a:pt x="620" y="199"/>
                    </a:cubicBezTo>
                    <a:cubicBezTo>
                      <a:pt x="387" y="199"/>
                      <a:pt x="199" y="387"/>
                      <a:pt x="199" y="620"/>
                    </a:cubicBezTo>
                    <a:cubicBezTo>
                      <a:pt x="199" y="732"/>
                      <a:pt x="243" y="839"/>
                      <a:pt x="322" y="917"/>
                    </a:cubicBezTo>
                    <a:lnTo>
                      <a:pt x="220" y="101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sp>
          <p:nvSpPr>
            <p:cNvPr id="104" name="TextBox 103"/>
            <p:cNvSpPr txBox="1"/>
            <p:nvPr/>
          </p:nvSpPr>
          <p:spPr>
            <a:xfrm>
              <a:off x="11084791" y="5455396"/>
              <a:ext cx="1077047" cy="61397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Automated </a:t>
              </a:r>
              <a:r>
                <a:rPr lang="en-US" sz="115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
              </a:r>
              <a:br>
                <a:rPr lang="en-US" sz="115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15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Systems</a:t>
              </a:r>
              <a:endPar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sp>
        <p:nvSpPr>
          <p:cNvPr id="108" name="Right Arrow 107"/>
          <p:cNvSpPr/>
          <p:nvPr/>
        </p:nvSpPr>
        <p:spPr bwMode="auto">
          <a:xfrm>
            <a:off x="6655535" y="6335357"/>
            <a:ext cx="3826066" cy="25961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9" name="Group 108"/>
          <p:cNvGrpSpPr/>
          <p:nvPr/>
        </p:nvGrpSpPr>
        <p:grpSpPr>
          <a:xfrm>
            <a:off x="3886188" y="1886209"/>
            <a:ext cx="2374749" cy="4320099"/>
            <a:chOff x="4015367" y="1790395"/>
            <a:chExt cx="2374749" cy="4320099"/>
          </a:xfrm>
        </p:grpSpPr>
        <p:sp>
          <p:nvSpPr>
            <p:cNvPr id="110" name="Rectangle 109"/>
            <p:cNvSpPr/>
            <p:nvPr/>
          </p:nvSpPr>
          <p:spPr bwMode="auto">
            <a:xfrm>
              <a:off x="4015367" y="1790395"/>
              <a:ext cx="2079506" cy="4320099"/>
            </a:xfrm>
            <a:prstGeom prst="rect">
              <a:avLst/>
            </a:prstGeom>
            <a:solidFill>
              <a:srgbClr val="0078D7"/>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Big </a:t>
              </a: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ata Stores</a:t>
              </a:r>
              <a:endPar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pic>
          <p:nvPicPr>
            <p:cNvPr id="111" name="Picture 13"/>
            <p:cNvPicPr>
              <a:picLocks noChangeAspect="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4128059" y="4437777"/>
              <a:ext cx="329771" cy="42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Rounded Rectangle 111"/>
            <p:cNvSpPr/>
            <p:nvPr/>
          </p:nvSpPr>
          <p:spPr bwMode="auto">
            <a:xfrm>
              <a:off x="4149766" y="3430749"/>
              <a:ext cx="331473" cy="331473"/>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4188894" y="3468844"/>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4331042" y="3468844"/>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5" name="Oval 114"/>
            <p:cNvSpPr/>
            <p:nvPr/>
          </p:nvSpPr>
          <p:spPr bwMode="auto">
            <a:xfrm>
              <a:off x="4258333" y="3469240"/>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6" name="Oval 115"/>
            <p:cNvSpPr/>
            <p:nvPr/>
          </p:nvSpPr>
          <p:spPr bwMode="auto">
            <a:xfrm>
              <a:off x="4400481" y="3469240"/>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4188894" y="3621011"/>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8" name="Rectangle 117"/>
            <p:cNvSpPr/>
            <p:nvPr/>
          </p:nvSpPr>
          <p:spPr bwMode="auto">
            <a:xfrm>
              <a:off x="4331042" y="3621011"/>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9" name="Oval 118"/>
            <p:cNvSpPr/>
            <p:nvPr/>
          </p:nvSpPr>
          <p:spPr bwMode="auto">
            <a:xfrm>
              <a:off x="4258333" y="3621407"/>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0" name="Oval 119"/>
            <p:cNvSpPr/>
            <p:nvPr/>
          </p:nvSpPr>
          <p:spPr bwMode="auto">
            <a:xfrm>
              <a:off x="4400481" y="3621407"/>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120"/>
            <p:cNvSpPr/>
            <p:nvPr/>
          </p:nvSpPr>
          <p:spPr bwMode="auto">
            <a:xfrm>
              <a:off x="4261998" y="3693760"/>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4404146" y="3693760"/>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3" name="Oval 122"/>
            <p:cNvSpPr/>
            <p:nvPr/>
          </p:nvSpPr>
          <p:spPr bwMode="auto">
            <a:xfrm>
              <a:off x="4189290" y="3694156"/>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4" name="Oval 123"/>
            <p:cNvSpPr/>
            <p:nvPr/>
          </p:nvSpPr>
          <p:spPr bwMode="auto">
            <a:xfrm>
              <a:off x="4331438" y="3694156"/>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4261998" y="3534947"/>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4404146" y="3534947"/>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7" name="Oval 126"/>
            <p:cNvSpPr/>
            <p:nvPr/>
          </p:nvSpPr>
          <p:spPr bwMode="auto">
            <a:xfrm>
              <a:off x="4189290" y="3535344"/>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8" name="Oval 127"/>
            <p:cNvSpPr/>
            <p:nvPr/>
          </p:nvSpPr>
          <p:spPr bwMode="auto">
            <a:xfrm>
              <a:off x="4331438" y="3535344"/>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9" name="Rectangle 128"/>
            <p:cNvSpPr/>
            <p:nvPr/>
          </p:nvSpPr>
          <p:spPr>
            <a:xfrm>
              <a:off x="4508069" y="3352325"/>
              <a:ext cx="813813" cy="461665"/>
            </a:xfrm>
            <a:prstGeom prst="rect">
              <a:avLst/>
            </a:prstGeom>
          </p:spPr>
          <p:txBody>
            <a:bodyPr wrap="none">
              <a:spAutoFit/>
            </a:bodyPr>
            <a:lstStyle/>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endPar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ata </a:t>
              </a: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L</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ake</a:t>
              </a:r>
              <a:endParaRPr lang="en-US" sz="1200" b="1" dirty="0">
                <a:gradFill>
                  <a:gsLst>
                    <a:gs pos="0">
                      <a:srgbClr val="FFFFFF"/>
                    </a:gs>
                    <a:gs pos="100000">
                      <a:srgbClr val="FFFFFF"/>
                    </a:gs>
                  </a:gsLst>
                  <a:lin ang="5400000" scaled="0"/>
                </a:gradFill>
              </a:endParaRPr>
            </a:p>
          </p:txBody>
        </p:sp>
        <p:sp>
          <p:nvSpPr>
            <p:cNvPr id="130" name="Rectangle 129"/>
            <p:cNvSpPr/>
            <p:nvPr/>
          </p:nvSpPr>
          <p:spPr>
            <a:xfrm>
              <a:off x="4489683" y="4446182"/>
              <a:ext cx="1542345" cy="461665"/>
            </a:xfrm>
            <a:prstGeom prst="rect">
              <a:avLst/>
            </a:prstGeom>
          </p:spPr>
          <p:txBody>
            <a:bodyPr wrap="none">
              <a:spAutoFit/>
            </a:bodyPr>
            <a:lstStyle/>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SQL Data </a:t>
              </a: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W</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arehouse</a:t>
              </a:r>
              <a:endParaRPr lang="en-US" sz="1200" b="1" dirty="0">
                <a:gradFill>
                  <a:gsLst>
                    <a:gs pos="0">
                      <a:srgbClr val="FFFFFF"/>
                    </a:gs>
                    <a:gs pos="100000">
                      <a:srgbClr val="FFFFFF"/>
                    </a:gs>
                  </a:gsLst>
                  <a:lin ang="5400000" scaled="0"/>
                </a:gradFill>
              </a:endParaRPr>
            </a:p>
          </p:txBody>
        </p:sp>
        <p:grpSp>
          <p:nvGrpSpPr>
            <p:cNvPr id="131" name="Group 130"/>
            <p:cNvGrpSpPr/>
            <p:nvPr/>
          </p:nvGrpSpPr>
          <p:grpSpPr>
            <a:xfrm>
              <a:off x="6094873" y="5254390"/>
              <a:ext cx="295243" cy="853675"/>
              <a:chOff x="3832324" y="5254390"/>
              <a:chExt cx="295243" cy="853675"/>
            </a:xfrm>
          </p:grpSpPr>
          <p:sp>
            <p:nvSpPr>
              <p:cNvPr id="132" name="Isosceles Triangle 131"/>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3" name="Isosceles Triangle 132"/>
              <p:cNvSpPr/>
              <p:nvPr/>
            </p:nvSpPr>
            <p:spPr bwMode="auto">
              <a:xfrm rot="5400000">
                <a:off x="3529509" y="5557205"/>
                <a:ext cx="853675" cy="248045"/>
              </a:xfrm>
              <a:prstGeom prst="triangl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34" name="Group 133"/>
          <p:cNvGrpSpPr/>
          <p:nvPr/>
        </p:nvGrpSpPr>
        <p:grpSpPr>
          <a:xfrm>
            <a:off x="1626087" y="1886209"/>
            <a:ext cx="2372301" cy="4320099"/>
            <a:chOff x="1755266" y="1790395"/>
            <a:chExt cx="2372301" cy="4320099"/>
          </a:xfrm>
        </p:grpSpPr>
        <p:sp>
          <p:nvSpPr>
            <p:cNvPr id="135" name="Rectangle 134"/>
            <p:cNvSpPr/>
            <p:nvPr/>
          </p:nvSpPr>
          <p:spPr bwMode="auto">
            <a:xfrm>
              <a:off x="1755266" y="1790395"/>
              <a:ext cx="2079506" cy="4320099"/>
            </a:xfrm>
            <a:prstGeom prst="rect">
              <a:avLst/>
            </a:prstGeom>
            <a:solidFill>
              <a:srgbClr val="00BCF2"/>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Information M</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anagement</a:t>
              </a:r>
              <a:endPar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pic>
          <p:nvPicPr>
            <p:cNvPr id="136" name="Picture 1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92648" y="2887432"/>
              <a:ext cx="375108" cy="375108"/>
            </a:xfrm>
            <a:prstGeom prst="rect">
              <a:avLst/>
            </a:prstGeom>
          </p:spPr>
        </p:pic>
        <p:sp>
          <p:nvSpPr>
            <p:cNvPr id="137" name="Freeform 30"/>
            <p:cNvSpPr>
              <a:spLocks noEditPoints="1"/>
            </p:cNvSpPr>
            <p:nvPr/>
          </p:nvSpPr>
          <p:spPr bwMode="auto">
            <a:xfrm>
              <a:off x="1943680" y="3996178"/>
              <a:ext cx="273043" cy="347423"/>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rgbClr val="FFFFFF"/>
            </a:solidFill>
            <a:ln>
              <a:noFill/>
            </a:ln>
            <a:extLst/>
          </p:spPr>
          <p:txBody>
            <a:bodyPr vert="horz" wrap="square" lIns="91427" tIns="45713" rIns="91427" bIns="45713" numCol="1" anchor="t" anchorCtr="0" compatLnSpc="1">
              <a:prstTxWarp prst="textNoShape">
                <a:avLst/>
              </a:prstTxWarp>
            </a:bodyPr>
            <a:lstStyle/>
            <a:p>
              <a:pPr defTabSz="895648" fontAlgn="base">
                <a:spcBef>
                  <a:spcPct val="0"/>
                </a:spcBef>
                <a:spcAft>
                  <a:spcPct val="0"/>
                </a:spcAft>
                <a:defRPr/>
              </a:pPr>
              <a:endParaRPr lang="en-US" sz="1200" b="1" kern="0" dirty="0">
                <a:solidFill>
                  <a:srgbClr val="000000"/>
                </a:solidFill>
                <a:ea typeface="MS PGothic" charset="0"/>
              </a:endParaRPr>
            </a:p>
          </p:txBody>
        </p:sp>
        <p:pic>
          <p:nvPicPr>
            <p:cNvPr id="138" name="Picture 1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92648" y="5001504"/>
              <a:ext cx="339648" cy="352813"/>
            </a:xfrm>
            <a:prstGeom prst="rect">
              <a:avLst/>
            </a:prstGeom>
          </p:spPr>
        </p:pic>
        <p:sp>
          <p:nvSpPr>
            <p:cNvPr id="139" name="Rectangle 138"/>
            <p:cNvSpPr/>
            <p:nvPr/>
          </p:nvSpPr>
          <p:spPr>
            <a:xfrm>
              <a:off x="2295424" y="2888599"/>
              <a:ext cx="1028358" cy="461665"/>
            </a:xfrm>
            <a:prstGeom prst="rect">
              <a:avLst/>
            </a:prstGeom>
          </p:spPr>
          <p:txBody>
            <a:bodyPr wrap="none">
              <a:spAutoFit/>
            </a:bodyPr>
            <a:lstStyle/>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endPar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ata </a:t>
              </a: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F</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actory </a:t>
              </a:r>
              <a:endParaRPr lang="en-US" sz="1200" b="1" dirty="0">
                <a:gradFill>
                  <a:gsLst>
                    <a:gs pos="0">
                      <a:srgbClr val="FFFFFF"/>
                    </a:gs>
                    <a:gs pos="100000">
                      <a:srgbClr val="FFFFFF"/>
                    </a:gs>
                  </a:gsLst>
                  <a:lin ang="5400000" scaled="0"/>
                </a:gradFill>
              </a:endParaRPr>
            </a:p>
          </p:txBody>
        </p:sp>
        <p:sp>
          <p:nvSpPr>
            <p:cNvPr id="140" name="Rectangle 139"/>
            <p:cNvSpPr/>
            <p:nvPr/>
          </p:nvSpPr>
          <p:spPr>
            <a:xfrm>
              <a:off x="2295424" y="3922283"/>
              <a:ext cx="1020151" cy="461665"/>
            </a:xfrm>
            <a:prstGeom prst="rect">
              <a:avLst/>
            </a:prstGeom>
          </p:spPr>
          <p:txBody>
            <a:bodyPr wrap="none">
              <a:spAutoFit/>
            </a:bodyPr>
            <a:lstStyle/>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endPar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ata </a:t>
              </a: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atalog</a:t>
              </a:r>
              <a:endParaRPr lang="en-US" sz="1200" b="1" dirty="0">
                <a:gradFill>
                  <a:gsLst>
                    <a:gs pos="0">
                      <a:srgbClr val="FFFFFF"/>
                    </a:gs>
                    <a:gs pos="100000">
                      <a:srgbClr val="FFFFFF"/>
                    </a:gs>
                  </a:gsLst>
                  <a:lin ang="5400000" scaled="0"/>
                </a:gradFill>
              </a:endParaRPr>
            </a:p>
          </p:txBody>
        </p:sp>
        <p:sp>
          <p:nvSpPr>
            <p:cNvPr id="141" name="Rectangle 140"/>
            <p:cNvSpPr/>
            <p:nvPr/>
          </p:nvSpPr>
          <p:spPr>
            <a:xfrm>
              <a:off x="2295424" y="4954772"/>
              <a:ext cx="848053" cy="461665"/>
            </a:xfrm>
            <a:prstGeom prst="rect">
              <a:avLst/>
            </a:prstGeom>
          </p:spPr>
          <p:txBody>
            <a:bodyPr wrap="none">
              <a:spAutoFit/>
            </a:bodyPr>
            <a:lstStyle/>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endPar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E</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vent </a:t>
              </a: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H</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ub</a:t>
              </a:r>
              <a:endParaRPr lang="en-US" sz="1200" b="1" dirty="0">
                <a:gradFill>
                  <a:gsLst>
                    <a:gs pos="0">
                      <a:srgbClr val="FFFFFF"/>
                    </a:gs>
                    <a:gs pos="100000">
                      <a:srgbClr val="FFFFFF"/>
                    </a:gs>
                  </a:gsLst>
                  <a:lin ang="5400000" scaled="0"/>
                </a:gradFill>
              </a:endParaRPr>
            </a:p>
          </p:txBody>
        </p:sp>
        <p:grpSp>
          <p:nvGrpSpPr>
            <p:cNvPr id="142" name="Group 141"/>
            <p:cNvGrpSpPr/>
            <p:nvPr/>
          </p:nvGrpSpPr>
          <p:grpSpPr>
            <a:xfrm>
              <a:off x="3832324" y="5254390"/>
              <a:ext cx="295243" cy="853675"/>
              <a:chOff x="3832324" y="5254390"/>
              <a:chExt cx="295243" cy="853675"/>
            </a:xfrm>
          </p:grpSpPr>
          <p:sp>
            <p:nvSpPr>
              <p:cNvPr id="143" name="Isosceles Triangle 142"/>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4" name="Isosceles Triangle 143"/>
              <p:cNvSpPr/>
              <p:nvPr/>
            </p:nvSpPr>
            <p:spPr bwMode="auto">
              <a:xfrm rot="5400000">
                <a:off x="3529509" y="5557205"/>
                <a:ext cx="853675" cy="248045"/>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51532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34"/>
                                        </p:tgtEl>
                                        <p:attrNameLst>
                                          <p:attrName>style.visibility</p:attrName>
                                        </p:attrNameLst>
                                      </p:cBhvr>
                                      <p:to>
                                        <p:strVal val="visible"/>
                                      </p:to>
                                    </p:set>
                                    <p:animEffect transition="in" filter="fade">
                                      <p:cBhvr>
                                        <p:cTn id="14" dur="500"/>
                                        <p:tgtEl>
                                          <p:spTgt spid="13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wipe(left)">
                                      <p:cBhvr>
                                        <p:cTn id="17" dur="1500"/>
                                        <p:tgtEl>
                                          <p:spTgt spid="95"/>
                                        </p:tgtEl>
                                      </p:cBhvr>
                                    </p:animEffect>
                                  </p:childTnLst>
                                </p:cTn>
                              </p:par>
                              <p:par>
                                <p:cTn id="18" presetID="10" presetClass="entr" presetSubtype="0" fill="hold" nodeType="withEffect">
                                  <p:stCondLst>
                                    <p:cond delay="1000"/>
                                  </p:stCondLst>
                                  <p:childTnLst>
                                    <p:set>
                                      <p:cBhvr>
                                        <p:cTn id="19" dur="1" fill="hold">
                                          <p:stCondLst>
                                            <p:cond delay="0"/>
                                          </p:stCondLst>
                                        </p:cTn>
                                        <p:tgtEl>
                                          <p:spTgt spid="109"/>
                                        </p:tgtEl>
                                        <p:attrNameLst>
                                          <p:attrName>style.visibility</p:attrName>
                                        </p:attrNameLst>
                                      </p:cBhvr>
                                      <p:to>
                                        <p:strVal val="visible"/>
                                      </p:to>
                                    </p:set>
                                    <p:animEffect transition="in" filter="fade">
                                      <p:cBhvr>
                                        <p:cTn id="20" dur="500"/>
                                        <p:tgtEl>
                                          <p:spTgt spid="109"/>
                                        </p:tgtEl>
                                      </p:cBhvr>
                                    </p:animEffect>
                                  </p:childTnLst>
                                </p:cTn>
                              </p:par>
                              <p:par>
                                <p:cTn id="21" presetID="10" presetClass="entr" presetSubtype="0" fill="hold" grpId="0" nodeType="withEffect">
                                  <p:stCondLst>
                                    <p:cond delay="1200"/>
                                  </p:stCondLst>
                                  <p:childTnLst>
                                    <p:set>
                                      <p:cBhvr>
                                        <p:cTn id="22" dur="1" fill="hold">
                                          <p:stCondLst>
                                            <p:cond delay="0"/>
                                          </p:stCondLst>
                                        </p:cTn>
                                        <p:tgtEl>
                                          <p:spTgt spid="94"/>
                                        </p:tgtEl>
                                        <p:attrNameLst>
                                          <p:attrName>style.visibility</p:attrName>
                                        </p:attrNameLst>
                                      </p:cBhvr>
                                      <p:to>
                                        <p:strVal val="visible"/>
                                      </p:to>
                                    </p:set>
                                    <p:animEffect transition="in" filter="fade">
                                      <p:cBhvr>
                                        <p:cTn id="23" dur="500"/>
                                        <p:tgtEl>
                                          <p:spTgt spid="94"/>
                                        </p:tgtEl>
                                      </p:cBhvr>
                                    </p:animEffect>
                                  </p:childTnLst>
                                </p:cTn>
                              </p:par>
                            </p:childTnLst>
                          </p:cTn>
                        </p:par>
                        <p:par>
                          <p:cTn id="24" fill="hold">
                            <p:stCondLst>
                              <p:cond delay="2200"/>
                            </p:stCondLst>
                            <p:childTnLst>
                              <p:par>
                                <p:cTn id="25" presetID="10" presetClass="entr" presetSubtype="0" fill="hold"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wipe(left)">
                                      <p:cBhvr>
                                        <p:cTn id="30" dur="1600"/>
                                        <p:tgtEl>
                                          <p:spTgt spid="108"/>
                                        </p:tgtEl>
                                      </p:cBhvr>
                                    </p:animEffect>
                                  </p:childTnLst>
                                </p:cTn>
                              </p:par>
                            </p:childTnLst>
                          </p:cTn>
                        </p:par>
                        <p:par>
                          <p:cTn id="31" fill="hold">
                            <p:stCondLst>
                              <p:cond delay="3800"/>
                            </p:stCondLst>
                            <p:childTnLst>
                              <p:par>
                                <p:cTn id="32" presetID="10" presetClass="entr" presetSubtype="0" fill="hold" nodeType="after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childTnLst>
                          </p:cTn>
                        </p:par>
                        <p:par>
                          <p:cTn id="35" fill="hold">
                            <p:stCondLst>
                              <p:cond delay="4300"/>
                            </p:stCondLst>
                            <p:childTnLst>
                              <p:par>
                                <p:cTn id="36" presetID="10" presetClass="entr" presetSubtype="0"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childTnLst>
                          </p:cTn>
                        </p:par>
                        <p:par>
                          <p:cTn id="39" fill="hold">
                            <p:stCondLst>
                              <p:cond delay="4800"/>
                            </p:stCondLst>
                            <p:childTnLst>
                              <p:par>
                                <p:cTn id="40" presetID="10" presetClass="entr" presetSubtype="0"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par>
                          <p:cTn id="43" fill="hold">
                            <p:stCondLst>
                              <p:cond delay="5300"/>
                            </p:stCondLst>
                            <p:childTnLst>
                              <p:par>
                                <p:cTn id="44" presetID="10" presetClass="entr" presetSubtype="0"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par>
                          <p:cTn id="47" fill="hold">
                            <p:stCondLst>
                              <p:cond delay="5800"/>
                            </p:stCondLst>
                            <p:childTnLst>
                              <p:par>
                                <p:cTn id="48" presetID="22" presetClass="entr" presetSubtype="8"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par>
                                <p:cTn id="51" presetID="22" presetClass="entr" presetSubtype="4"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down)">
                                      <p:cBhvr>
                                        <p:cTn id="53" dur="500"/>
                                        <p:tgtEl>
                                          <p:spTgt spid="12"/>
                                        </p:tgtEl>
                                      </p:cBhvr>
                                    </p:animEffect>
                                  </p:childTnLst>
                                </p:cTn>
                              </p:par>
                            </p:childTnLst>
                          </p:cTn>
                        </p:par>
                        <p:par>
                          <p:cTn id="54" fill="hold">
                            <p:stCondLst>
                              <p:cond delay="6300"/>
                            </p:stCondLst>
                            <p:childTnLst>
                              <p:par>
                                <p:cTn id="55" presetID="10" presetClass="entr" presetSubtype="0" fill="hold" nodeType="afterEffect">
                                  <p:stCondLst>
                                    <p:cond delay="0"/>
                                  </p:stCondLst>
                                  <p:childTnLst>
                                    <p:set>
                                      <p:cBhvr>
                                        <p:cTn id="56" dur="1" fill="hold">
                                          <p:stCondLst>
                                            <p:cond delay="0"/>
                                          </p:stCondLst>
                                        </p:cTn>
                                        <p:tgtEl>
                                          <p:spTgt spid="97"/>
                                        </p:tgtEl>
                                        <p:attrNameLst>
                                          <p:attrName>style.visibility</p:attrName>
                                        </p:attrNameLst>
                                      </p:cBhvr>
                                      <p:to>
                                        <p:strVal val="visible"/>
                                      </p:to>
                                    </p:set>
                                    <p:animEffect transition="in" filter="fade">
                                      <p:cBhvr>
                                        <p:cTn id="57" dur="500"/>
                                        <p:tgtEl>
                                          <p:spTgt spid="97"/>
                                        </p:tgtEl>
                                      </p:cBhvr>
                                    </p:animEffect>
                                  </p:childTnLst>
                                </p:cTn>
                              </p:par>
                              <p:par>
                                <p:cTn id="58" presetID="10" presetClass="entr" presetSubtype="0" fill="hold" nodeType="withEffect">
                                  <p:stCondLst>
                                    <p:cond delay="0"/>
                                  </p:stCondLst>
                                  <p:childTnLst>
                                    <p:set>
                                      <p:cBhvr>
                                        <p:cTn id="59" dur="1" fill="hold">
                                          <p:stCondLst>
                                            <p:cond delay="0"/>
                                          </p:stCondLst>
                                        </p:cTn>
                                        <p:tgtEl>
                                          <p:spTgt spid="102"/>
                                        </p:tgtEl>
                                        <p:attrNameLst>
                                          <p:attrName>style.visibility</p:attrName>
                                        </p:attrNameLst>
                                      </p:cBhvr>
                                      <p:to>
                                        <p:strVal val="visible"/>
                                      </p:to>
                                    </p:set>
                                    <p:animEffect transition="in" filter="fade">
                                      <p:cBhvr>
                                        <p:cTn id="60" dur="500"/>
                                        <p:tgtEl>
                                          <p:spTgt spid="102"/>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94" grpId="0"/>
      <p:bldP spid="95" grpId="0" animBg="1"/>
      <p:bldP spid="96" grpId="0"/>
      <p:bldP spid="10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Why Open-Source Tools?</a:t>
            </a:r>
            <a:endParaRPr lang="en-US" dirty="0">
              <a:latin typeface="Segoe"/>
            </a:endParaRPr>
          </a:p>
        </p:txBody>
      </p:sp>
      <p:sp>
        <p:nvSpPr>
          <p:cNvPr id="3" name="Content Placeholder 2"/>
          <p:cNvSpPr>
            <a:spLocks noGrp="1"/>
          </p:cNvSpPr>
          <p:nvPr>
            <p:ph sz="quarter" idx="10"/>
          </p:nvPr>
        </p:nvSpPr>
        <p:spPr/>
        <p:txBody>
          <a:bodyPr/>
          <a:lstStyle/>
          <a:p>
            <a:r>
              <a:rPr lang="en-US" dirty="0" smtClean="0">
                <a:solidFill>
                  <a:schemeClr val="tx1">
                    <a:lumMod val="50000"/>
                  </a:schemeClr>
                </a:solidFill>
                <a:latin typeface="Segoe"/>
                <a:ea typeface="ＭＳ Ｐゴシック" pitchFamily="34" charset="-128"/>
              </a:rPr>
              <a:t>R and Python widely used in data science</a:t>
            </a:r>
          </a:p>
          <a:p>
            <a:r>
              <a:rPr lang="en-US" dirty="0" smtClean="0">
                <a:solidFill>
                  <a:schemeClr val="tx1">
                    <a:lumMod val="50000"/>
                  </a:schemeClr>
                </a:solidFill>
                <a:latin typeface="Segoe"/>
                <a:ea typeface="ＭＳ Ｐゴシック" pitchFamily="34" charset="-128"/>
              </a:rPr>
              <a:t>Highly interactive</a:t>
            </a:r>
          </a:p>
          <a:p>
            <a:r>
              <a:rPr lang="en-US" dirty="0" smtClean="0">
                <a:solidFill>
                  <a:schemeClr val="tx1">
                    <a:lumMod val="50000"/>
                  </a:schemeClr>
                </a:solidFill>
                <a:latin typeface="Segoe"/>
                <a:ea typeface="ＭＳ Ｐゴシック" pitchFamily="34" charset="-128"/>
              </a:rPr>
              <a:t>Good visualization</a:t>
            </a:r>
          </a:p>
          <a:p>
            <a:r>
              <a:rPr lang="en-US" dirty="0" smtClean="0">
                <a:solidFill>
                  <a:schemeClr val="tx1">
                    <a:lumMod val="50000"/>
                  </a:schemeClr>
                </a:solidFill>
                <a:latin typeface="Segoe"/>
                <a:ea typeface="ＭＳ Ｐゴシック" pitchFamily="34" charset="-128"/>
              </a:rPr>
              <a:t>Vast packages (libraries) of utilities and algorithms</a:t>
            </a:r>
          </a:p>
          <a:p>
            <a:r>
              <a:rPr lang="en-US" dirty="0" smtClean="0">
                <a:solidFill>
                  <a:schemeClr val="tx1">
                    <a:lumMod val="50000"/>
                  </a:schemeClr>
                </a:solidFill>
                <a:latin typeface="Segoe"/>
                <a:ea typeface="ＭＳ Ｐゴシック" pitchFamily="34" charset="-128"/>
              </a:rPr>
              <a:t>Excellent development environments</a:t>
            </a:r>
            <a:endParaRPr lang="en-US" dirty="0">
              <a:latin typeface="Segoe"/>
              <a:ea typeface="ＭＳ Ｐゴシック" pitchFamily="34" charset="-128"/>
            </a:endParaRPr>
          </a:p>
        </p:txBody>
      </p:sp>
    </p:spTree>
    <p:extLst>
      <p:ext uri="{BB962C8B-B14F-4D97-AF65-F5344CB8AC3E}">
        <p14:creationId xmlns:p14="http://schemas.microsoft.com/office/powerpoint/2010/main" val="4053303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Azure ML Free Tier Account</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Free Tier </a:t>
            </a:r>
            <a:r>
              <a:rPr lang="en-US" dirty="0">
                <a:latin typeface="Segoe"/>
              </a:rPr>
              <a:t>Account</a:t>
            </a:r>
          </a:p>
          <a:p>
            <a:pPr marL="0" indent="0">
              <a:buNone/>
            </a:pPr>
            <a:r>
              <a:rPr lang="en-US" dirty="0"/>
              <a:t> </a:t>
            </a:r>
            <a:r>
              <a:rPr lang="en-US" u="sng" dirty="0">
                <a:hlinkClick r:id="rId2"/>
              </a:rPr>
              <a:t>http://bit.ly/azureml_login</a:t>
            </a:r>
            <a:endParaRPr lang="en-US" dirty="0" smtClean="0"/>
          </a:p>
          <a:p>
            <a:r>
              <a:rPr lang="en-US" dirty="0" smtClean="0">
                <a:latin typeface="Segoe"/>
              </a:rPr>
              <a:t>Unlimited time, with restricted priority</a:t>
            </a:r>
          </a:p>
          <a:p>
            <a:r>
              <a:rPr lang="en-US" dirty="0" smtClean="0">
                <a:latin typeface="Segoe"/>
              </a:rPr>
              <a:t>Paid account provides full performance</a:t>
            </a:r>
            <a:endParaRPr lang="en-US" dirty="0">
              <a:latin typeface="Segoe"/>
            </a:endParaRPr>
          </a:p>
          <a:p>
            <a:pPr marL="0" indent="0">
              <a:buNone/>
            </a:pPr>
            <a:endParaRPr lang="en-US" dirty="0"/>
          </a:p>
        </p:txBody>
      </p:sp>
    </p:spTree>
    <p:extLst>
      <p:ext uri="{BB962C8B-B14F-4D97-AF65-F5344CB8AC3E}">
        <p14:creationId xmlns:p14="http://schemas.microsoft.com/office/powerpoint/2010/main" val="3088927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Azure ML Studio</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Experiments contain workflow</a:t>
            </a:r>
          </a:p>
          <a:p>
            <a:r>
              <a:rPr lang="en-US" dirty="0" smtClean="0">
                <a:latin typeface="Segoe"/>
              </a:rPr>
              <a:t>Experiments constructed of modules</a:t>
            </a:r>
          </a:p>
          <a:p>
            <a:r>
              <a:rPr lang="en-US" dirty="0" smtClean="0">
                <a:latin typeface="Segoe"/>
              </a:rPr>
              <a:t>Modules transform data, compute models, score models, and evaluate models</a:t>
            </a:r>
          </a:p>
          <a:p>
            <a:r>
              <a:rPr lang="en-US" dirty="0" smtClean="0">
                <a:latin typeface="Segoe"/>
              </a:rPr>
              <a:t>Create custom modules with SQL, R and Python</a:t>
            </a:r>
            <a:endParaRPr lang="en-US" dirty="0">
              <a:latin typeface="Segoe"/>
            </a:endParaRPr>
          </a:p>
        </p:txBody>
      </p:sp>
    </p:spTree>
    <p:extLst>
      <p:ext uri="{BB962C8B-B14F-4D97-AF65-F5344CB8AC3E}">
        <p14:creationId xmlns:p14="http://schemas.microsoft.com/office/powerpoint/2010/main" val="2706037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Azure ML Work Flow</a:t>
            </a:r>
            <a:endParaRPr lang="en-US" dirty="0">
              <a:latin typeface="Segoe"/>
            </a:endParaRPr>
          </a:p>
        </p:txBody>
      </p:sp>
      <p:sp>
        <p:nvSpPr>
          <p:cNvPr id="4" name="Rectangle 3"/>
          <p:cNvSpPr/>
          <p:nvPr/>
        </p:nvSpPr>
        <p:spPr bwMode="auto">
          <a:xfrm>
            <a:off x="2511707" y="3285061"/>
            <a:ext cx="6099858" cy="523220"/>
          </a:xfrm>
          <a:prstGeom prst="rect">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174625" marR="0" indent="-174625" algn="ctr" defTabSz="914400" rtl="0" eaLnBrk="0" fontAlgn="base" latinLnBrk="0" hangingPunct="0">
              <a:lnSpc>
                <a:spcPct val="100000"/>
              </a:lnSpc>
              <a:spcBef>
                <a:spcPct val="0"/>
              </a:spcBef>
              <a:spcAft>
                <a:spcPct val="0"/>
              </a:spcAft>
              <a:buClrTx/>
              <a:buSzTx/>
              <a:buFontTx/>
              <a:buNone/>
              <a:tabLst/>
            </a:pPr>
            <a:r>
              <a:rPr lang="en-US" sz="2800" b="1" dirty="0" smtClean="0">
                <a:latin typeface="Verdana" panose="020B0604030504040204" pitchFamily="34" charset="0"/>
                <a:ea typeface="Verdana" panose="020B0604030504040204" pitchFamily="34" charset="0"/>
                <a:cs typeface="Verdana" panose="020B0604030504040204" pitchFamily="34" charset="0"/>
              </a:rPr>
              <a:t>Score Trained Model</a:t>
            </a:r>
            <a:endParaRPr kumimoji="0" lang="en-US" sz="28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bwMode="auto">
          <a:xfrm>
            <a:off x="2511707" y="4079327"/>
            <a:ext cx="6099857" cy="523220"/>
          </a:xfrm>
          <a:prstGeom prst="rect">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174625" marR="0" indent="-1746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Verdana" pitchFamily="34" charset="0"/>
              </a:rPr>
              <a:t>Output Transformation</a:t>
            </a:r>
          </a:p>
        </p:txBody>
      </p:sp>
      <p:cxnSp>
        <p:nvCxnSpPr>
          <p:cNvPr id="6" name="Straight Arrow Connector 5"/>
          <p:cNvCxnSpPr/>
          <p:nvPr/>
        </p:nvCxnSpPr>
        <p:spPr bwMode="auto">
          <a:xfrm>
            <a:off x="5527101" y="3808281"/>
            <a:ext cx="0" cy="27104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7" name="Rectangle 6"/>
          <p:cNvSpPr/>
          <p:nvPr/>
        </p:nvSpPr>
        <p:spPr bwMode="auto">
          <a:xfrm>
            <a:off x="2511707" y="2490795"/>
            <a:ext cx="6099858" cy="523220"/>
          </a:xfrm>
          <a:prstGeom prst="rect">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174625" marR="0" indent="-1746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Verdana" pitchFamily="34" charset="0"/>
              </a:rPr>
              <a:t>Input</a:t>
            </a:r>
            <a:r>
              <a:rPr kumimoji="0" lang="en-US" sz="2800" b="1" i="0" u="none" strike="noStrike" cap="none" normalizeH="0" dirty="0" smtClean="0">
                <a:ln>
                  <a:noFill/>
                </a:ln>
                <a:solidFill>
                  <a:schemeClr val="tx1"/>
                </a:solidFill>
                <a:effectLst/>
                <a:latin typeface="Verdana" pitchFamily="34" charset="0"/>
              </a:rPr>
              <a:t> Transformations</a:t>
            </a:r>
            <a:endParaRPr kumimoji="0" lang="en-US" sz="2800" b="1" i="0" u="none" strike="noStrike" cap="none" normalizeH="0" baseline="0" dirty="0" smtClean="0">
              <a:ln>
                <a:noFill/>
              </a:ln>
              <a:solidFill>
                <a:schemeClr val="tx1"/>
              </a:solidFill>
              <a:effectLst/>
              <a:latin typeface="Verdana" pitchFamily="34" charset="0"/>
            </a:endParaRPr>
          </a:p>
        </p:txBody>
      </p:sp>
      <p:cxnSp>
        <p:nvCxnSpPr>
          <p:cNvPr id="8" name="Straight Arrow Connector 7"/>
          <p:cNvCxnSpPr/>
          <p:nvPr/>
        </p:nvCxnSpPr>
        <p:spPr bwMode="auto">
          <a:xfrm>
            <a:off x="5546105" y="2210224"/>
            <a:ext cx="9525" cy="280571"/>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a:off x="5572993" y="3014015"/>
            <a:ext cx="0" cy="27104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5561636" y="4602547"/>
            <a:ext cx="0" cy="27104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11" name="TextBox 10"/>
          <p:cNvSpPr txBox="1"/>
          <p:nvPr/>
        </p:nvSpPr>
        <p:spPr>
          <a:xfrm>
            <a:off x="3536255" y="1686580"/>
            <a:ext cx="3981691" cy="523220"/>
          </a:xfrm>
          <a:prstGeom prst="rect">
            <a:avLst/>
          </a:prstGeom>
          <a:noFill/>
        </p:spPr>
        <p:txBody>
          <a:bodyPr wrap="square" rtlCol="0">
            <a:spAutoFit/>
          </a:bodyPr>
          <a:lstStyle/>
          <a:p>
            <a:pPr algn="ctr"/>
            <a:r>
              <a:rPr lang="en-US" sz="2800" b="1" dirty="0" smtClean="0">
                <a:solidFill>
                  <a:schemeClr val="accent4">
                    <a:lumMod val="75000"/>
                    <a:lumOff val="25000"/>
                  </a:schemeClr>
                </a:solidFill>
                <a:latin typeface="Verdana" panose="020B0604030504040204" pitchFamily="34" charset="0"/>
                <a:ea typeface="Verdana" panose="020B0604030504040204" pitchFamily="34" charset="0"/>
                <a:cs typeface="Verdana" panose="020B0604030504040204" pitchFamily="34" charset="0"/>
              </a:rPr>
              <a:t>Published Input</a:t>
            </a:r>
            <a:endParaRPr lang="en-US" sz="2800" b="1" dirty="0">
              <a:solidFill>
                <a:schemeClr val="accent4">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p:cNvSpPr txBox="1"/>
          <p:nvPr/>
        </p:nvSpPr>
        <p:spPr>
          <a:xfrm>
            <a:off x="2511708" y="4886982"/>
            <a:ext cx="6099856" cy="523220"/>
          </a:xfrm>
          <a:prstGeom prst="rect">
            <a:avLst/>
          </a:prstGeom>
          <a:noFill/>
        </p:spPr>
        <p:txBody>
          <a:bodyPr wrap="square" rtlCol="0">
            <a:spAutoFit/>
          </a:bodyPr>
          <a:lstStyle/>
          <a:p>
            <a:pPr algn="ctr"/>
            <a:r>
              <a:rPr lang="en-US" sz="2800" b="1" dirty="0" smtClean="0">
                <a:solidFill>
                  <a:schemeClr val="accent4">
                    <a:lumMod val="75000"/>
                    <a:lumOff val="25000"/>
                  </a:schemeClr>
                </a:solidFill>
                <a:latin typeface="Verdana" panose="020B0604030504040204" pitchFamily="34" charset="0"/>
                <a:ea typeface="Verdana" panose="020B0604030504040204" pitchFamily="34" charset="0"/>
                <a:cs typeface="Verdana" panose="020B0604030504040204" pitchFamily="34" charset="0"/>
              </a:rPr>
              <a:t>Published Output</a:t>
            </a:r>
            <a:endParaRPr lang="en-US" sz="2800" b="1" dirty="0">
              <a:solidFill>
                <a:schemeClr val="accent4">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49400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8484</TotalTime>
  <Words>403</Words>
  <Application>Microsoft Office PowerPoint</Application>
  <PresentationFormat>Widescreen</PresentationFormat>
  <Paragraphs>123</Paragraphs>
  <Slides>16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ＭＳ Ｐゴシック</vt:lpstr>
      <vt:lpstr>ＭＳ Ｐゴシック</vt:lpstr>
      <vt:lpstr>Segoe</vt:lpstr>
      <vt:lpstr>Segoe UI</vt:lpstr>
      <vt:lpstr>Segoe UI Light</vt:lpstr>
      <vt:lpstr>Segoe UI Semilight</vt:lpstr>
      <vt:lpstr>Verdana</vt:lpstr>
      <vt:lpstr>1_Office Theme</vt:lpstr>
      <vt:lpstr> 08 | Introduction to Data Science Technologies</vt:lpstr>
      <vt:lpstr>Chapter Outline</vt:lpstr>
      <vt:lpstr>Why Azure ML?</vt:lpstr>
      <vt:lpstr>PowerPoint Presentation</vt:lpstr>
      <vt:lpstr>The “Distro” for Intelligence http://microsoft.com/cortanaanalytics</vt:lpstr>
      <vt:lpstr>Why Open-Source Tools?</vt:lpstr>
      <vt:lpstr>Azure ML Free Tier Account</vt:lpstr>
      <vt:lpstr>Azure ML Studio</vt:lpstr>
      <vt:lpstr>Azure ML Work Flow</vt:lpstr>
      <vt:lpstr>Azure ML Documentation Resources</vt:lpstr>
      <vt:lpstr>Azure ML Learning Resources</vt:lpstr>
      <vt:lpstr>Data Passed from Module to Module in Azure ML Tables</vt:lpstr>
      <vt:lpstr>Azure ML Table Data Types </vt:lpstr>
      <vt:lpstr>SQL in Azure ML</vt:lpstr>
      <vt:lpstr>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143</cp:revision>
  <dcterms:created xsi:type="dcterms:W3CDTF">2013-02-15T23:12:42Z</dcterms:created>
  <dcterms:modified xsi:type="dcterms:W3CDTF">2015-09-24T08:09:24Z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