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1" r:id="rId5"/>
    <p:sldId id="278" r:id="rId6"/>
    <p:sldId id="282" r:id="rId7"/>
    <p:sldId id="292" r:id="rId8"/>
    <p:sldId id="293" r:id="rId9"/>
    <p:sldId id="289" r:id="rId10"/>
    <p:sldId id="294" r:id="rId11"/>
    <p:sldId id="284" r:id="rId12"/>
    <p:sldId id="28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5" d="100"/>
          <a:sy n="65" d="100"/>
        </p:scale>
        <p:origin x="56" y="3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11</a:t>
            </a:r>
            <a:r>
              <a:rPr lang="en-US" sz="4000" dirty="0"/>
              <a:t> </a:t>
            </a:r>
            <a:r>
              <a:rPr lang="en-US" sz="4000" dirty="0" smtClean="0"/>
              <a:t>| Data Sampling and Quantization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Continuous </a:t>
            </a:r>
            <a:r>
              <a:rPr lang="en-US" dirty="0" smtClean="0">
                <a:latin typeface="Segoe"/>
              </a:rPr>
              <a:t>vs </a:t>
            </a:r>
            <a:r>
              <a:rPr lang="en-US" dirty="0">
                <a:latin typeface="Segoe"/>
              </a:rPr>
              <a:t>categorical </a:t>
            </a:r>
            <a:r>
              <a:rPr lang="en-US" dirty="0" smtClean="0">
                <a:latin typeface="Segoe"/>
              </a:rPr>
              <a:t>variables</a:t>
            </a:r>
            <a:endParaRPr lang="en-US" dirty="0">
              <a:latin typeface="Segoe"/>
            </a:endParaRPr>
          </a:p>
          <a:p>
            <a:r>
              <a:rPr lang="en-US" dirty="0">
                <a:latin typeface="Segoe"/>
              </a:rPr>
              <a:t>Data </a:t>
            </a:r>
            <a:r>
              <a:rPr lang="en-US" dirty="0" smtClean="0">
                <a:latin typeface="Segoe"/>
              </a:rPr>
              <a:t>types</a:t>
            </a:r>
            <a:endParaRPr lang="en-US" dirty="0">
              <a:latin typeface="Segoe"/>
            </a:endParaRPr>
          </a:p>
          <a:p>
            <a:r>
              <a:rPr lang="en-US" dirty="0">
                <a:latin typeface="Segoe"/>
              </a:rPr>
              <a:t>Sampling </a:t>
            </a:r>
            <a:r>
              <a:rPr lang="en-US" dirty="0" smtClean="0">
                <a:latin typeface="Segoe"/>
              </a:rPr>
              <a:t>of </a:t>
            </a:r>
            <a:r>
              <a:rPr lang="en-US" dirty="0">
                <a:latin typeface="Segoe"/>
              </a:rPr>
              <a:t>continuous </a:t>
            </a:r>
            <a:r>
              <a:rPr lang="en-US" dirty="0" smtClean="0">
                <a:latin typeface="Segoe"/>
              </a:rPr>
              <a:t>variables</a:t>
            </a:r>
          </a:p>
          <a:p>
            <a:r>
              <a:rPr lang="en-US" dirty="0" smtClean="0">
                <a:latin typeface="Segoe"/>
              </a:rPr>
              <a:t>Quantization </a:t>
            </a:r>
            <a:r>
              <a:rPr lang="en-US" dirty="0">
                <a:latin typeface="Segoe"/>
              </a:rPr>
              <a:t>of categorical </a:t>
            </a:r>
            <a:r>
              <a:rPr lang="en-US" dirty="0" smtClean="0">
                <a:latin typeface="Segoe"/>
              </a:rPr>
              <a:t>variables</a:t>
            </a:r>
          </a:p>
          <a:p>
            <a:r>
              <a:rPr lang="en-US" smtClean="0">
                <a:latin typeface="Segoe"/>
              </a:rPr>
              <a:t>Azure </a:t>
            </a:r>
            <a:r>
              <a:rPr lang="en-US" dirty="0" smtClean="0">
                <a:latin typeface="Segoe"/>
              </a:rPr>
              <a:t>ML tools</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Chapter 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Continuous vs categorical variables</a:t>
            </a:r>
          </a:p>
        </p:txBody>
      </p:sp>
      <p:sp>
        <p:nvSpPr>
          <p:cNvPr id="3" name="Content Placeholder 2"/>
          <p:cNvSpPr>
            <a:spLocks noGrp="1"/>
          </p:cNvSpPr>
          <p:nvPr>
            <p:ph sz="quarter" idx="10"/>
          </p:nvPr>
        </p:nvSpPr>
        <p:spPr/>
        <p:txBody>
          <a:bodyPr/>
          <a:lstStyle/>
          <a:p>
            <a:r>
              <a:rPr lang="en-US" dirty="0" smtClean="0">
                <a:latin typeface="Segoe"/>
              </a:rPr>
              <a:t>Continuous variables</a:t>
            </a:r>
          </a:p>
          <a:p>
            <a:pPr lvl="1"/>
            <a:r>
              <a:rPr lang="en-US" sz="3200" dirty="0" smtClean="0">
                <a:latin typeface="Segoe"/>
              </a:rPr>
              <a:t>Time</a:t>
            </a:r>
          </a:p>
          <a:p>
            <a:pPr lvl="1"/>
            <a:r>
              <a:rPr lang="en-US" sz="3200" dirty="0" smtClean="0">
                <a:latin typeface="Segoe"/>
              </a:rPr>
              <a:t>Temperature</a:t>
            </a:r>
          </a:p>
          <a:p>
            <a:pPr lvl="1"/>
            <a:r>
              <a:rPr lang="en-US" sz="3200" dirty="0" smtClean="0">
                <a:latin typeface="Segoe"/>
              </a:rPr>
              <a:t>Counts</a:t>
            </a:r>
          </a:p>
          <a:p>
            <a:r>
              <a:rPr lang="en-US" dirty="0" smtClean="0">
                <a:latin typeface="Segoe"/>
              </a:rPr>
              <a:t>Categorical variables</a:t>
            </a:r>
          </a:p>
          <a:p>
            <a:pPr lvl="1"/>
            <a:r>
              <a:rPr lang="en-US" sz="3200" dirty="0" smtClean="0">
                <a:latin typeface="Segoe"/>
              </a:rPr>
              <a:t>Gender</a:t>
            </a:r>
          </a:p>
          <a:p>
            <a:pPr lvl="1"/>
            <a:r>
              <a:rPr lang="en-US" sz="3200" dirty="0" smtClean="0">
                <a:latin typeface="Segoe"/>
              </a:rPr>
              <a:t>City</a:t>
            </a:r>
          </a:p>
          <a:p>
            <a:pPr lvl="1"/>
            <a:r>
              <a:rPr lang="en-US" sz="3200" dirty="0" smtClean="0">
                <a:latin typeface="Segoe"/>
              </a:rPr>
              <a:t>Product types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Azure ML Table Data Types </a:t>
            </a:r>
            <a:endParaRPr lang="en-US" dirty="0">
              <a:latin typeface="Segoe"/>
            </a:endParaRPr>
          </a:p>
        </p:txBody>
      </p:sp>
      <p:sp>
        <p:nvSpPr>
          <p:cNvPr id="3" name="Content Placeholder 2"/>
          <p:cNvSpPr>
            <a:spLocks noGrp="1"/>
          </p:cNvSpPr>
          <p:nvPr>
            <p:ph sz="quarter" idx="10"/>
          </p:nvPr>
        </p:nvSpPr>
        <p:spPr>
          <a:xfrm>
            <a:off x="367838" y="1226180"/>
            <a:ext cx="5720446" cy="5290388"/>
          </a:xfrm>
        </p:spPr>
        <p:txBody>
          <a:bodyPr/>
          <a:lstStyle/>
          <a:p>
            <a:r>
              <a:rPr lang="en-US" dirty="0" smtClean="0">
                <a:latin typeface="Segoe"/>
              </a:rPr>
              <a:t>Numeric; Floating Point</a:t>
            </a:r>
          </a:p>
          <a:p>
            <a:r>
              <a:rPr lang="en-US" dirty="0" smtClean="0">
                <a:latin typeface="Segoe"/>
              </a:rPr>
              <a:t>Numeric: Integer</a:t>
            </a:r>
          </a:p>
          <a:p>
            <a:r>
              <a:rPr lang="en-US" dirty="0" smtClean="0">
                <a:latin typeface="Segoe"/>
              </a:rPr>
              <a:t>Boolean</a:t>
            </a:r>
          </a:p>
          <a:p>
            <a:r>
              <a:rPr lang="en-US" dirty="0" smtClean="0">
                <a:latin typeface="Segoe"/>
              </a:rPr>
              <a:t>String</a:t>
            </a:r>
          </a:p>
        </p:txBody>
      </p:sp>
      <p:sp>
        <p:nvSpPr>
          <p:cNvPr id="5" name="Content Placeholder 2"/>
          <p:cNvSpPr txBox="1">
            <a:spLocks/>
          </p:cNvSpPr>
          <p:nvPr/>
        </p:nvSpPr>
        <p:spPr>
          <a:xfrm>
            <a:off x="6471554" y="1173740"/>
            <a:ext cx="5720446"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Categorical</a:t>
            </a:r>
          </a:p>
          <a:p>
            <a:r>
              <a:rPr lang="en-US" dirty="0" smtClean="0">
                <a:latin typeface="Segoe"/>
              </a:rPr>
              <a:t>Date-time</a:t>
            </a:r>
          </a:p>
          <a:p>
            <a:r>
              <a:rPr lang="en-US" dirty="0" smtClean="0">
                <a:latin typeface="Segoe"/>
              </a:rPr>
              <a:t>Time-Span</a:t>
            </a:r>
          </a:p>
          <a:p>
            <a:r>
              <a:rPr lang="en-US" dirty="0" smtClean="0">
                <a:latin typeface="Segoe"/>
              </a:rPr>
              <a:t>Image</a:t>
            </a:r>
          </a:p>
        </p:txBody>
      </p:sp>
    </p:spTree>
    <p:extLst>
      <p:ext uri="{BB962C8B-B14F-4D97-AF65-F5344CB8AC3E}">
        <p14:creationId xmlns:p14="http://schemas.microsoft.com/office/powerpoint/2010/main" val="4089272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r>
              <a:rPr lang="en-US" sz="4000" dirty="0" smtClean="0"/>
              <a:t>Metadata in Azure ML</a:t>
            </a:r>
            <a:endParaRPr lang="en-US" sz="4000" dirty="0"/>
          </a:p>
        </p:txBody>
      </p:sp>
    </p:spTree>
    <p:extLst>
      <p:ext uri="{BB962C8B-B14F-4D97-AF65-F5344CB8AC3E}">
        <p14:creationId xmlns:p14="http://schemas.microsoft.com/office/powerpoint/2010/main" val="800555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The Azure ML Metadata Editor</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Meta data includes:</a:t>
            </a:r>
          </a:p>
          <a:p>
            <a:pPr lvl="1"/>
            <a:r>
              <a:rPr lang="en-US" dirty="0" smtClean="0">
                <a:latin typeface="Segoe"/>
              </a:rPr>
              <a:t>Data type</a:t>
            </a:r>
          </a:p>
          <a:p>
            <a:pPr lvl="1"/>
            <a:r>
              <a:rPr lang="en-US" dirty="0" smtClean="0">
                <a:latin typeface="Segoe"/>
              </a:rPr>
              <a:t>Categories of categorical data</a:t>
            </a:r>
          </a:p>
          <a:p>
            <a:pPr lvl="1"/>
            <a:r>
              <a:rPr lang="en-US" dirty="0" smtClean="0">
                <a:latin typeface="Segoe"/>
              </a:rPr>
              <a:t>Field type; feature, label, etc.</a:t>
            </a:r>
          </a:p>
          <a:p>
            <a:pPr lvl="1"/>
            <a:r>
              <a:rPr lang="en-US" dirty="0" smtClean="0">
                <a:latin typeface="Segoe"/>
              </a:rPr>
              <a:t>Column name</a:t>
            </a:r>
          </a:p>
          <a:p>
            <a:r>
              <a:rPr lang="en-US" dirty="0" smtClean="0">
                <a:latin typeface="Segoe"/>
              </a:rPr>
              <a:t>Editor enables manipulation of metadata</a:t>
            </a:r>
          </a:p>
          <a:p>
            <a:endParaRPr lang="en-US" dirty="0">
              <a:latin typeface="Segoe"/>
            </a:endParaRPr>
          </a:p>
        </p:txBody>
      </p:sp>
    </p:spTree>
    <p:extLst>
      <p:ext uri="{BB962C8B-B14F-4D97-AF65-F5344CB8AC3E}">
        <p14:creationId xmlns:p14="http://schemas.microsoft.com/office/powerpoint/2010/main" val="334584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2" name="Title 1"/>
          <p:cNvSpPr>
            <a:spLocks noGrp="1"/>
          </p:cNvSpPr>
          <p:nvPr>
            <p:ph type="ctrTitle"/>
          </p:nvPr>
        </p:nvSpPr>
        <p:spPr>
          <a:solidFill>
            <a:srgbClr val="007233"/>
          </a:solidFill>
        </p:spPr>
        <p:txBody>
          <a:bodyPr/>
          <a:lstStyle/>
          <a:p>
            <a:r>
              <a:rPr lang="en-US" sz="4000" dirty="0" smtClean="0"/>
              <a:t>Quantization</a:t>
            </a:r>
            <a:endParaRPr lang="en-US" sz="4000" dirty="0"/>
          </a:p>
        </p:txBody>
      </p:sp>
    </p:spTree>
    <p:extLst>
      <p:ext uri="{BB962C8B-B14F-4D97-AF65-F5344CB8AC3E}">
        <p14:creationId xmlns:p14="http://schemas.microsoft.com/office/powerpoint/2010/main" val="970875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Quantizing Continuous Variables</a:t>
            </a:r>
            <a:endParaRPr lang="en-US" dirty="0">
              <a:latin typeface="Segoe"/>
            </a:endParaRPr>
          </a:p>
        </p:txBody>
      </p:sp>
      <p:sp>
        <p:nvSpPr>
          <p:cNvPr id="3" name="Content Placeholder 2"/>
          <p:cNvSpPr>
            <a:spLocks noGrp="1"/>
          </p:cNvSpPr>
          <p:nvPr>
            <p:ph sz="quarter" idx="10"/>
          </p:nvPr>
        </p:nvSpPr>
        <p:spPr/>
        <p:txBody>
          <a:bodyPr/>
          <a:lstStyle/>
          <a:p>
            <a:r>
              <a:rPr lang="en-US" dirty="0" smtClean="0">
                <a:latin typeface="Segoe"/>
              </a:rPr>
              <a:t>Convert continuous variable to categorical</a:t>
            </a:r>
          </a:p>
          <a:p>
            <a:r>
              <a:rPr lang="en-US" dirty="0" smtClean="0">
                <a:latin typeface="Segoe"/>
              </a:rPr>
              <a:t>Bin values into categories</a:t>
            </a:r>
          </a:p>
          <a:p>
            <a:pPr lvl="1"/>
            <a:r>
              <a:rPr lang="en-US" sz="3200" dirty="0" smtClean="0">
                <a:latin typeface="Segoe"/>
              </a:rPr>
              <a:t>Small, medium, large</a:t>
            </a:r>
          </a:p>
          <a:p>
            <a:pPr lvl="1"/>
            <a:r>
              <a:rPr lang="en-US" sz="3200" dirty="0" smtClean="0">
                <a:latin typeface="Segoe"/>
              </a:rPr>
              <a:t>Hot, cold</a:t>
            </a:r>
          </a:p>
          <a:p>
            <a:pPr lvl="1"/>
            <a:r>
              <a:rPr lang="en-US" sz="3200" dirty="0" smtClean="0">
                <a:latin typeface="Segoe"/>
              </a:rPr>
              <a:t>Income groups</a:t>
            </a:r>
            <a:endParaRPr lang="en-US" sz="3200" dirty="0">
              <a:latin typeface="Segoe"/>
            </a:endParaRPr>
          </a:p>
        </p:txBody>
      </p:sp>
    </p:spTree>
    <p:extLst>
      <p:ext uri="{BB962C8B-B14F-4D97-AF65-F5344CB8AC3E}">
        <p14:creationId xmlns:p14="http://schemas.microsoft.com/office/powerpoint/2010/main" val="1433668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latin typeface="Segoe"/>
              </a:rPr>
              <a:t>Continuous </a:t>
            </a:r>
            <a:r>
              <a:rPr lang="en-US" dirty="0" smtClean="0">
                <a:latin typeface="Segoe"/>
              </a:rPr>
              <a:t>vs </a:t>
            </a:r>
            <a:r>
              <a:rPr lang="en-US" dirty="0">
                <a:latin typeface="Segoe"/>
              </a:rPr>
              <a:t>categorical variables</a:t>
            </a:r>
          </a:p>
          <a:p>
            <a:r>
              <a:rPr lang="en-US" dirty="0">
                <a:latin typeface="Segoe"/>
              </a:rPr>
              <a:t>Sampling </a:t>
            </a:r>
            <a:r>
              <a:rPr lang="en-US" dirty="0" smtClean="0">
                <a:latin typeface="Segoe"/>
              </a:rPr>
              <a:t>of </a:t>
            </a:r>
            <a:r>
              <a:rPr lang="en-US" dirty="0">
                <a:latin typeface="Segoe"/>
              </a:rPr>
              <a:t>continuous variables</a:t>
            </a:r>
          </a:p>
          <a:p>
            <a:r>
              <a:rPr lang="en-US" dirty="0">
                <a:latin typeface="Segoe"/>
              </a:rPr>
              <a:t>Quantization of categorical variables</a:t>
            </a:r>
          </a:p>
          <a:p>
            <a:r>
              <a:rPr lang="en-US" dirty="0" smtClean="0">
                <a:latin typeface="Segoe"/>
              </a:rPr>
              <a:t>Azure ML tools</a:t>
            </a:r>
            <a:endParaRPr lang="en-US" dirty="0">
              <a:latin typeface="Segoe"/>
            </a:endParaRPr>
          </a:p>
        </p:txBody>
      </p:sp>
      <p:sp>
        <p:nvSpPr>
          <p:cNvPr id="2" name="Title 1"/>
          <p:cNvSpPr>
            <a:spLocks noGrp="1"/>
          </p:cNvSpPr>
          <p:nvPr>
            <p:ph type="title"/>
          </p:nvPr>
        </p:nvSpPr>
        <p:spPr/>
        <p:txBody>
          <a:bodyPr/>
          <a:lstStyle/>
          <a:p>
            <a:r>
              <a:rPr lang="en-US" dirty="0" smtClean="0">
                <a:latin typeface="Segoe"/>
              </a:rPr>
              <a:t>Summary</a:t>
            </a:r>
            <a:endParaRPr lang="en-US" dirty="0">
              <a:latin typeface="Segoe"/>
            </a:endParaRPr>
          </a:p>
        </p:txBody>
      </p:sp>
    </p:spTree>
    <p:extLst>
      <p:ext uri="{BB962C8B-B14F-4D97-AF65-F5344CB8AC3E}">
        <p14:creationId xmlns:p14="http://schemas.microsoft.com/office/powerpoint/2010/main" val="87014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7031</TotalTime>
  <Words>148</Words>
  <Application>Microsoft Office PowerPoint</Application>
  <PresentationFormat>Widescreen</PresentationFormat>
  <Paragraphs>51</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vt:lpstr>
      <vt:lpstr>Segoe UI</vt:lpstr>
      <vt:lpstr>Segoe UI Light</vt:lpstr>
      <vt:lpstr>1_Office Theme</vt:lpstr>
      <vt:lpstr>11 | Data Sampling and Quantization</vt:lpstr>
      <vt:lpstr>Chapter Overview</vt:lpstr>
      <vt:lpstr>Continuous vs categorical variables</vt:lpstr>
      <vt:lpstr>Azure ML Table Data Types </vt:lpstr>
      <vt:lpstr>Metadata in Azure ML</vt:lpstr>
      <vt:lpstr>The Azure ML Metadata Editor</vt:lpstr>
      <vt:lpstr>Quantization</vt:lpstr>
      <vt:lpstr>Quantizing Continuous Variables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115</cp:revision>
  <dcterms:created xsi:type="dcterms:W3CDTF">2013-02-15T23:12:42Z</dcterms:created>
  <dcterms:modified xsi:type="dcterms:W3CDTF">2015-09-24T16:09:54Z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