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1"/>
  </p:notesMasterIdLst>
  <p:handoutMasterIdLst>
    <p:handoutMasterId r:id="rId22"/>
  </p:handoutMasterIdLst>
  <p:sldIdLst>
    <p:sldId id="271" r:id="rId5"/>
    <p:sldId id="292" r:id="rId6"/>
    <p:sldId id="278" r:id="rId7"/>
    <p:sldId id="288" r:id="rId8"/>
    <p:sldId id="282" r:id="rId9"/>
    <p:sldId id="283" r:id="rId10"/>
    <p:sldId id="290" r:id="rId11"/>
    <p:sldId id="286" r:id="rId12"/>
    <p:sldId id="285" r:id="rId13"/>
    <p:sldId id="293" r:id="rId14"/>
    <p:sldId id="294" r:id="rId15"/>
    <p:sldId id="295" r:id="rId16"/>
    <p:sldId id="296" r:id="rId17"/>
    <p:sldId id="297" r:id="rId18"/>
    <p:sldId id="289"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588" autoAdjust="0"/>
    <p:restoredTop sz="94714" autoAdjust="0"/>
  </p:normalViewPr>
  <p:slideViewPr>
    <p:cSldViewPr snapToGrid="0">
      <p:cViewPr varScale="1">
        <p:scale>
          <a:sx n="59" d="100"/>
          <a:sy n="59" d="100"/>
        </p:scale>
        <p:origin x="76" y="384"/>
      </p:cViewPr>
      <p:guideLst>
        <p:guide orient="horz" pos="2160"/>
        <p:guide pos="3840"/>
      </p:guideLst>
    </p:cSldViewPr>
  </p:slideViewPr>
  <p:notesTextViewPr>
    <p:cViewPr>
      <p:scale>
        <a:sx n="1" d="1"/>
        <a:sy n="1" d="1"/>
      </p:scale>
      <p:origin x="0" y="0"/>
    </p:cViewPr>
  </p:notesTextViewPr>
  <p:notesViewPr>
    <p:cSldViewPr snapToGrid="0">
      <p:cViewPr varScale="1">
        <p:scale>
          <a:sx n="52" d="100"/>
          <a:sy n="52" d="100"/>
        </p:scale>
        <p:origin x="-1445" y="-8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9/24/2015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9/24/2015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14</a:t>
            </a:fld>
            <a:endParaRPr lang="en-US" dirty="0"/>
          </a:p>
        </p:txBody>
      </p:sp>
    </p:spTree>
    <p:extLst>
      <p:ext uri="{BB962C8B-B14F-4D97-AF65-F5344CB8AC3E}">
        <p14:creationId xmlns:p14="http://schemas.microsoft.com/office/powerpoint/2010/main" val="38953481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15</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7203340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000289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11</a:t>
            </a:fld>
            <a:endParaRPr lang="en-US" dirty="0"/>
          </a:p>
        </p:txBody>
      </p:sp>
    </p:spTree>
    <p:extLst>
      <p:ext uri="{BB962C8B-B14F-4D97-AF65-F5344CB8AC3E}">
        <p14:creationId xmlns:p14="http://schemas.microsoft.com/office/powerpoint/2010/main" val="1824915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12</a:t>
            </a:fld>
            <a:endParaRPr lang="en-US" dirty="0"/>
          </a:p>
        </p:txBody>
      </p:sp>
    </p:spTree>
    <p:extLst>
      <p:ext uri="{BB962C8B-B14F-4D97-AF65-F5344CB8AC3E}">
        <p14:creationId xmlns:p14="http://schemas.microsoft.com/office/powerpoint/2010/main" val="36028078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13</a:t>
            </a:fld>
            <a:endParaRPr lang="en-US" dirty="0"/>
          </a:p>
        </p:txBody>
      </p:sp>
    </p:spTree>
    <p:extLst>
      <p:ext uri="{BB962C8B-B14F-4D97-AF65-F5344CB8AC3E}">
        <p14:creationId xmlns:p14="http://schemas.microsoft.com/office/powerpoint/2010/main" val="9306466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azure.microsoft.com/en-us/documentation/articles/hdinsight-use-hive/"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hyperlink" Target="http://www.microsoftvirtualacademy.com/training-courses/querying-with-transact-sql" TargetMode="External"/><Relationship Id="rId4" Type="http://schemas.openxmlformats.org/officeDocument/2006/relationships/hyperlink" Target="http://azure.microsoft.com/en-us/documentation/services/storage/"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Stephen F Elston </a:t>
            </a:r>
            <a:r>
              <a:rPr lang="en-US" dirty="0"/>
              <a:t>| Principle Consultant , Quantia Analytics, LLC</a:t>
            </a:r>
          </a:p>
        </p:txBody>
      </p:sp>
      <p:sp>
        <p:nvSpPr>
          <p:cNvPr id="2" name="Title 1"/>
          <p:cNvSpPr>
            <a:spLocks noGrp="1"/>
          </p:cNvSpPr>
          <p:nvPr>
            <p:ph type="ctrTitle"/>
          </p:nvPr>
        </p:nvSpPr>
        <p:spPr>
          <a:solidFill>
            <a:srgbClr val="007233"/>
          </a:solidFill>
        </p:spPr>
        <p:txBody>
          <a:bodyPr/>
          <a:lstStyle/>
          <a:p>
            <a:r>
              <a:rPr lang="en-US" sz="4000" dirty="0" smtClean="0"/>
              <a:t/>
            </a:r>
            <a:br>
              <a:rPr lang="en-US" sz="4000" dirty="0" smtClean="0"/>
            </a:br>
            <a:r>
              <a:rPr lang="en-US" sz="4000" dirty="0" smtClean="0"/>
              <a:t>09 | Azure ML Data Acquisition and Flow</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007233"/>
          </a:solidFill>
        </p:spPr>
        <p:txBody>
          <a:bodyPr/>
          <a:lstStyle/>
          <a:p>
            <a:r>
              <a:rPr lang="en-US" sz="4000" b="1" dirty="0" smtClean="0"/>
              <a:t>Joins</a:t>
            </a:r>
            <a:endParaRPr lang="en-US" sz="4000" dirty="0"/>
          </a:p>
        </p:txBody>
      </p:sp>
    </p:spTree>
    <p:extLst>
      <p:ext uri="{BB962C8B-B14F-4D97-AF65-F5344CB8AC3E}">
        <p14:creationId xmlns:p14="http://schemas.microsoft.com/office/powerpoint/2010/main" val="42897157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US" sz="3200" dirty="0" smtClean="0">
                <a:latin typeface="Segoe"/>
              </a:rPr>
              <a:t>Joins integrate data from several tables</a:t>
            </a:r>
          </a:p>
          <a:p>
            <a:r>
              <a:rPr lang="en-US" dirty="0" smtClean="0">
                <a:latin typeface="Segoe"/>
              </a:rPr>
              <a:t>Joins require a common “key” value</a:t>
            </a:r>
          </a:p>
          <a:p>
            <a:pPr lvl="1"/>
            <a:r>
              <a:rPr lang="en-US" sz="3200" dirty="0" smtClean="0">
                <a:latin typeface="Segoe"/>
              </a:rPr>
              <a:t>Key matches rows to join</a:t>
            </a:r>
          </a:p>
          <a:p>
            <a:r>
              <a:rPr lang="en-US" dirty="0" smtClean="0">
                <a:latin typeface="Segoe"/>
              </a:rPr>
              <a:t>Examples</a:t>
            </a:r>
          </a:p>
          <a:p>
            <a:pPr lvl="1"/>
            <a:r>
              <a:rPr lang="en-US" sz="3200" dirty="0" smtClean="0">
                <a:latin typeface="Segoe"/>
              </a:rPr>
              <a:t>Customer ID</a:t>
            </a:r>
          </a:p>
          <a:p>
            <a:pPr lvl="1"/>
            <a:r>
              <a:rPr lang="en-US" sz="3200" dirty="0" smtClean="0">
                <a:latin typeface="Segoe"/>
              </a:rPr>
              <a:t>Project ID</a:t>
            </a:r>
          </a:p>
          <a:p>
            <a:pPr lvl="1"/>
            <a:r>
              <a:rPr lang="en-US" sz="3200" dirty="0" smtClean="0">
                <a:latin typeface="Segoe"/>
              </a:rPr>
              <a:t>Date</a:t>
            </a:r>
          </a:p>
          <a:p>
            <a:pPr lvl="1"/>
            <a:r>
              <a:rPr lang="en-US" sz="3200" dirty="0" smtClean="0">
                <a:latin typeface="Segoe"/>
              </a:rPr>
              <a:t>Location</a:t>
            </a:r>
          </a:p>
        </p:txBody>
      </p:sp>
      <p:sp>
        <p:nvSpPr>
          <p:cNvPr id="2" name="Title 1"/>
          <p:cNvSpPr>
            <a:spLocks noGrp="1"/>
          </p:cNvSpPr>
          <p:nvPr>
            <p:ph type="title"/>
          </p:nvPr>
        </p:nvSpPr>
        <p:spPr/>
        <p:txBody>
          <a:bodyPr/>
          <a:lstStyle/>
          <a:p>
            <a:r>
              <a:rPr lang="en-US" dirty="0" smtClean="0">
                <a:latin typeface="Segoe"/>
              </a:rPr>
              <a:t>Joins</a:t>
            </a:r>
            <a:endParaRPr lang="en-US" dirty="0">
              <a:latin typeface="Segoe"/>
            </a:endParaRPr>
          </a:p>
        </p:txBody>
      </p:sp>
    </p:spTree>
    <p:extLst>
      <p:ext uri="{BB962C8B-B14F-4D97-AF65-F5344CB8AC3E}">
        <p14:creationId xmlns:p14="http://schemas.microsoft.com/office/powerpoint/2010/main" val="17055721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167142" y="1796441"/>
            <a:ext cx="11525250" cy="4849288"/>
          </a:xfrm>
        </p:spPr>
        <p:txBody>
          <a:bodyPr>
            <a:normAutofit/>
          </a:bodyPr>
          <a:lstStyle/>
          <a:p>
            <a:r>
              <a:rPr lang="en-US" dirty="0" smtClean="0">
                <a:latin typeface="Segoe"/>
              </a:rPr>
              <a:t>Both tables (data frames) need common key column</a:t>
            </a:r>
            <a:br>
              <a:rPr lang="en-US" dirty="0" smtClean="0">
                <a:latin typeface="Segoe"/>
              </a:rPr>
            </a:br>
            <a:r>
              <a:rPr lang="en-US" dirty="0" err="1" smtClean="0">
                <a:latin typeface="Segoe"/>
              </a:rPr>
              <a:t>X_join</a:t>
            </a:r>
            <a:r>
              <a:rPr lang="en-US" dirty="0" smtClean="0">
                <a:latin typeface="Segoe"/>
              </a:rPr>
              <a:t>(A, B, </a:t>
            </a:r>
            <a:r>
              <a:rPr lang="en-US" dirty="0" err="1" smtClean="0">
                <a:latin typeface="Segoe"/>
              </a:rPr>
              <a:t>keyColumns</a:t>
            </a:r>
            <a:r>
              <a:rPr lang="en-US" dirty="0" smtClean="0">
                <a:latin typeface="Segoe"/>
              </a:rPr>
              <a:t>)</a:t>
            </a:r>
          </a:p>
          <a:p>
            <a:r>
              <a:rPr lang="en-US" dirty="0" smtClean="0">
                <a:latin typeface="Segoe"/>
              </a:rPr>
              <a:t>Inner join: rows with at least one key match in A and B </a:t>
            </a:r>
          </a:p>
          <a:p>
            <a:r>
              <a:rPr lang="en-US" dirty="0" smtClean="0">
                <a:latin typeface="Segoe"/>
              </a:rPr>
              <a:t>Left join: all rows from the left table with all matching rows of the right table</a:t>
            </a:r>
            <a:endParaRPr lang="en-US" sz="3200" dirty="0" smtClean="0">
              <a:latin typeface="Segoe"/>
            </a:endParaRPr>
          </a:p>
          <a:p>
            <a:r>
              <a:rPr lang="en-US" dirty="0" smtClean="0">
                <a:latin typeface="Segoe"/>
              </a:rPr>
              <a:t>Right join</a:t>
            </a:r>
            <a:r>
              <a:rPr lang="en-US" dirty="0">
                <a:latin typeface="Segoe"/>
              </a:rPr>
              <a:t> : </a:t>
            </a:r>
            <a:r>
              <a:rPr lang="en-US" dirty="0" smtClean="0">
                <a:latin typeface="Segoe"/>
              </a:rPr>
              <a:t>all </a:t>
            </a:r>
            <a:r>
              <a:rPr lang="en-US" dirty="0">
                <a:latin typeface="Segoe"/>
              </a:rPr>
              <a:t>rows from the </a:t>
            </a:r>
            <a:r>
              <a:rPr lang="en-US" dirty="0" smtClean="0">
                <a:latin typeface="Segoe"/>
              </a:rPr>
              <a:t>right table </a:t>
            </a:r>
            <a:r>
              <a:rPr lang="en-US" dirty="0">
                <a:latin typeface="Segoe"/>
              </a:rPr>
              <a:t>with all matching rows of the </a:t>
            </a:r>
            <a:r>
              <a:rPr lang="en-US" dirty="0" smtClean="0">
                <a:latin typeface="Segoe"/>
              </a:rPr>
              <a:t>left table</a:t>
            </a:r>
          </a:p>
          <a:p>
            <a:r>
              <a:rPr lang="en-US" sz="3200" dirty="0" smtClean="0">
                <a:latin typeface="Segoe"/>
              </a:rPr>
              <a:t>Full join: retains all values and all rows</a:t>
            </a:r>
            <a:endParaRPr lang="en-US" sz="3200" dirty="0">
              <a:latin typeface="Segoe"/>
            </a:endParaRPr>
          </a:p>
        </p:txBody>
      </p:sp>
      <p:sp>
        <p:nvSpPr>
          <p:cNvPr id="2" name="Title 1"/>
          <p:cNvSpPr>
            <a:spLocks noGrp="1"/>
          </p:cNvSpPr>
          <p:nvPr>
            <p:ph type="title"/>
          </p:nvPr>
        </p:nvSpPr>
        <p:spPr/>
        <p:txBody>
          <a:bodyPr/>
          <a:lstStyle/>
          <a:p>
            <a:r>
              <a:rPr lang="en-US" dirty="0" smtClean="0">
                <a:latin typeface="Segoe"/>
              </a:rPr>
              <a:t>Joins</a:t>
            </a:r>
            <a:endParaRPr lang="en-US" dirty="0">
              <a:latin typeface="Segoe"/>
            </a:endParaRPr>
          </a:p>
        </p:txBody>
      </p:sp>
    </p:spTree>
    <p:extLst>
      <p:ext uri="{BB962C8B-B14F-4D97-AF65-F5344CB8AC3E}">
        <p14:creationId xmlns:p14="http://schemas.microsoft.com/office/powerpoint/2010/main" val="871350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US" sz="3200" dirty="0" smtClean="0">
                <a:latin typeface="Segoe"/>
              </a:rPr>
              <a:t>Join module</a:t>
            </a:r>
          </a:p>
          <a:p>
            <a:r>
              <a:rPr lang="en-US" dirty="0" smtClean="0">
                <a:latin typeface="Segoe"/>
              </a:rPr>
              <a:t>R </a:t>
            </a:r>
            <a:r>
              <a:rPr lang="en-US" dirty="0" err="1" smtClean="0">
                <a:latin typeface="Segoe"/>
              </a:rPr>
              <a:t>dplyr</a:t>
            </a:r>
            <a:r>
              <a:rPr lang="en-US" dirty="0" smtClean="0">
                <a:latin typeface="Segoe"/>
              </a:rPr>
              <a:t> package – </a:t>
            </a:r>
            <a:r>
              <a:rPr lang="en-US" dirty="0" err="1" smtClean="0">
                <a:latin typeface="Segoe"/>
              </a:rPr>
              <a:t>xxx_join</a:t>
            </a:r>
            <a:endParaRPr lang="en-US" dirty="0" smtClean="0">
              <a:latin typeface="Segoe"/>
            </a:endParaRPr>
          </a:p>
          <a:p>
            <a:r>
              <a:rPr lang="en-US" sz="3200" dirty="0" smtClean="0">
                <a:latin typeface="Segoe"/>
              </a:rPr>
              <a:t>Python Pandas package - merge</a:t>
            </a:r>
            <a:endParaRPr lang="en-US" sz="3200" dirty="0">
              <a:latin typeface="Segoe"/>
            </a:endParaRPr>
          </a:p>
        </p:txBody>
      </p:sp>
      <p:sp>
        <p:nvSpPr>
          <p:cNvPr id="2" name="Title 1"/>
          <p:cNvSpPr>
            <a:spLocks noGrp="1"/>
          </p:cNvSpPr>
          <p:nvPr>
            <p:ph type="title"/>
          </p:nvPr>
        </p:nvSpPr>
        <p:spPr/>
        <p:txBody>
          <a:bodyPr/>
          <a:lstStyle/>
          <a:p>
            <a:r>
              <a:rPr lang="en-US" dirty="0" smtClean="0">
                <a:latin typeface="Segoe"/>
              </a:rPr>
              <a:t>Performing Joins</a:t>
            </a:r>
            <a:endParaRPr lang="en-US" dirty="0">
              <a:latin typeface="Segoe"/>
            </a:endParaRPr>
          </a:p>
        </p:txBody>
      </p:sp>
    </p:spTree>
    <p:extLst>
      <p:ext uri="{BB962C8B-B14F-4D97-AF65-F5344CB8AC3E}">
        <p14:creationId xmlns:p14="http://schemas.microsoft.com/office/powerpoint/2010/main" val="34370692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US" dirty="0" smtClean="0">
                <a:latin typeface="Segoe"/>
              </a:rPr>
              <a:t>Append rows of same column types</a:t>
            </a:r>
          </a:p>
          <a:p>
            <a:r>
              <a:rPr lang="en-US" sz="3200" dirty="0" smtClean="0">
                <a:latin typeface="Segoe"/>
              </a:rPr>
              <a:t>Append columns of same length</a:t>
            </a:r>
          </a:p>
          <a:p>
            <a:r>
              <a:rPr lang="en-US" dirty="0" smtClean="0">
                <a:latin typeface="Segoe"/>
              </a:rPr>
              <a:t>Add Columns module</a:t>
            </a:r>
          </a:p>
          <a:p>
            <a:r>
              <a:rPr lang="en-US" sz="3200" dirty="0" smtClean="0">
                <a:latin typeface="Segoe"/>
              </a:rPr>
              <a:t>Add Rows module</a:t>
            </a:r>
          </a:p>
          <a:p>
            <a:r>
              <a:rPr lang="en-US" dirty="0" smtClean="0">
                <a:latin typeface="Segoe"/>
              </a:rPr>
              <a:t>R data frame notation or </a:t>
            </a:r>
            <a:r>
              <a:rPr lang="en-US" dirty="0" err="1" smtClean="0">
                <a:latin typeface="Segoe"/>
              </a:rPr>
              <a:t>dplyr</a:t>
            </a:r>
            <a:endParaRPr lang="en-US" dirty="0" smtClean="0">
              <a:latin typeface="Segoe"/>
            </a:endParaRPr>
          </a:p>
          <a:p>
            <a:r>
              <a:rPr lang="en-US" sz="3200" dirty="0" smtClean="0">
                <a:latin typeface="Segoe"/>
              </a:rPr>
              <a:t>Python Pandas</a:t>
            </a:r>
            <a:endParaRPr lang="en-US" sz="3200" dirty="0">
              <a:latin typeface="Segoe"/>
            </a:endParaRPr>
          </a:p>
        </p:txBody>
      </p:sp>
      <p:sp>
        <p:nvSpPr>
          <p:cNvPr id="2" name="Title 1"/>
          <p:cNvSpPr>
            <a:spLocks noGrp="1"/>
          </p:cNvSpPr>
          <p:nvPr>
            <p:ph type="title"/>
          </p:nvPr>
        </p:nvSpPr>
        <p:spPr/>
        <p:txBody>
          <a:bodyPr/>
          <a:lstStyle/>
          <a:p>
            <a:r>
              <a:rPr lang="en-US" dirty="0" smtClean="0">
                <a:latin typeface="Segoe"/>
              </a:rPr>
              <a:t>Appending Columns and Rows</a:t>
            </a:r>
            <a:endParaRPr lang="en-US" dirty="0">
              <a:latin typeface="Segoe"/>
            </a:endParaRPr>
          </a:p>
        </p:txBody>
      </p:sp>
    </p:spTree>
    <p:extLst>
      <p:ext uri="{BB962C8B-B14F-4D97-AF65-F5344CB8AC3E}">
        <p14:creationId xmlns:p14="http://schemas.microsoft.com/office/powerpoint/2010/main" val="18598612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latin typeface="Segoe"/>
              </a:rPr>
              <a:t>Azure ML </a:t>
            </a:r>
            <a:r>
              <a:rPr lang="en-GB" dirty="0">
                <a:latin typeface="Segoe"/>
              </a:rPr>
              <a:t>data I/O</a:t>
            </a:r>
          </a:p>
          <a:p>
            <a:r>
              <a:rPr lang="en-GB" dirty="0" smtClean="0">
                <a:latin typeface="Segoe"/>
              </a:rPr>
              <a:t>Data flow in Data Science</a:t>
            </a:r>
            <a:endParaRPr lang="en-GB" dirty="0">
              <a:latin typeface="Segoe"/>
            </a:endParaRPr>
          </a:p>
        </p:txBody>
      </p:sp>
      <p:sp>
        <p:nvSpPr>
          <p:cNvPr id="2" name="Title 1"/>
          <p:cNvSpPr>
            <a:spLocks noGrp="1"/>
          </p:cNvSpPr>
          <p:nvPr>
            <p:ph type="title"/>
          </p:nvPr>
        </p:nvSpPr>
        <p:spPr/>
        <p:txBody>
          <a:bodyPr/>
          <a:lstStyle/>
          <a:p>
            <a:r>
              <a:rPr lang="en-US" dirty="0" smtClean="0">
                <a:latin typeface="Segoe"/>
              </a:rPr>
              <a:t>Summary</a:t>
            </a:r>
            <a:endParaRPr lang="en-US" dirty="0">
              <a:latin typeface="Segoe"/>
            </a:endParaRPr>
          </a:p>
        </p:txBody>
      </p:sp>
    </p:spTree>
    <p:extLst>
      <p:ext uri="{BB962C8B-B14F-4D97-AF65-F5344CB8AC3E}">
        <p14:creationId xmlns:p14="http://schemas.microsoft.com/office/powerpoint/2010/main" val="29092795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fontAlgn="base"/>
            <a:r>
              <a:rPr lang="en-US" dirty="0" smtClean="0">
                <a:latin typeface="Segoe"/>
              </a:rPr>
              <a:t>Data acquisition and flow</a:t>
            </a:r>
            <a:endParaRPr lang="en-US" dirty="0">
              <a:latin typeface="Segoe"/>
            </a:endParaRPr>
          </a:p>
          <a:p>
            <a:pPr fontAlgn="base"/>
            <a:r>
              <a:rPr lang="en-GB" dirty="0" smtClean="0">
                <a:latin typeface="Segoe"/>
              </a:rPr>
              <a:t>R and Python for data science</a:t>
            </a:r>
          </a:p>
          <a:p>
            <a:pPr fontAlgn="base"/>
            <a:r>
              <a:rPr lang="en-GB" dirty="0" smtClean="0">
                <a:latin typeface="Segoe"/>
              </a:rPr>
              <a:t>Data sampling and quantization</a:t>
            </a:r>
          </a:p>
          <a:p>
            <a:pPr fontAlgn="base"/>
            <a:r>
              <a:rPr lang="en-GB" dirty="0" smtClean="0">
                <a:latin typeface="Segoe"/>
              </a:rPr>
              <a:t>Data cleaning, transformation, and integration</a:t>
            </a:r>
            <a:endParaRPr lang="en-GB" dirty="0">
              <a:latin typeface="Segoe"/>
            </a:endParaRPr>
          </a:p>
          <a:p>
            <a:pPr marL="0" indent="0" fontAlgn="base">
              <a:buNone/>
            </a:pPr>
            <a:r>
              <a:rPr lang="en-US" dirty="0" smtClean="0">
                <a:latin typeface="Segoe"/>
              </a:rPr>
              <a:t>​</a:t>
            </a:r>
            <a:endParaRPr lang="en-US" dirty="0">
              <a:latin typeface="Segoe"/>
            </a:endParaRPr>
          </a:p>
        </p:txBody>
      </p:sp>
      <p:sp>
        <p:nvSpPr>
          <p:cNvPr id="2" name="Title 1"/>
          <p:cNvSpPr>
            <a:spLocks noGrp="1"/>
          </p:cNvSpPr>
          <p:nvPr>
            <p:ph type="title"/>
          </p:nvPr>
        </p:nvSpPr>
        <p:spPr/>
        <p:txBody>
          <a:bodyPr/>
          <a:lstStyle/>
          <a:p>
            <a:r>
              <a:rPr lang="en-US" dirty="0" smtClean="0">
                <a:latin typeface="Segoe"/>
              </a:rPr>
              <a:t>Module 2 Overview</a:t>
            </a:r>
            <a:endParaRPr lang="en-US" dirty="0">
              <a:latin typeface="Segoe"/>
            </a:endParaRPr>
          </a:p>
        </p:txBody>
      </p:sp>
    </p:spTree>
    <p:extLst>
      <p:ext uri="{BB962C8B-B14F-4D97-AF65-F5344CB8AC3E}">
        <p14:creationId xmlns:p14="http://schemas.microsoft.com/office/powerpoint/2010/main" val="28171643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fontAlgn="base"/>
            <a:r>
              <a:rPr lang="en-US" dirty="0" smtClean="0">
                <a:latin typeface="Segoe"/>
              </a:rPr>
              <a:t>Azure ML </a:t>
            </a:r>
            <a:r>
              <a:rPr lang="en-US" dirty="0">
                <a:latin typeface="Segoe"/>
              </a:rPr>
              <a:t>data I/O​</a:t>
            </a:r>
          </a:p>
          <a:p>
            <a:pPr fontAlgn="base"/>
            <a:r>
              <a:rPr lang="en-GB" dirty="0">
                <a:latin typeface="Segoe"/>
              </a:rPr>
              <a:t>Data flow in Data Science</a:t>
            </a:r>
          </a:p>
          <a:p>
            <a:pPr marL="0" indent="0" fontAlgn="base">
              <a:buNone/>
            </a:pPr>
            <a:r>
              <a:rPr lang="en-US" dirty="0" smtClean="0">
                <a:latin typeface="Segoe"/>
              </a:rPr>
              <a:t>​</a:t>
            </a:r>
            <a:endParaRPr lang="en-US" dirty="0">
              <a:latin typeface="Segoe"/>
            </a:endParaRPr>
          </a:p>
        </p:txBody>
      </p:sp>
      <p:sp>
        <p:nvSpPr>
          <p:cNvPr id="2" name="Title 1"/>
          <p:cNvSpPr>
            <a:spLocks noGrp="1"/>
          </p:cNvSpPr>
          <p:nvPr>
            <p:ph type="title"/>
          </p:nvPr>
        </p:nvSpPr>
        <p:spPr/>
        <p:txBody>
          <a:bodyPr/>
          <a:lstStyle/>
          <a:p>
            <a:r>
              <a:rPr lang="en-US" dirty="0" smtClean="0">
                <a:latin typeface="Segoe"/>
              </a:rPr>
              <a:t>Chapter Overview</a:t>
            </a:r>
            <a:endParaRPr lang="en-US" dirty="0">
              <a:latin typeface="Segoe"/>
            </a:endParaRPr>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a:rPr>
              <a:t>Azure ML Data I/O Options</a:t>
            </a:r>
            <a:endParaRPr lang="en-US" dirty="0">
              <a:latin typeface="Segoe"/>
            </a:endParaRPr>
          </a:p>
        </p:txBody>
      </p:sp>
      <p:sp>
        <p:nvSpPr>
          <p:cNvPr id="3" name="Content Placeholder 2"/>
          <p:cNvSpPr>
            <a:spLocks noGrp="1"/>
          </p:cNvSpPr>
          <p:nvPr>
            <p:ph sz="quarter" idx="10"/>
          </p:nvPr>
        </p:nvSpPr>
        <p:spPr>
          <a:xfrm>
            <a:off x="379413" y="1388226"/>
            <a:ext cx="4018967" cy="5290388"/>
          </a:xfrm>
        </p:spPr>
        <p:txBody>
          <a:bodyPr/>
          <a:lstStyle/>
          <a:p>
            <a:r>
              <a:rPr lang="en-US" dirty="0" smtClean="0">
                <a:latin typeface="Segoe"/>
              </a:rPr>
              <a:t>Manual upload</a:t>
            </a:r>
          </a:p>
          <a:p>
            <a:r>
              <a:rPr lang="en-US" dirty="0" smtClean="0">
                <a:latin typeface="Segoe"/>
              </a:rPr>
              <a:t>Web Services</a:t>
            </a:r>
          </a:p>
          <a:p>
            <a:r>
              <a:rPr lang="en-US" dirty="0" smtClean="0">
                <a:latin typeface="Segoe"/>
              </a:rPr>
              <a:t>URL via HTTP</a:t>
            </a:r>
          </a:p>
          <a:p>
            <a:r>
              <a:rPr lang="en-US" dirty="0" smtClean="0">
                <a:latin typeface="Segoe"/>
              </a:rPr>
              <a:t>Hive Query</a:t>
            </a:r>
          </a:p>
          <a:p>
            <a:r>
              <a:rPr lang="en-US">
                <a:latin typeface="Segoe"/>
              </a:rPr>
              <a:t>Azure </a:t>
            </a:r>
            <a:r>
              <a:rPr lang="en-US" smtClean="0">
                <a:latin typeface="Segoe"/>
              </a:rPr>
              <a:t>Table</a:t>
            </a:r>
            <a:endParaRPr lang="en-US">
              <a:latin typeface="Segoe"/>
            </a:endParaRPr>
          </a:p>
        </p:txBody>
      </p:sp>
      <p:sp>
        <p:nvSpPr>
          <p:cNvPr id="5" name="Content Placeholder 2"/>
          <p:cNvSpPr txBox="1">
            <a:spLocks/>
          </p:cNvSpPr>
          <p:nvPr/>
        </p:nvSpPr>
        <p:spPr>
          <a:xfrm>
            <a:off x="5042081" y="1449222"/>
            <a:ext cx="4507032"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latin typeface="Segoe"/>
              </a:rPr>
              <a:t>Azure SQL</a:t>
            </a:r>
          </a:p>
          <a:p>
            <a:r>
              <a:rPr lang="en-US" dirty="0" smtClean="0">
                <a:latin typeface="Segoe"/>
              </a:rPr>
              <a:t>Azure Blob</a:t>
            </a:r>
          </a:p>
          <a:p>
            <a:r>
              <a:rPr lang="en-US" dirty="0" smtClean="0">
                <a:latin typeface="Segoe"/>
              </a:rPr>
              <a:t>Data Feeder </a:t>
            </a:r>
            <a:r>
              <a:rPr lang="en-US" dirty="0">
                <a:latin typeface="Segoe"/>
              </a:rPr>
              <a:t>P</a:t>
            </a:r>
            <a:r>
              <a:rPr lang="en-US" dirty="0" smtClean="0">
                <a:latin typeface="Segoe"/>
              </a:rPr>
              <a:t>roviders</a:t>
            </a:r>
          </a:p>
          <a:p>
            <a:r>
              <a:rPr lang="en-US" dirty="0" smtClean="0">
                <a:latin typeface="Segoe"/>
              </a:rPr>
              <a:t>Image</a:t>
            </a:r>
            <a:endParaRPr lang="en-US" dirty="0">
              <a:latin typeface="Segoe"/>
            </a:endParaRPr>
          </a:p>
        </p:txBody>
      </p:sp>
    </p:spTree>
    <p:extLst>
      <p:ext uri="{BB962C8B-B14F-4D97-AF65-F5344CB8AC3E}">
        <p14:creationId xmlns:p14="http://schemas.microsoft.com/office/powerpoint/2010/main" val="37683688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a:rPr>
              <a:t>Azure ML Data Source Modules</a:t>
            </a:r>
            <a:endParaRPr lang="en-US" dirty="0">
              <a:latin typeface="Segoe"/>
            </a:endParaRPr>
          </a:p>
        </p:txBody>
      </p:sp>
      <p:sp>
        <p:nvSpPr>
          <p:cNvPr id="3" name="Content Placeholder 2"/>
          <p:cNvSpPr>
            <a:spLocks noGrp="1"/>
          </p:cNvSpPr>
          <p:nvPr>
            <p:ph sz="quarter" idx="10"/>
          </p:nvPr>
        </p:nvSpPr>
        <p:spPr/>
        <p:txBody>
          <a:bodyPr/>
          <a:lstStyle/>
          <a:p>
            <a:r>
              <a:rPr lang="en-US" dirty="0" err="1" smtClean="0">
                <a:latin typeface="Segoe"/>
              </a:rPr>
              <a:t>Webservice</a:t>
            </a:r>
            <a:r>
              <a:rPr lang="en-US" dirty="0" smtClean="0">
                <a:latin typeface="Segoe"/>
              </a:rPr>
              <a:t> I/O</a:t>
            </a:r>
          </a:p>
          <a:p>
            <a:r>
              <a:rPr lang="en-US" dirty="0" smtClean="0">
                <a:latin typeface="Segoe"/>
              </a:rPr>
              <a:t>Reader module</a:t>
            </a:r>
          </a:p>
          <a:p>
            <a:r>
              <a:rPr lang="en-US" dirty="0" smtClean="0">
                <a:latin typeface="Segoe"/>
              </a:rPr>
              <a:t>Writer module</a:t>
            </a:r>
          </a:p>
          <a:p>
            <a:r>
              <a:rPr lang="en-US" dirty="0" smtClean="0">
                <a:latin typeface="Segoe"/>
              </a:rPr>
              <a:t>Image Reader module</a:t>
            </a:r>
            <a:endParaRPr lang="en-US" dirty="0">
              <a:latin typeface="Segoe"/>
            </a:endParaRPr>
          </a:p>
        </p:txBody>
      </p:sp>
    </p:spTree>
    <p:extLst>
      <p:ext uri="{BB962C8B-B14F-4D97-AF65-F5344CB8AC3E}">
        <p14:creationId xmlns:p14="http://schemas.microsoft.com/office/powerpoint/2010/main" val="2557989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latin typeface="Segoe"/>
              </a:rPr>
              <a:t>HDInsight </a:t>
            </a:r>
            <a:r>
              <a:rPr lang="en-GB" dirty="0">
                <a:latin typeface="Segoe"/>
              </a:rPr>
              <a:t>Hive tutorial:</a:t>
            </a:r>
            <a:r>
              <a:rPr lang="en-GB" dirty="0"/>
              <a:t> </a:t>
            </a:r>
            <a:r>
              <a:rPr lang="en-GB" dirty="0" smtClean="0"/>
              <a:t/>
            </a:r>
            <a:br>
              <a:rPr lang="en-GB" dirty="0" smtClean="0"/>
            </a:br>
            <a:r>
              <a:rPr lang="en-GB" dirty="0" smtClean="0">
                <a:hlinkClick r:id="rId3"/>
              </a:rPr>
              <a:t>https</a:t>
            </a:r>
            <a:r>
              <a:rPr lang="en-GB" dirty="0">
                <a:hlinkClick r:id="rId3"/>
              </a:rPr>
              <a:t>://azure.microsoft.com/en-us/documentation/articles/hdinsight-use-hive</a:t>
            </a:r>
            <a:r>
              <a:rPr lang="en-GB" dirty="0" smtClean="0">
                <a:hlinkClick r:id="rId3"/>
              </a:rPr>
              <a:t>/</a:t>
            </a:r>
            <a:r>
              <a:rPr lang="en-GB" dirty="0" smtClean="0"/>
              <a:t> </a:t>
            </a:r>
          </a:p>
          <a:p>
            <a:r>
              <a:rPr lang="en-GB" dirty="0">
                <a:latin typeface="Segoe"/>
              </a:rPr>
              <a:t>Azure Storage: </a:t>
            </a:r>
            <a:r>
              <a:rPr lang="en-GB" dirty="0">
                <a:hlinkClick r:id="rId4"/>
              </a:rPr>
              <a:t>http://azure.microsoft.com/en-us/documentation/services/storage</a:t>
            </a:r>
            <a:r>
              <a:rPr lang="en-GB" dirty="0" smtClean="0">
                <a:hlinkClick r:id="rId4"/>
              </a:rPr>
              <a:t>/</a:t>
            </a:r>
            <a:r>
              <a:rPr lang="en-GB" dirty="0" smtClean="0"/>
              <a:t> </a:t>
            </a:r>
          </a:p>
          <a:p>
            <a:r>
              <a:rPr lang="en-GB" dirty="0" smtClean="0">
                <a:latin typeface="Segoe"/>
              </a:rPr>
              <a:t>Querying </a:t>
            </a:r>
            <a:r>
              <a:rPr lang="en-GB" dirty="0">
                <a:latin typeface="Segoe"/>
              </a:rPr>
              <a:t>with Transact SQL, MVA, </a:t>
            </a:r>
            <a:r>
              <a:rPr lang="en-GB" dirty="0">
                <a:hlinkClick r:id="rId5"/>
              </a:rPr>
              <a:t>http://</a:t>
            </a:r>
            <a:r>
              <a:rPr lang="en-GB" dirty="0" smtClean="0">
                <a:hlinkClick r:id="rId5"/>
              </a:rPr>
              <a:t>www.microsoftvirtualacademy.com/training-courses/querying-with-transact-sql</a:t>
            </a:r>
            <a:r>
              <a:rPr lang="en-GB" dirty="0" smtClean="0"/>
              <a:t> </a:t>
            </a:r>
          </a:p>
        </p:txBody>
      </p:sp>
      <p:sp>
        <p:nvSpPr>
          <p:cNvPr id="2" name="Title 1"/>
          <p:cNvSpPr>
            <a:spLocks noGrp="1"/>
          </p:cNvSpPr>
          <p:nvPr>
            <p:ph type="title"/>
          </p:nvPr>
        </p:nvSpPr>
        <p:spPr/>
        <p:txBody>
          <a:bodyPr/>
          <a:lstStyle/>
          <a:p>
            <a:r>
              <a:rPr lang="en-US" dirty="0" smtClean="0">
                <a:latin typeface="Segoe"/>
              </a:rPr>
              <a:t>Azure ML Data Acquisition Resources</a:t>
            </a:r>
            <a:endParaRPr lang="en-US" dirty="0">
              <a:latin typeface="Segoe"/>
            </a:endParaRPr>
          </a:p>
        </p:txBody>
      </p:sp>
    </p:spTree>
    <p:extLst>
      <p:ext uri="{BB962C8B-B14F-4D97-AF65-F5344CB8AC3E}">
        <p14:creationId xmlns:p14="http://schemas.microsoft.com/office/powerpoint/2010/main" val="18379323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007233"/>
          </a:solidFill>
        </p:spPr>
        <p:txBody>
          <a:bodyPr/>
          <a:lstStyle/>
          <a:p>
            <a:r>
              <a:rPr lang="en-US" sz="4000" dirty="0" smtClean="0"/>
              <a:t>Data Flow in Data Science</a:t>
            </a:r>
            <a:endParaRPr lang="en-US" sz="4000" dirty="0"/>
          </a:p>
        </p:txBody>
      </p:sp>
    </p:spTree>
    <p:extLst>
      <p:ext uri="{BB962C8B-B14F-4D97-AF65-F5344CB8AC3E}">
        <p14:creationId xmlns:p14="http://schemas.microsoft.com/office/powerpoint/2010/main" val="29546222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514" y="182215"/>
            <a:ext cx="12952304" cy="1063487"/>
          </a:xfrm>
        </p:spPr>
        <p:txBody>
          <a:bodyPr/>
          <a:lstStyle/>
          <a:p>
            <a:r>
              <a:rPr lang="en-US" dirty="0" smtClean="0">
                <a:latin typeface="Segoe"/>
              </a:rPr>
              <a:t>Azure ML Experiment Data Flow</a:t>
            </a:r>
            <a:endParaRPr lang="en-US" dirty="0">
              <a:latin typeface="Segoe"/>
            </a:endParaRPr>
          </a:p>
        </p:txBody>
      </p:sp>
      <p:sp>
        <p:nvSpPr>
          <p:cNvPr id="7" name="Rectangle 6"/>
          <p:cNvSpPr/>
          <p:nvPr/>
        </p:nvSpPr>
        <p:spPr>
          <a:xfrm>
            <a:off x="1223009" y="2352426"/>
            <a:ext cx="8915243" cy="2975709"/>
          </a:xfrm>
          <a:prstGeom prst="rect">
            <a:avLst/>
          </a:prstGeom>
          <a:no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a:endParaRPr>
          </a:p>
        </p:txBody>
      </p:sp>
      <p:sp>
        <p:nvSpPr>
          <p:cNvPr id="9" name="Oval 8"/>
          <p:cNvSpPr/>
          <p:nvPr/>
        </p:nvSpPr>
        <p:spPr>
          <a:xfrm>
            <a:off x="3279306" y="2227350"/>
            <a:ext cx="220220" cy="195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a:endParaRPr>
          </a:p>
        </p:txBody>
      </p:sp>
      <p:sp>
        <p:nvSpPr>
          <p:cNvPr id="10" name="Oval 9"/>
          <p:cNvSpPr/>
          <p:nvPr/>
        </p:nvSpPr>
        <p:spPr>
          <a:xfrm>
            <a:off x="7307036" y="2254455"/>
            <a:ext cx="220220" cy="195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a:endParaRPr>
          </a:p>
        </p:txBody>
      </p:sp>
      <p:sp>
        <p:nvSpPr>
          <p:cNvPr id="11" name="Oval 10"/>
          <p:cNvSpPr/>
          <p:nvPr/>
        </p:nvSpPr>
        <p:spPr>
          <a:xfrm>
            <a:off x="7406368" y="5230164"/>
            <a:ext cx="220220" cy="195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a:endParaRPr>
          </a:p>
        </p:txBody>
      </p:sp>
      <p:sp>
        <p:nvSpPr>
          <p:cNvPr id="12" name="Oval 11"/>
          <p:cNvSpPr/>
          <p:nvPr/>
        </p:nvSpPr>
        <p:spPr>
          <a:xfrm>
            <a:off x="3291170" y="5227194"/>
            <a:ext cx="220220" cy="195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a:endParaRPr>
          </a:p>
        </p:txBody>
      </p:sp>
      <p:sp>
        <p:nvSpPr>
          <p:cNvPr id="13" name="Content Placeholder 2"/>
          <p:cNvSpPr>
            <a:spLocks noGrp="1"/>
          </p:cNvSpPr>
          <p:nvPr>
            <p:ph sz="quarter" idx="10"/>
          </p:nvPr>
        </p:nvSpPr>
        <p:spPr>
          <a:xfrm>
            <a:off x="2178123" y="1283584"/>
            <a:ext cx="2672004" cy="643098"/>
          </a:xfrm>
        </p:spPr>
        <p:txBody>
          <a:bodyPr/>
          <a:lstStyle/>
          <a:p>
            <a:pPr marL="0" indent="0">
              <a:buNone/>
            </a:pPr>
            <a:r>
              <a:rPr lang="en-US" dirty="0" smtClean="0">
                <a:latin typeface="Segoe"/>
              </a:rPr>
              <a:t>Web service</a:t>
            </a:r>
            <a:endParaRPr lang="en-US" dirty="0">
              <a:latin typeface="Segoe"/>
            </a:endParaRPr>
          </a:p>
        </p:txBody>
      </p:sp>
      <p:sp>
        <p:nvSpPr>
          <p:cNvPr id="14" name="Content Placeholder 2"/>
          <p:cNvSpPr txBox="1">
            <a:spLocks/>
          </p:cNvSpPr>
          <p:nvPr/>
        </p:nvSpPr>
        <p:spPr>
          <a:xfrm>
            <a:off x="2257028" y="5687685"/>
            <a:ext cx="2648758" cy="6430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latin typeface="Segoe"/>
              </a:rPr>
              <a:t>Web service</a:t>
            </a:r>
            <a:endParaRPr lang="en-US" dirty="0">
              <a:latin typeface="Segoe"/>
            </a:endParaRPr>
          </a:p>
        </p:txBody>
      </p:sp>
      <p:sp>
        <p:nvSpPr>
          <p:cNvPr id="15" name="Content Placeholder 2"/>
          <p:cNvSpPr txBox="1">
            <a:spLocks/>
          </p:cNvSpPr>
          <p:nvPr/>
        </p:nvSpPr>
        <p:spPr>
          <a:xfrm>
            <a:off x="6445704" y="5690655"/>
            <a:ext cx="2376542" cy="6430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latin typeface="Segoe"/>
              </a:rPr>
              <a:t>Azure SQL</a:t>
            </a:r>
            <a:endParaRPr lang="en-US" dirty="0">
              <a:latin typeface="Segoe"/>
            </a:endParaRPr>
          </a:p>
        </p:txBody>
      </p:sp>
      <p:sp>
        <p:nvSpPr>
          <p:cNvPr id="16" name="Content Placeholder 2"/>
          <p:cNvSpPr txBox="1">
            <a:spLocks/>
          </p:cNvSpPr>
          <p:nvPr/>
        </p:nvSpPr>
        <p:spPr>
          <a:xfrm>
            <a:off x="1544521" y="3021234"/>
            <a:ext cx="4264929" cy="6430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latin typeface="Segoe"/>
              </a:rPr>
              <a:t>Data transformations</a:t>
            </a:r>
            <a:endParaRPr lang="en-US" dirty="0">
              <a:latin typeface="Segoe"/>
            </a:endParaRPr>
          </a:p>
        </p:txBody>
      </p:sp>
      <p:sp>
        <p:nvSpPr>
          <p:cNvPr id="17" name="Content Placeholder 2"/>
          <p:cNvSpPr txBox="1">
            <a:spLocks/>
          </p:cNvSpPr>
          <p:nvPr/>
        </p:nvSpPr>
        <p:spPr>
          <a:xfrm>
            <a:off x="6343650" y="1310689"/>
            <a:ext cx="2416302" cy="6430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latin typeface="Segoe"/>
              </a:rPr>
              <a:t>Azure SQL</a:t>
            </a:r>
            <a:endParaRPr lang="en-US" dirty="0">
              <a:latin typeface="Segoe"/>
            </a:endParaRPr>
          </a:p>
        </p:txBody>
      </p:sp>
      <p:sp>
        <p:nvSpPr>
          <p:cNvPr id="18" name="Content Placeholder 2"/>
          <p:cNvSpPr txBox="1">
            <a:spLocks/>
          </p:cNvSpPr>
          <p:nvPr/>
        </p:nvSpPr>
        <p:spPr>
          <a:xfrm>
            <a:off x="6043476" y="3021234"/>
            <a:ext cx="3274549" cy="6430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latin typeface="Segoe"/>
              </a:rPr>
              <a:t>Reference data</a:t>
            </a:r>
            <a:endParaRPr lang="en-US" dirty="0">
              <a:latin typeface="Segoe"/>
            </a:endParaRPr>
          </a:p>
        </p:txBody>
      </p:sp>
      <p:sp>
        <p:nvSpPr>
          <p:cNvPr id="19" name="Content Placeholder 2"/>
          <p:cNvSpPr txBox="1">
            <a:spLocks/>
          </p:cNvSpPr>
          <p:nvPr/>
        </p:nvSpPr>
        <p:spPr>
          <a:xfrm>
            <a:off x="2004969" y="3915400"/>
            <a:ext cx="3250081" cy="6430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latin typeface="Segoe"/>
              </a:rPr>
              <a:t>Scoring module</a:t>
            </a:r>
            <a:endParaRPr lang="en-US" dirty="0">
              <a:latin typeface="Segoe"/>
            </a:endParaRPr>
          </a:p>
        </p:txBody>
      </p:sp>
      <p:sp>
        <p:nvSpPr>
          <p:cNvPr id="20" name="Content Placeholder 2"/>
          <p:cNvSpPr txBox="1">
            <a:spLocks/>
          </p:cNvSpPr>
          <p:nvPr/>
        </p:nvSpPr>
        <p:spPr>
          <a:xfrm>
            <a:off x="6584222" y="3937139"/>
            <a:ext cx="1875541" cy="6430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latin typeface="Segoe"/>
              </a:rPr>
              <a:t>L</a:t>
            </a:r>
            <a:r>
              <a:rPr lang="en-US" dirty="0" smtClean="0">
                <a:latin typeface="Segoe"/>
              </a:rPr>
              <a:t>ogging</a:t>
            </a:r>
            <a:endParaRPr lang="en-US" dirty="0">
              <a:latin typeface="Segoe"/>
            </a:endParaRPr>
          </a:p>
        </p:txBody>
      </p:sp>
      <p:cxnSp>
        <p:nvCxnSpPr>
          <p:cNvPr id="22" name="Straight Arrow Connector 21"/>
          <p:cNvCxnSpPr>
            <a:endCxn id="9" idx="0"/>
          </p:cNvCxnSpPr>
          <p:nvPr/>
        </p:nvCxnSpPr>
        <p:spPr>
          <a:xfrm>
            <a:off x="3377278" y="1758249"/>
            <a:ext cx="12138" cy="469101"/>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397041" y="1785354"/>
            <a:ext cx="7966" cy="384798"/>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3368315" y="2549116"/>
            <a:ext cx="0" cy="63187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3375735" y="4476826"/>
            <a:ext cx="7966" cy="750368"/>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413436" y="5495286"/>
            <a:ext cx="7966" cy="384798"/>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7492390" y="5498256"/>
            <a:ext cx="7966" cy="384798"/>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7415268" y="2576221"/>
            <a:ext cx="0" cy="63187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3366843" y="3520440"/>
            <a:ext cx="16858" cy="539871"/>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8" idx="1"/>
          </p:cNvCxnSpPr>
          <p:nvPr/>
        </p:nvCxnSpPr>
        <p:spPr>
          <a:xfrm flipH="1">
            <a:off x="5339283" y="3342783"/>
            <a:ext cx="704193" cy="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20" idx="1"/>
          </p:cNvCxnSpPr>
          <p:nvPr/>
        </p:nvCxnSpPr>
        <p:spPr>
          <a:xfrm flipV="1">
            <a:off x="5029200" y="4258688"/>
            <a:ext cx="1555022" cy="2"/>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7350124" y="3570344"/>
            <a:ext cx="16858" cy="539871"/>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7495013" y="4476826"/>
            <a:ext cx="7966" cy="750368"/>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84479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a:rPr>
              <a:t>Batch vs. </a:t>
            </a:r>
            <a:r>
              <a:rPr lang="en-US" dirty="0" smtClean="0">
                <a:latin typeface="Segoe"/>
              </a:rPr>
              <a:t>Real-Time</a:t>
            </a:r>
            <a:endParaRPr lang="en-US" dirty="0">
              <a:latin typeface="Segoe"/>
            </a:endParaRPr>
          </a:p>
        </p:txBody>
      </p:sp>
      <p:sp>
        <p:nvSpPr>
          <p:cNvPr id="3" name="Content Placeholder 2"/>
          <p:cNvSpPr>
            <a:spLocks noGrp="1"/>
          </p:cNvSpPr>
          <p:nvPr>
            <p:ph sz="quarter" idx="10"/>
          </p:nvPr>
        </p:nvSpPr>
        <p:spPr/>
        <p:txBody>
          <a:bodyPr/>
          <a:lstStyle/>
          <a:p>
            <a:r>
              <a:rPr lang="en-US" dirty="0" smtClean="0">
                <a:latin typeface="Segoe"/>
              </a:rPr>
              <a:t>Batch</a:t>
            </a:r>
            <a:r>
              <a:rPr lang="en-US" dirty="0">
                <a:latin typeface="Segoe"/>
              </a:rPr>
              <a:t>:</a:t>
            </a:r>
            <a:r>
              <a:rPr lang="en-US" dirty="0" smtClean="0">
                <a:latin typeface="Segoe"/>
              </a:rPr>
              <a:t> training models and processing large chunks</a:t>
            </a:r>
          </a:p>
          <a:p>
            <a:r>
              <a:rPr lang="en-US" dirty="0" smtClean="0">
                <a:latin typeface="Segoe"/>
              </a:rPr>
              <a:t>Real-time: web services, </a:t>
            </a:r>
            <a:r>
              <a:rPr lang="en-US" dirty="0">
                <a:latin typeface="Segoe"/>
              </a:rPr>
              <a:t>HTTPS connection</a:t>
            </a:r>
          </a:p>
          <a:p>
            <a:r>
              <a:rPr lang="en-US" dirty="0">
                <a:latin typeface="Segoe"/>
              </a:rPr>
              <a:t>Example: web services input+ reference data (SQL)</a:t>
            </a:r>
          </a:p>
          <a:p>
            <a:r>
              <a:rPr lang="en-US" dirty="0">
                <a:latin typeface="Segoe"/>
              </a:rPr>
              <a:t>Example: web services output + log of events (SQL)</a:t>
            </a:r>
          </a:p>
          <a:p>
            <a:endParaRPr lang="en-US" dirty="0" smtClean="0">
              <a:latin typeface="Segoe"/>
            </a:endParaRPr>
          </a:p>
        </p:txBody>
      </p:sp>
    </p:spTree>
    <p:extLst>
      <p:ext uri="{BB962C8B-B14F-4D97-AF65-F5344CB8AC3E}">
        <p14:creationId xmlns:p14="http://schemas.microsoft.com/office/powerpoint/2010/main" val="63525002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636b0322-90fb-440c-9cbc-22749e7231e9"/>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6846</TotalTime>
  <Words>266</Words>
  <Application>Microsoft Office PowerPoint</Application>
  <PresentationFormat>Widescreen</PresentationFormat>
  <Paragraphs>87</Paragraphs>
  <Slides>16</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Segoe</vt:lpstr>
      <vt:lpstr>Segoe UI</vt:lpstr>
      <vt:lpstr>Segoe UI Light</vt:lpstr>
      <vt:lpstr>1_Office Theme</vt:lpstr>
      <vt:lpstr> 09 | Azure ML Data Acquisition and Flow</vt:lpstr>
      <vt:lpstr>Module 2 Overview</vt:lpstr>
      <vt:lpstr>Chapter Overview</vt:lpstr>
      <vt:lpstr>Azure ML Data I/O Options</vt:lpstr>
      <vt:lpstr>Azure ML Data Source Modules</vt:lpstr>
      <vt:lpstr>Azure ML Data Acquisition Resources</vt:lpstr>
      <vt:lpstr>Data Flow in Data Science</vt:lpstr>
      <vt:lpstr>Azure ML Experiment Data Flow</vt:lpstr>
      <vt:lpstr>Batch vs. Real-Time</vt:lpstr>
      <vt:lpstr>Joins</vt:lpstr>
      <vt:lpstr>Joins</vt:lpstr>
      <vt:lpstr>Joins</vt:lpstr>
      <vt:lpstr>Performing Joins</vt:lpstr>
      <vt:lpstr>Appending Columns and Rows</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Graeme Malcolm</cp:lastModifiedBy>
  <cp:revision>107</cp:revision>
  <dcterms:created xsi:type="dcterms:W3CDTF">2013-02-15T23:12:42Z</dcterms:created>
  <dcterms:modified xsi:type="dcterms:W3CDTF">2015-09-24T15:58:48Z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