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7"/>
  </p:notesMasterIdLst>
  <p:handoutMasterIdLst>
    <p:handoutMasterId r:id="rId48"/>
  </p:handoutMasterIdLst>
  <p:sldIdLst>
    <p:sldId id="271" r:id="rId5"/>
    <p:sldId id="278" r:id="rId6"/>
    <p:sldId id="298" r:id="rId7"/>
    <p:sldId id="299" r:id="rId8"/>
    <p:sldId id="300" r:id="rId9"/>
    <p:sldId id="352" r:id="rId10"/>
    <p:sldId id="297" r:id="rId11"/>
    <p:sldId id="354" r:id="rId12"/>
    <p:sldId id="308" r:id="rId13"/>
    <p:sldId id="309" r:id="rId14"/>
    <p:sldId id="301" r:id="rId15"/>
    <p:sldId id="284" r:id="rId16"/>
    <p:sldId id="291" r:id="rId17"/>
    <p:sldId id="310" r:id="rId18"/>
    <p:sldId id="328" r:id="rId19"/>
    <p:sldId id="329" r:id="rId20"/>
    <p:sldId id="330" r:id="rId21"/>
    <p:sldId id="331" r:id="rId22"/>
    <p:sldId id="332" r:id="rId23"/>
    <p:sldId id="335" r:id="rId24"/>
    <p:sldId id="336" r:id="rId25"/>
    <p:sldId id="302" r:id="rId26"/>
    <p:sldId id="290" r:id="rId27"/>
    <p:sldId id="292" r:id="rId28"/>
    <p:sldId id="307" r:id="rId29"/>
    <p:sldId id="319"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50" r:id="rId44"/>
    <p:sldId id="304" r:id="rId45"/>
    <p:sldId id="269"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65" d="100"/>
          <a:sy n="65" d="100"/>
        </p:scale>
        <p:origin x="56" y="344"/>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9/24/2015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9/24/2015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A26C4D6-66F6-4734-BC5E-339B1CAF25A4}" type="slidenum">
              <a:rPr lang="en-GB" smtClean="0"/>
              <a:t>15</a:t>
            </a:fld>
            <a:endParaRPr lang="en-GB"/>
          </a:p>
        </p:txBody>
      </p:sp>
    </p:spTree>
    <p:extLst>
      <p:ext uri="{BB962C8B-B14F-4D97-AF65-F5344CB8AC3E}">
        <p14:creationId xmlns:p14="http://schemas.microsoft.com/office/powerpoint/2010/main" val="3044624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A26C4D6-66F6-4734-BC5E-339B1CAF25A4}" type="slidenum">
              <a:rPr lang="en-GB" smtClean="0"/>
              <a:t>16</a:t>
            </a:fld>
            <a:endParaRPr lang="en-GB"/>
          </a:p>
        </p:txBody>
      </p:sp>
    </p:spTree>
    <p:extLst>
      <p:ext uri="{BB962C8B-B14F-4D97-AF65-F5344CB8AC3E}">
        <p14:creationId xmlns:p14="http://schemas.microsoft.com/office/powerpoint/2010/main" val="4041456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A26C4D6-66F6-4734-BC5E-339B1CAF25A4}" type="slidenum">
              <a:rPr lang="en-GB" smtClean="0"/>
              <a:t>17</a:t>
            </a:fld>
            <a:endParaRPr lang="en-GB"/>
          </a:p>
        </p:txBody>
      </p:sp>
    </p:spTree>
    <p:extLst>
      <p:ext uri="{BB962C8B-B14F-4D97-AF65-F5344CB8AC3E}">
        <p14:creationId xmlns:p14="http://schemas.microsoft.com/office/powerpoint/2010/main" val="4191792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A26C4D6-66F6-4734-BC5E-339B1CAF25A4}" type="slidenum">
              <a:rPr lang="en-GB" smtClean="0"/>
              <a:t>18</a:t>
            </a:fld>
            <a:endParaRPr lang="en-GB"/>
          </a:p>
        </p:txBody>
      </p:sp>
    </p:spTree>
    <p:extLst>
      <p:ext uri="{BB962C8B-B14F-4D97-AF65-F5344CB8AC3E}">
        <p14:creationId xmlns:p14="http://schemas.microsoft.com/office/powerpoint/2010/main" val="24885095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A26C4D6-66F6-4734-BC5E-339B1CAF25A4}" type="slidenum">
              <a:rPr lang="en-GB" smtClean="0"/>
              <a:t>19</a:t>
            </a:fld>
            <a:endParaRPr lang="en-GB"/>
          </a:p>
        </p:txBody>
      </p:sp>
    </p:spTree>
    <p:extLst>
      <p:ext uri="{BB962C8B-B14F-4D97-AF65-F5344CB8AC3E}">
        <p14:creationId xmlns:p14="http://schemas.microsoft.com/office/powerpoint/2010/main" val="10647158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27DA1CC-A585-4DA4-A962-B5739F21F171}" type="slidenum">
              <a:rPr lang="en-GB" smtClean="0"/>
              <a:t>20</a:t>
            </a:fld>
            <a:endParaRPr lang="en-GB"/>
          </a:p>
        </p:txBody>
      </p:sp>
    </p:spTree>
    <p:extLst>
      <p:ext uri="{BB962C8B-B14F-4D97-AF65-F5344CB8AC3E}">
        <p14:creationId xmlns:p14="http://schemas.microsoft.com/office/powerpoint/2010/main" val="2420495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22</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26</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A26C4D6-66F6-4734-BC5E-339B1CAF25A4}" type="slidenum">
              <a:rPr lang="en-GB" smtClean="0"/>
              <a:t>27</a:t>
            </a:fld>
            <a:endParaRPr lang="en-GB"/>
          </a:p>
        </p:txBody>
      </p:sp>
    </p:spTree>
    <p:extLst>
      <p:ext uri="{BB962C8B-B14F-4D97-AF65-F5344CB8AC3E}">
        <p14:creationId xmlns:p14="http://schemas.microsoft.com/office/powerpoint/2010/main" val="121709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A26C4D6-66F6-4734-BC5E-339B1CAF25A4}" type="slidenum">
              <a:rPr lang="en-GB" smtClean="0"/>
              <a:t>28</a:t>
            </a:fld>
            <a:endParaRPr lang="en-GB"/>
          </a:p>
        </p:txBody>
      </p:sp>
    </p:spTree>
    <p:extLst>
      <p:ext uri="{BB962C8B-B14F-4D97-AF65-F5344CB8AC3E}">
        <p14:creationId xmlns:p14="http://schemas.microsoft.com/office/powerpoint/2010/main" val="922340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A26C4D6-66F6-4734-BC5E-339B1CAF25A4}" type="slidenum">
              <a:rPr lang="en-GB" smtClean="0"/>
              <a:t>29</a:t>
            </a:fld>
            <a:endParaRPr lang="en-GB"/>
          </a:p>
        </p:txBody>
      </p:sp>
    </p:spTree>
    <p:extLst>
      <p:ext uri="{BB962C8B-B14F-4D97-AF65-F5344CB8AC3E}">
        <p14:creationId xmlns:p14="http://schemas.microsoft.com/office/powerpoint/2010/main" val="39959691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A26C4D6-66F6-4734-BC5E-339B1CAF25A4}" type="slidenum">
              <a:rPr lang="en-GB" smtClean="0"/>
              <a:t>30</a:t>
            </a:fld>
            <a:endParaRPr lang="en-GB"/>
          </a:p>
        </p:txBody>
      </p:sp>
    </p:spTree>
    <p:extLst>
      <p:ext uri="{BB962C8B-B14F-4D97-AF65-F5344CB8AC3E}">
        <p14:creationId xmlns:p14="http://schemas.microsoft.com/office/powerpoint/2010/main" val="16225038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A26C4D6-66F6-4734-BC5E-339B1CAF25A4}" type="slidenum">
              <a:rPr lang="en-GB" smtClean="0"/>
              <a:t>31</a:t>
            </a:fld>
            <a:endParaRPr lang="en-GB"/>
          </a:p>
        </p:txBody>
      </p:sp>
    </p:spTree>
    <p:extLst>
      <p:ext uri="{BB962C8B-B14F-4D97-AF65-F5344CB8AC3E}">
        <p14:creationId xmlns:p14="http://schemas.microsoft.com/office/powerpoint/2010/main" val="351071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A26C4D6-66F6-4734-BC5E-339B1CAF25A4}" type="slidenum">
              <a:rPr lang="en-GB" smtClean="0"/>
              <a:t>32</a:t>
            </a:fld>
            <a:endParaRPr lang="en-GB"/>
          </a:p>
        </p:txBody>
      </p:sp>
    </p:spTree>
    <p:extLst>
      <p:ext uri="{BB962C8B-B14F-4D97-AF65-F5344CB8AC3E}">
        <p14:creationId xmlns:p14="http://schemas.microsoft.com/office/powerpoint/2010/main" val="7430684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A26C4D6-66F6-4734-BC5E-339B1CAF25A4}" type="slidenum">
              <a:rPr lang="en-GB" smtClean="0"/>
              <a:t>34</a:t>
            </a:fld>
            <a:endParaRPr lang="en-GB"/>
          </a:p>
        </p:txBody>
      </p:sp>
    </p:spTree>
    <p:extLst>
      <p:ext uri="{BB962C8B-B14F-4D97-AF65-F5344CB8AC3E}">
        <p14:creationId xmlns:p14="http://schemas.microsoft.com/office/powerpoint/2010/main" val="29394080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A26C4D6-66F6-4734-BC5E-339B1CAF25A4}" type="slidenum">
              <a:rPr lang="en-GB" smtClean="0"/>
              <a:t>35</a:t>
            </a:fld>
            <a:endParaRPr lang="en-GB"/>
          </a:p>
        </p:txBody>
      </p:sp>
    </p:spTree>
    <p:extLst>
      <p:ext uri="{BB962C8B-B14F-4D97-AF65-F5344CB8AC3E}">
        <p14:creationId xmlns:p14="http://schemas.microsoft.com/office/powerpoint/2010/main" val="42402185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A26C4D6-66F6-4734-BC5E-339B1CAF25A4}" type="slidenum">
              <a:rPr lang="en-GB" smtClean="0"/>
              <a:t>36</a:t>
            </a:fld>
            <a:endParaRPr lang="en-GB"/>
          </a:p>
        </p:txBody>
      </p:sp>
    </p:spTree>
    <p:extLst>
      <p:ext uri="{BB962C8B-B14F-4D97-AF65-F5344CB8AC3E}">
        <p14:creationId xmlns:p14="http://schemas.microsoft.com/office/powerpoint/2010/main" val="2639200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A26C4D6-66F6-4734-BC5E-339B1CAF25A4}" type="slidenum">
              <a:rPr lang="en-GB" smtClean="0"/>
              <a:t>40</a:t>
            </a:fld>
            <a:endParaRPr lang="en-GB"/>
          </a:p>
        </p:txBody>
      </p:sp>
    </p:spTree>
    <p:extLst>
      <p:ext uri="{BB962C8B-B14F-4D97-AF65-F5344CB8AC3E}">
        <p14:creationId xmlns:p14="http://schemas.microsoft.com/office/powerpoint/2010/main" val="2156979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41</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0B32F9A-4424-4E8F-AB78-9E5490913D04}" type="slidenum">
              <a:rPr lang="en-GB" smtClean="0"/>
              <a:t>8</a:t>
            </a:fld>
            <a:endParaRPr lang="en-GB"/>
          </a:p>
        </p:txBody>
      </p:sp>
    </p:spTree>
    <p:extLst>
      <p:ext uri="{BB962C8B-B14F-4D97-AF65-F5344CB8AC3E}">
        <p14:creationId xmlns:p14="http://schemas.microsoft.com/office/powerpoint/2010/main" val="3927647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rstudio.com/products/rstudio/download/" TargetMode="External"/><Relationship Id="rId2" Type="http://schemas.openxmlformats.org/officeDocument/2006/relationships/hyperlink" Target="http://cran.r-project.org/"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continuum.io/downloads"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Stephen F Elston| Principle Consultant, Quantia Analytics, LLC</a:t>
            </a:r>
          </a:p>
        </p:txBody>
      </p:sp>
      <p:sp>
        <p:nvSpPr>
          <p:cNvPr id="2" name="Title 1"/>
          <p:cNvSpPr>
            <a:spLocks noGrp="1"/>
          </p:cNvSpPr>
          <p:nvPr>
            <p:ph type="ctrTitle"/>
          </p:nvPr>
        </p:nvSpPr>
        <p:spPr>
          <a:solidFill>
            <a:srgbClr val="007233"/>
          </a:solidFill>
        </p:spPr>
        <p:txBody>
          <a:bodyPr/>
          <a:lstStyle/>
          <a:p>
            <a:r>
              <a:rPr lang="en-US" sz="4000" smtClean="0"/>
              <a:t>10 | </a:t>
            </a:r>
            <a:r>
              <a:rPr lang="en-US" sz="4000" dirty="0" smtClean="0"/>
              <a:t>R and Python for Data Science</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smtClean="0">
                <a:latin typeface="Segoe"/>
              </a:rPr>
              <a:t>Packages operate on data frames</a:t>
            </a:r>
          </a:p>
          <a:p>
            <a:r>
              <a:rPr lang="en-US" dirty="0" smtClean="0">
                <a:latin typeface="Segoe"/>
              </a:rPr>
              <a:t>Provide powerful transformation, filtering, and joins</a:t>
            </a:r>
          </a:p>
          <a:p>
            <a:r>
              <a:rPr lang="en-US" dirty="0" smtClean="0">
                <a:latin typeface="Segoe"/>
              </a:rPr>
              <a:t>Use split-apply-combine paradigm</a:t>
            </a:r>
            <a:br>
              <a:rPr lang="en-US" dirty="0" smtClean="0">
                <a:latin typeface="Segoe"/>
              </a:rPr>
            </a:br>
            <a:r>
              <a:rPr lang="en-US" dirty="0" smtClean="0">
                <a:latin typeface="Segoe"/>
              </a:rPr>
              <a:t>divide data, apply transformations, combine results</a:t>
            </a:r>
          </a:p>
          <a:p>
            <a:r>
              <a:rPr lang="en-US" dirty="0" err="1">
                <a:latin typeface="Segoe"/>
              </a:rPr>
              <a:t>t</a:t>
            </a:r>
            <a:r>
              <a:rPr lang="en-US" dirty="0" err="1" smtClean="0">
                <a:latin typeface="Segoe"/>
              </a:rPr>
              <a:t>idyr</a:t>
            </a:r>
            <a:r>
              <a:rPr lang="en-US" dirty="0" smtClean="0">
                <a:latin typeface="Segoe"/>
              </a:rPr>
              <a:t> complements </a:t>
            </a:r>
            <a:r>
              <a:rPr lang="en-US" dirty="0" err="1" smtClean="0">
                <a:latin typeface="Segoe"/>
              </a:rPr>
              <a:t>dplyr</a:t>
            </a:r>
            <a:endParaRPr lang="en-US" dirty="0" smtClean="0">
              <a:latin typeface="Segoe"/>
            </a:endParaRPr>
          </a:p>
          <a:p>
            <a:r>
              <a:rPr lang="en-US" dirty="0" err="1" smtClean="0">
                <a:latin typeface="Segoe"/>
              </a:rPr>
              <a:t>Pandas.pivot</a:t>
            </a:r>
            <a:endParaRPr lang="en-US" dirty="0" smtClean="0">
              <a:latin typeface="Segoe"/>
            </a:endParaRPr>
          </a:p>
          <a:p>
            <a:endParaRPr lang="en-US" dirty="0" smtClean="0">
              <a:latin typeface="Segoe"/>
            </a:endParaRPr>
          </a:p>
          <a:p>
            <a:endParaRPr lang="en-US" sz="3200" dirty="0">
              <a:latin typeface="Segoe"/>
            </a:endParaRPr>
          </a:p>
        </p:txBody>
      </p:sp>
      <p:sp>
        <p:nvSpPr>
          <p:cNvPr id="2" name="Title 1"/>
          <p:cNvSpPr>
            <a:spLocks noGrp="1"/>
          </p:cNvSpPr>
          <p:nvPr>
            <p:ph type="title"/>
          </p:nvPr>
        </p:nvSpPr>
        <p:spPr/>
        <p:txBody>
          <a:bodyPr/>
          <a:lstStyle/>
          <a:p>
            <a:r>
              <a:rPr lang="en-US" dirty="0" err="1">
                <a:latin typeface="Segoe"/>
              </a:rPr>
              <a:t>d</a:t>
            </a:r>
            <a:r>
              <a:rPr lang="en-US" dirty="0" err="1" smtClean="0">
                <a:latin typeface="Segoe"/>
              </a:rPr>
              <a:t>plyr</a:t>
            </a:r>
            <a:r>
              <a:rPr lang="en-US" dirty="0" smtClean="0">
                <a:latin typeface="Segoe"/>
              </a:rPr>
              <a:t> and Pandas</a:t>
            </a:r>
            <a:endParaRPr lang="en-US" dirty="0">
              <a:latin typeface="Segoe"/>
            </a:endParaRPr>
          </a:p>
        </p:txBody>
      </p:sp>
    </p:spTree>
    <p:extLst>
      <p:ext uri="{BB962C8B-B14F-4D97-AF65-F5344CB8AC3E}">
        <p14:creationId xmlns:p14="http://schemas.microsoft.com/office/powerpoint/2010/main" val="322375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en-US" dirty="0" smtClean="0"/>
          </a:p>
        </p:txBody>
      </p:sp>
      <p:sp>
        <p:nvSpPr>
          <p:cNvPr id="2" name="Title 1"/>
          <p:cNvSpPr>
            <a:spLocks noGrp="1"/>
          </p:cNvSpPr>
          <p:nvPr>
            <p:ph type="ctrTitle"/>
          </p:nvPr>
        </p:nvSpPr>
        <p:spPr>
          <a:solidFill>
            <a:srgbClr val="007233"/>
          </a:solidFill>
        </p:spPr>
        <p:txBody>
          <a:bodyPr/>
          <a:lstStyle/>
          <a:p>
            <a:r>
              <a:rPr lang="en-US" sz="4000" dirty="0" smtClean="0"/>
              <a:t>R in Azure ML</a:t>
            </a:r>
            <a:endParaRPr lang="en-US" sz="4000" dirty="0"/>
          </a:p>
        </p:txBody>
      </p:sp>
    </p:spTree>
    <p:extLst>
      <p:ext uri="{BB962C8B-B14F-4D97-AF65-F5344CB8AC3E}">
        <p14:creationId xmlns:p14="http://schemas.microsoft.com/office/powerpoint/2010/main" val="9615470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R Tools</a:t>
            </a:r>
            <a:endParaRPr lang="en-US" dirty="0">
              <a:latin typeface="Segoe"/>
            </a:endParaRPr>
          </a:p>
        </p:txBody>
      </p:sp>
      <p:sp>
        <p:nvSpPr>
          <p:cNvPr id="3" name="Content Placeholder 2"/>
          <p:cNvSpPr>
            <a:spLocks noGrp="1"/>
          </p:cNvSpPr>
          <p:nvPr>
            <p:ph sz="quarter" idx="10"/>
          </p:nvPr>
        </p:nvSpPr>
        <p:spPr/>
        <p:txBody>
          <a:bodyPr/>
          <a:lstStyle/>
          <a:p>
            <a:r>
              <a:rPr lang="en-US" dirty="0" smtClean="0">
                <a:latin typeface="Segoe"/>
              </a:rPr>
              <a:t>Azure ML uses R 3.2</a:t>
            </a:r>
          </a:p>
          <a:p>
            <a:r>
              <a:rPr lang="en-US" dirty="0" smtClean="0">
                <a:latin typeface="Segoe"/>
              </a:rPr>
              <a:t>Download and install R and </a:t>
            </a:r>
            <a:r>
              <a:rPr lang="en-US" dirty="0" err="1" smtClean="0">
                <a:latin typeface="Segoe"/>
              </a:rPr>
              <a:t>Rstudio</a:t>
            </a:r>
            <a:endParaRPr lang="en-US" dirty="0" smtClean="0">
              <a:latin typeface="Segoe"/>
            </a:endParaRPr>
          </a:p>
          <a:p>
            <a:pPr marL="0" indent="0">
              <a:buNone/>
            </a:pPr>
            <a:r>
              <a:rPr lang="en-US" dirty="0">
                <a:hlinkClick r:id="rId2"/>
              </a:rPr>
              <a:t>http://cran.r-project.org</a:t>
            </a:r>
            <a:r>
              <a:rPr lang="en-US" dirty="0" smtClean="0">
                <a:hlinkClick r:id="rId2"/>
              </a:rPr>
              <a:t>/</a:t>
            </a:r>
            <a:r>
              <a:rPr lang="en-US" dirty="0" smtClean="0"/>
              <a:t> </a:t>
            </a:r>
          </a:p>
          <a:p>
            <a:pPr marL="0" indent="0">
              <a:buNone/>
            </a:pPr>
            <a:r>
              <a:rPr lang="en-US" dirty="0">
                <a:hlinkClick r:id="rId3"/>
              </a:rPr>
              <a:t>https://www.rstudio.com/products/rstudio/download</a:t>
            </a:r>
            <a:r>
              <a:rPr lang="en-US" dirty="0" smtClean="0">
                <a:hlinkClick r:id="rId3"/>
              </a:rPr>
              <a:t>/</a:t>
            </a:r>
            <a:r>
              <a:rPr lang="en-US" dirty="0" smtClean="0"/>
              <a:t> </a:t>
            </a:r>
          </a:p>
          <a:p>
            <a:pPr marL="0" indent="0">
              <a:buNone/>
            </a:pPr>
            <a:endParaRPr lang="en-US" dirty="0">
              <a:latin typeface="Segoe"/>
            </a:endParaRPr>
          </a:p>
        </p:txBody>
      </p:sp>
    </p:spTree>
    <p:extLst>
      <p:ext uri="{BB962C8B-B14F-4D97-AF65-F5344CB8AC3E}">
        <p14:creationId xmlns:p14="http://schemas.microsoft.com/office/powerpoint/2010/main" val="27915897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Execute R Script</a:t>
            </a:r>
            <a:endParaRPr lang="en-US" dirty="0">
              <a:latin typeface="Segoe"/>
            </a:endParaRPr>
          </a:p>
        </p:txBody>
      </p:sp>
      <p:sp>
        <p:nvSpPr>
          <p:cNvPr id="5" name="Rectangle 4"/>
          <p:cNvSpPr/>
          <p:nvPr/>
        </p:nvSpPr>
        <p:spPr>
          <a:xfrm>
            <a:off x="740229" y="1937656"/>
            <a:ext cx="9035142" cy="3712028"/>
          </a:xfrm>
          <a:prstGeom prst="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839685" y="1839684"/>
            <a:ext cx="19594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904014" y="1835380"/>
            <a:ext cx="19594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935685" y="1839684"/>
            <a:ext cx="19594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304314" y="5551713"/>
            <a:ext cx="19594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777342" y="5551713"/>
            <a:ext cx="19594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p:cNvSpPr>
            <a:spLocks noGrp="1"/>
          </p:cNvSpPr>
          <p:nvPr>
            <p:ph sz="quarter" idx="10"/>
          </p:nvPr>
        </p:nvSpPr>
        <p:spPr>
          <a:xfrm>
            <a:off x="2132013" y="895918"/>
            <a:ext cx="3275365" cy="643098"/>
          </a:xfrm>
        </p:spPr>
        <p:txBody>
          <a:bodyPr/>
          <a:lstStyle/>
          <a:p>
            <a:pPr marL="0" indent="0">
              <a:buNone/>
            </a:pPr>
            <a:r>
              <a:rPr lang="en-US" dirty="0" smtClean="0"/>
              <a:t>Azure ML  Tables</a:t>
            </a:r>
            <a:endParaRPr lang="en-US" dirty="0"/>
          </a:p>
        </p:txBody>
      </p:sp>
      <p:sp>
        <p:nvSpPr>
          <p:cNvPr id="12" name="Content Placeholder 2"/>
          <p:cNvSpPr txBox="1">
            <a:spLocks/>
          </p:cNvSpPr>
          <p:nvPr/>
        </p:nvSpPr>
        <p:spPr>
          <a:xfrm>
            <a:off x="2307874" y="6088459"/>
            <a:ext cx="3183467"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Azure ML  Table</a:t>
            </a:r>
            <a:endParaRPr lang="en-US" dirty="0"/>
          </a:p>
        </p:txBody>
      </p:sp>
      <p:sp>
        <p:nvSpPr>
          <p:cNvPr id="15" name="Content Placeholder 2"/>
          <p:cNvSpPr txBox="1">
            <a:spLocks/>
          </p:cNvSpPr>
          <p:nvPr/>
        </p:nvSpPr>
        <p:spPr>
          <a:xfrm>
            <a:off x="6139145" y="6012204"/>
            <a:ext cx="2526279"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R Device Port</a:t>
            </a:r>
            <a:endParaRPr lang="en-US" dirty="0"/>
          </a:p>
        </p:txBody>
      </p:sp>
      <p:sp>
        <p:nvSpPr>
          <p:cNvPr id="16" name="Content Placeholder 2"/>
          <p:cNvSpPr txBox="1">
            <a:spLocks/>
          </p:cNvSpPr>
          <p:nvPr/>
        </p:nvSpPr>
        <p:spPr>
          <a:xfrm>
            <a:off x="903515" y="2259920"/>
            <a:ext cx="6596742"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err="1" smtClean="0"/>
              <a:t>myFrame</a:t>
            </a:r>
            <a:r>
              <a:rPr lang="en-US" dirty="0" smtClean="0"/>
              <a:t> &lt;- </a:t>
            </a:r>
            <a:r>
              <a:rPr lang="en-US" dirty="0" err="1" smtClean="0"/>
              <a:t>maml.mapInputPort</a:t>
            </a:r>
            <a:r>
              <a:rPr lang="en-US" dirty="0" smtClean="0"/>
              <a:t>(1,2)</a:t>
            </a:r>
            <a:endParaRPr lang="en-US" dirty="0"/>
          </a:p>
        </p:txBody>
      </p:sp>
      <p:sp>
        <p:nvSpPr>
          <p:cNvPr id="17" name="Content Placeholder 2"/>
          <p:cNvSpPr txBox="1">
            <a:spLocks/>
          </p:cNvSpPr>
          <p:nvPr/>
        </p:nvSpPr>
        <p:spPr>
          <a:xfrm>
            <a:off x="7370024" y="895918"/>
            <a:ext cx="1295400"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z</a:t>
            </a:r>
            <a:r>
              <a:rPr lang="en-US" dirty="0" smtClean="0"/>
              <a:t>ip file</a:t>
            </a:r>
            <a:endParaRPr lang="en-US" dirty="0"/>
          </a:p>
        </p:txBody>
      </p:sp>
      <p:sp>
        <p:nvSpPr>
          <p:cNvPr id="18" name="Content Placeholder 2"/>
          <p:cNvSpPr txBox="1">
            <a:spLocks/>
          </p:cNvSpPr>
          <p:nvPr/>
        </p:nvSpPr>
        <p:spPr>
          <a:xfrm>
            <a:off x="5099957" y="3055418"/>
            <a:ext cx="4408714"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source("</a:t>
            </a:r>
            <a:r>
              <a:rPr lang="en-US" dirty="0" err="1" smtClean="0"/>
              <a:t>src</a:t>
            </a:r>
            <a:r>
              <a:rPr lang="en-US" dirty="0" smtClean="0"/>
              <a:t>/</a:t>
            </a:r>
            <a:r>
              <a:rPr lang="en-US" dirty="0" err="1" smtClean="0"/>
              <a:t>myScript.R</a:t>
            </a:r>
            <a:r>
              <a:rPr lang="en-US" dirty="0"/>
              <a:t>")</a:t>
            </a:r>
          </a:p>
        </p:txBody>
      </p:sp>
      <p:sp>
        <p:nvSpPr>
          <p:cNvPr id="19" name="Content Placeholder 2"/>
          <p:cNvSpPr txBox="1">
            <a:spLocks/>
          </p:cNvSpPr>
          <p:nvPr/>
        </p:nvSpPr>
        <p:spPr>
          <a:xfrm>
            <a:off x="957943" y="4033420"/>
            <a:ext cx="6150825"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err="1"/>
              <a:t>maml.mapOutputPort</a:t>
            </a:r>
            <a:r>
              <a:rPr lang="en-US" dirty="0" smtClean="0"/>
              <a:t>(“</a:t>
            </a:r>
            <a:r>
              <a:rPr lang="en-US" dirty="0" err="1" smtClean="0"/>
              <a:t>myFrame</a:t>
            </a:r>
            <a:r>
              <a:rPr lang="en-US" dirty="0"/>
              <a:t>")</a:t>
            </a:r>
          </a:p>
        </p:txBody>
      </p:sp>
      <p:sp>
        <p:nvSpPr>
          <p:cNvPr id="20" name="Content Placeholder 2"/>
          <p:cNvSpPr txBox="1">
            <a:spLocks/>
          </p:cNvSpPr>
          <p:nvPr/>
        </p:nvSpPr>
        <p:spPr>
          <a:xfrm>
            <a:off x="5682342" y="4675258"/>
            <a:ext cx="3439885"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print(“Hello world")</a:t>
            </a:r>
            <a:endParaRPr lang="en-US" dirty="0"/>
          </a:p>
        </p:txBody>
      </p:sp>
      <p:cxnSp>
        <p:nvCxnSpPr>
          <p:cNvPr id="23" name="Straight Arrow Connector 22"/>
          <p:cNvCxnSpPr/>
          <p:nvPr/>
        </p:nvCxnSpPr>
        <p:spPr>
          <a:xfrm flipH="1">
            <a:off x="2166257" y="1370583"/>
            <a:ext cx="1273629" cy="469101"/>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570514" y="1370583"/>
            <a:ext cx="1333500" cy="464797"/>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8025690" y="1370583"/>
            <a:ext cx="7966" cy="38479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8041622" y="2105141"/>
            <a:ext cx="7966" cy="1062602"/>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1918010" y="2104814"/>
            <a:ext cx="7966" cy="38479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5033846" y="2104814"/>
            <a:ext cx="7966" cy="38479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3850621" y="4593771"/>
            <a:ext cx="7966" cy="934337"/>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7398302" y="5182515"/>
            <a:ext cx="3984" cy="345593"/>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899608" y="5819805"/>
            <a:ext cx="7966" cy="38479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7390336" y="5819805"/>
            <a:ext cx="7966" cy="38479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81657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7233"/>
          </a:solidFill>
        </p:spPr>
        <p:txBody>
          <a:bodyPr/>
          <a:lstStyle/>
          <a:p>
            <a:r>
              <a:rPr lang="en-US" sz="4000" b="1" dirty="0" err="1"/>
              <a:t>d</a:t>
            </a:r>
            <a:r>
              <a:rPr lang="en-US" sz="4000" b="1" dirty="0" err="1" smtClean="0"/>
              <a:t>plyr</a:t>
            </a:r>
            <a:r>
              <a:rPr lang="en-US" sz="4000" b="1" dirty="0" smtClean="0"/>
              <a:t> and R methods</a:t>
            </a:r>
            <a:endParaRPr lang="en-US" sz="4000" dirty="0"/>
          </a:p>
        </p:txBody>
      </p:sp>
    </p:spTree>
    <p:extLst>
      <p:ext uri="{BB962C8B-B14F-4D97-AF65-F5344CB8AC3E}">
        <p14:creationId xmlns:p14="http://schemas.microsoft.com/office/powerpoint/2010/main" val="10598435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t>The </a:t>
            </a:r>
            <a:r>
              <a:rPr lang="en-GB" dirty="0" err="1" smtClean="0"/>
              <a:t>dplyr</a:t>
            </a:r>
            <a:r>
              <a:rPr lang="en-GB" dirty="0" smtClean="0"/>
              <a:t> package</a:t>
            </a:r>
            <a:endParaRPr lang="en-GB" dirty="0"/>
          </a:p>
        </p:txBody>
      </p:sp>
      <p:sp>
        <p:nvSpPr>
          <p:cNvPr id="9" name="Rectangle 8"/>
          <p:cNvSpPr/>
          <p:nvPr/>
        </p:nvSpPr>
        <p:spPr>
          <a:xfrm>
            <a:off x="1249273" y="2964359"/>
            <a:ext cx="10023450" cy="584775"/>
          </a:xfrm>
          <a:prstGeom prst="rect">
            <a:avLst/>
          </a:prstGeom>
        </p:spPr>
        <p:txBody>
          <a:bodyPr wrap="square">
            <a:spAutoFit/>
          </a:bodyPr>
          <a:lstStyle/>
          <a:p>
            <a:r>
              <a:rPr lang="en-GB" sz="3200" dirty="0" smtClean="0">
                <a:latin typeface="Courier New" panose="02070309020205020404" pitchFamily="49" charset="0"/>
                <a:cs typeface="Courier New" panose="02070309020205020404" pitchFamily="49" charset="0"/>
              </a:rPr>
              <a:t>library(</a:t>
            </a:r>
            <a:r>
              <a:rPr lang="en-GB" sz="3200" dirty="0" err="1" smtClean="0">
                <a:latin typeface="Courier New" panose="02070309020205020404" pitchFamily="49" charset="0"/>
                <a:cs typeface="Courier New" panose="02070309020205020404" pitchFamily="49" charset="0"/>
              </a:rPr>
              <a:t>dplyr</a:t>
            </a:r>
            <a:r>
              <a:rPr lang="en-GB" sz="3200"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6247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404516" y="573362"/>
          <a:ext cx="9370773"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val="3656779326"/>
                    </a:ext>
                  </a:extLst>
                </a:gridCol>
                <a:gridCol w="3123591">
                  <a:extLst>
                    <a:ext uri="{9D8B030D-6E8A-4147-A177-3AD203B41FA5}">
                      <a16:colId xmlns:a16="http://schemas.microsoft.com/office/drawing/2014/main" val="704742280"/>
                    </a:ext>
                  </a:extLst>
                </a:gridCol>
                <a:gridCol w="3123591">
                  <a:extLst>
                    <a:ext uri="{9D8B030D-6E8A-4147-A177-3AD203B41FA5}">
                      <a16:colId xmlns:a16="http://schemas.microsoft.com/office/drawing/2014/main" val="61587624"/>
                    </a:ext>
                  </a:extLst>
                </a:gridCol>
              </a:tblGrid>
              <a:tr h="370840">
                <a:tc>
                  <a:txBody>
                    <a:bodyPr/>
                    <a:lstStyle/>
                    <a:p>
                      <a:r>
                        <a:rPr lang="en-GB" dirty="0" smtClean="0"/>
                        <a:t>Col1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smtClean="0"/>
                        <a:t>2012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885013"/>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76</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34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65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399999"/>
                  </a:ext>
                </a:extLst>
              </a:tr>
              <a:tr h="370840">
                <a:tc>
                  <a:txBody>
                    <a:bodyPr/>
                    <a:lstStyle/>
                    <a:p>
                      <a:r>
                        <a:rPr lang="en-GB" dirty="0" smtClean="0"/>
                        <a:t>2014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23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47</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6393084"/>
                  </a:ext>
                </a:extLst>
              </a:tr>
            </a:tbl>
          </a:graphicData>
        </a:graphic>
      </p:graphicFrame>
      <p:sp>
        <p:nvSpPr>
          <p:cNvPr id="5" name="Rectangle 4"/>
          <p:cNvSpPr/>
          <p:nvPr/>
        </p:nvSpPr>
        <p:spPr>
          <a:xfrm>
            <a:off x="1249273" y="2964359"/>
            <a:ext cx="10023450" cy="1077218"/>
          </a:xfrm>
          <a:prstGeom prst="rect">
            <a:avLst/>
          </a:prstGeom>
        </p:spPr>
        <p:txBody>
          <a:bodyPr wrap="square">
            <a:spAutoFit/>
          </a:bodyPr>
          <a:lstStyle/>
          <a:p>
            <a:endParaRPr lang="en-GB" sz="3200" dirty="0" smtClean="0">
              <a:latin typeface="Courier New" panose="02070309020205020404" pitchFamily="49" charset="0"/>
              <a:cs typeface="Courier New" panose="02070309020205020404" pitchFamily="49" charset="0"/>
            </a:endParaRPr>
          </a:p>
          <a:p>
            <a:r>
              <a:rPr lang="en-GB" sz="3200" dirty="0" smtClean="0">
                <a:latin typeface="Courier New" panose="02070309020205020404" pitchFamily="49" charset="0"/>
                <a:cs typeface="Courier New" panose="02070309020205020404" pitchFamily="49" charset="0"/>
              </a:rPr>
              <a:t>frame1 &lt;- </a:t>
            </a:r>
            <a:r>
              <a:rPr lang="en-GB" sz="3200" dirty="0" err="1" smtClean="0">
                <a:latin typeface="Courier New" panose="02070309020205020404" pitchFamily="49" charset="0"/>
                <a:cs typeface="Courier New" panose="02070309020205020404" pitchFamily="49" charset="0"/>
              </a:rPr>
              <a:t>maml.mapInputPort</a:t>
            </a:r>
            <a:r>
              <a:rPr lang="en-GB" sz="3200" dirty="0" smtClean="0">
                <a:latin typeface="Courier New" panose="02070309020205020404" pitchFamily="49" charset="0"/>
                <a:cs typeface="Courier New" panose="02070309020205020404" pitchFamily="49" charset="0"/>
              </a:rPr>
              <a:t>(1)</a:t>
            </a:r>
          </a:p>
        </p:txBody>
      </p:sp>
      <p:sp>
        <p:nvSpPr>
          <p:cNvPr id="6" name="Rectangle 5"/>
          <p:cNvSpPr/>
          <p:nvPr/>
        </p:nvSpPr>
        <p:spPr>
          <a:xfrm>
            <a:off x="1249273" y="2964359"/>
            <a:ext cx="10023450" cy="584775"/>
          </a:xfrm>
          <a:prstGeom prst="rect">
            <a:avLst/>
          </a:prstGeom>
        </p:spPr>
        <p:txBody>
          <a:bodyPr wrap="square">
            <a:spAutoFit/>
          </a:bodyPr>
          <a:lstStyle/>
          <a:p>
            <a:r>
              <a:rPr lang="en-GB" sz="3200" dirty="0" smtClean="0">
                <a:latin typeface="Courier New" panose="02070309020205020404" pitchFamily="49" charset="0"/>
                <a:cs typeface="Courier New" panose="02070309020205020404" pitchFamily="49" charset="0"/>
              </a:rPr>
              <a:t>library(</a:t>
            </a:r>
            <a:r>
              <a:rPr lang="en-GB" sz="3200" dirty="0" err="1" smtClean="0">
                <a:latin typeface="Courier New" panose="02070309020205020404" pitchFamily="49" charset="0"/>
                <a:cs typeface="Courier New" panose="02070309020205020404" pitchFamily="49" charset="0"/>
              </a:rPr>
              <a:t>dplyr</a:t>
            </a:r>
            <a:r>
              <a:rPr lang="en-GB" sz="3200"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27204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2701"/>
                            </p:stCondLst>
                            <p:childTnLst>
                              <p:par>
                                <p:cTn id="8" presetID="10"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nvPr>
        </p:nvGraphicFramePr>
        <p:xfrm>
          <a:off x="1404516" y="573362"/>
          <a:ext cx="9370773"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val="3656779326"/>
                    </a:ext>
                  </a:extLst>
                </a:gridCol>
                <a:gridCol w="3123591">
                  <a:extLst>
                    <a:ext uri="{9D8B030D-6E8A-4147-A177-3AD203B41FA5}">
                      <a16:colId xmlns:a16="http://schemas.microsoft.com/office/drawing/2014/main" val="704742280"/>
                    </a:ext>
                  </a:extLst>
                </a:gridCol>
                <a:gridCol w="3123591">
                  <a:extLst>
                    <a:ext uri="{9D8B030D-6E8A-4147-A177-3AD203B41FA5}">
                      <a16:colId xmlns:a16="http://schemas.microsoft.com/office/drawing/2014/main" val="61587624"/>
                    </a:ext>
                  </a:extLst>
                </a:gridCol>
              </a:tblGrid>
              <a:tr h="370840">
                <a:tc>
                  <a:txBody>
                    <a:bodyPr/>
                    <a:lstStyle/>
                    <a:p>
                      <a:r>
                        <a:rPr lang="en-GB" dirty="0" smtClean="0"/>
                        <a:t>Col1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smtClean="0"/>
                        <a:t>2012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885013"/>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76</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34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65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399999"/>
                  </a:ext>
                </a:extLst>
              </a:tr>
              <a:tr h="370840">
                <a:tc>
                  <a:txBody>
                    <a:bodyPr/>
                    <a:lstStyle/>
                    <a:p>
                      <a:r>
                        <a:rPr lang="en-GB" dirty="0" smtClean="0"/>
                        <a:t>2014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23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47</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6393084"/>
                  </a:ext>
                </a:extLst>
              </a:tr>
            </a:tbl>
          </a:graphicData>
        </a:graphic>
      </p:graphicFrame>
      <p:graphicFrame>
        <p:nvGraphicFramePr>
          <p:cNvPr id="6" name="Table 5"/>
          <p:cNvGraphicFramePr>
            <a:graphicFrameLocks noGrp="1"/>
          </p:cNvGraphicFramePr>
          <p:nvPr>
            <p:extLst/>
          </p:nvPr>
        </p:nvGraphicFramePr>
        <p:xfrm>
          <a:off x="1404516" y="579459"/>
          <a:ext cx="9370773" cy="111252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val="3656779326"/>
                    </a:ext>
                  </a:extLst>
                </a:gridCol>
                <a:gridCol w="3123591">
                  <a:extLst>
                    <a:ext uri="{9D8B030D-6E8A-4147-A177-3AD203B41FA5}">
                      <a16:colId xmlns:a16="http://schemas.microsoft.com/office/drawing/2014/main" val="704742280"/>
                    </a:ext>
                  </a:extLst>
                </a:gridCol>
                <a:gridCol w="3123591">
                  <a:extLst>
                    <a:ext uri="{9D8B030D-6E8A-4147-A177-3AD203B41FA5}">
                      <a16:colId xmlns:a16="http://schemas.microsoft.com/office/drawing/2014/main" val="61587624"/>
                    </a:ext>
                  </a:extLst>
                </a:gridCol>
              </a:tblGrid>
              <a:tr h="370840">
                <a:tc>
                  <a:txBody>
                    <a:bodyPr/>
                    <a:lstStyle/>
                    <a:p>
                      <a:r>
                        <a:rPr lang="en-GB" dirty="0" smtClean="0"/>
                        <a:t>Col1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76</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34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65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399999"/>
                  </a:ext>
                </a:extLst>
              </a:tr>
            </a:tbl>
          </a:graphicData>
        </a:graphic>
      </p:graphicFrame>
      <p:sp>
        <p:nvSpPr>
          <p:cNvPr id="7" name="Rectangle 6"/>
          <p:cNvSpPr/>
          <p:nvPr/>
        </p:nvSpPr>
        <p:spPr>
          <a:xfrm>
            <a:off x="1249273" y="2964359"/>
            <a:ext cx="10023450" cy="1077218"/>
          </a:xfrm>
          <a:prstGeom prst="rect">
            <a:avLst/>
          </a:prstGeom>
        </p:spPr>
        <p:txBody>
          <a:bodyPr wrap="square">
            <a:spAutoFit/>
          </a:bodyPr>
          <a:lstStyle/>
          <a:p>
            <a:r>
              <a:rPr lang="en-GB" sz="3200" dirty="0" smtClean="0">
                <a:latin typeface="Courier New" panose="02070309020205020404" pitchFamily="49" charset="0"/>
                <a:cs typeface="Courier New" panose="02070309020205020404" pitchFamily="49" charset="0"/>
              </a:rPr>
              <a:t>library(</a:t>
            </a:r>
            <a:r>
              <a:rPr lang="en-GB" sz="3200" dirty="0" err="1" smtClean="0">
                <a:latin typeface="Courier New" panose="02070309020205020404" pitchFamily="49" charset="0"/>
                <a:cs typeface="Courier New" panose="02070309020205020404" pitchFamily="49" charset="0"/>
              </a:rPr>
              <a:t>dplyr</a:t>
            </a:r>
            <a:r>
              <a:rPr lang="en-GB" sz="3200" dirty="0" smtClean="0">
                <a:latin typeface="Courier New" panose="02070309020205020404" pitchFamily="49" charset="0"/>
                <a:cs typeface="Courier New" panose="02070309020205020404" pitchFamily="49" charset="0"/>
              </a:rPr>
              <a:t>)</a:t>
            </a:r>
          </a:p>
          <a:p>
            <a:r>
              <a:rPr lang="en-GB" sz="3200" dirty="0" smtClean="0">
                <a:latin typeface="Courier New" panose="02070309020205020404" pitchFamily="49" charset="0"/>
                <a:cs typeface="Courier New" panose="02070309020205020404" pitchFamily="49" charset="0"/>
              </a:rPr>
              <a:t>frame1 &lt;- </a:t>
            </a:r>
            <a:r>
              <a:rPr lang="en-GB" sz="3200" dirty="0" err="1" smtClean="0">
                <a:latin typeface="Courier New" panose="02070309020205020404" pitchFamily="49" charset="0"/>
                <a:cs typeface="Courier New" panose="02070309020205020404" pitchFamily="49" charset="0"/>
              </a:rPr>
              <a:t>maml.mapInputPort</a:t>
            </a:r>
            <a:r>
              <a:rPr lang="en-GB" sz="3200" dirty="0" smtClean="0">
                <a:latin typeface="Courier New" panose="02070309020205020404" pitchFamily="49" charset="0"/>
                <a:cs typeface="Courier New" panose="02070309020205020404" pitchFamily="49" charset="0"/>
              </a:rPr>
              <a:t>(1)</a:t>
            </a:r>
          </a:p>
        </p:txBody>
      </p:sp>
      <p:sp>
        <p:nvSpPr>
          <p:cNvPr id="3" name="Rectangle 2"/>
          <p:cNvSpPr/>
          <p:nvPr/>
        </p:nvSpPr>
        <p:spPr>
          <a:xfrm>
            <a:off x="1249273" y="3993599"/>
            <a:ext cx="9509760" cy="584775"/>
          </a:xfrm>
          <a:prstGeom prst="rect">
            <a:avLst/>
          </a:prstGeom>
        </p:spPr>
        <p:txBody>
          <a:bodyPr wrap="square">
            <a:spAutoFit/>
          </a:bodyPr>
          <a:lstStyle/>
          <a:p>
            <a:pPr lvl="0"/>
            <a:r>
              <a:rPr lang="en-GB" sz="3200" dirty="0">
                <a:solidFill>
                  <a:prstClr val="black"/>
                </a:solidFill>
                <a:latin typeface="Courier New" panose="02070309020205020404" pitchFamily="49" charset="0"/>
                <a:cs typeface="Courier New" panose="02070309020205020404" pitchFamily="49" charset="0"/>
              </a:rPr>
              <a:t>frame1 &lt;- filter(frame1, Col1 == 2013)</a:t>
            </a:r>
          </a:p>
        </p:txBody>
      </p:sp>
    </p:spTree>
    <p:extLst>
      <p:ext uri="{BB962C8B-B14F-4D97-AF65-F5344CB8AC3E}">
        <p14:creationId xmlns:p14="http://schemas.microsoft.com/office/powerpoint/2010/main" val="1194499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3201"/>
                            </p:stCondLst>
                            <p:childTnLst>
                              <p:par>
                                <p:cTn id="8" presetID="10" presetClass="exit" presetSubtype="0" fill="hold" nodeType="after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nvPr>
        </p:nvGraphicFramePr>
        <p:xfrm>
          <a:off x="1404516" y="573362"/>
          <a:ext cx="9370773"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val="3656779326"/>
                    </a:ext>
                  </a:extLst>
                </a:gridCol>
                <a:gridCol w="3123591">
                  <a:extLst>
                    <a:ext uri="{9D8B030D-6E8A-4147-A177-3AD203B41FA5}">
                      <a16:colId xmlns:a16="http://schemas.microsoft.com/office/drawing/2014/main" val="704742280"/>
                    </a:ext>
                  </a:extLst>
                </a:gridCol>
                <a:gridCol w="3123591">
                  <a:extLst>
                    <a:ext uri="{9D8B030D-6E8A-4147-A177-3AD203B41FA5}">
                      <a16:colId xmlns:a16="http://schemas.microsoft.com/office/drawing/2014/main" val="61587624"/>
                    </a:ext>
                  </a:extLst>
                </a:gridCol>
              </a:tblGrid>
              <a:tr h="370840">
                <a:tc>
                  <a:txBody>
                    <a:bodyPr/>
                    <a:lstStyle/>
                    <a:p>
                      <a:r>
                        <a:rPr lang="en-GB" dirty="0" smtClean="0"/>
                        <a:t>Col1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smtClean="0"/>
                        <a:t>2012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885013"/>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76</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34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65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399999"/>
                  </a:ext>
                </a:extLst>
              </a:tr>
              <a:tr h="370840">
                <a:tc>
                  <a:txBody>
                    <a:bodyPr/>
                    <a:lstStyle/>
                    <a:p>
                      <a:r>
                        <a:rPr lang="en-GB" dirty="0" smtClean="0"/>
                        <a:t>2014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23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47</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6393084"/>
                  </a:ext>
                </a:extLst>
              </a:tr>
            </a:tbl>
          </a:graphicData>
        </a:graphic>
      </p:graphicFrame>
      <p:graphicFrame>
        <p:nvGraphicFramePr>
          <p:cNvPr id="4" name="Table 3"/>
          <p:cNvGraphicFramePr>
            <a:graphicFrameLocks noGrp="1"/>
          </p:cNvGraphicFramePr>
          <p:nvPr>
            <p:extLst/>
          </p:nvPr>
        </p:nvGraphicFramePr>
        <p:xfrm>
          <a:off x="1404514" y="573362"/>
          <a:ext cx="6232554" cy="1854200"/>
        </p:xfrm>
        <a:graphic>
          <a:graphicData uri="http://schemas.openxmlformats.org/drawingml/2006/table">
            <a:tbl>
              <a:tblPr firstRow="1" bandRow="1">
                <a:tableStyleId>{7E9639D4-E3E2-4D34-9284-5A2195B3D0D7}</a:tableStyleId>
              </a:tblPr>
              <a:tblGrid>
                <a:gridCol w="3116277">
                  <a:extLst>
                    <a:ext uri="{9D8B030D-6E8A-4147-A177-3AD203B41FA5}">
                      <a16:colId xmlns:a16="http://schemas.microsoft.com/office/drawing/2014/main" val="3656779326"/>
                    </a:ext>
                  </a:extLst>
                </a:gridCol>
                <a:gridCol w="3116277">
                  <a:extLst>
                    <a:ext uri="{9D8B030D-6E8A-4147-A177-3AD203B41FA5}">
                      <a16:colId xmlns:a16="http://schemas.microsoft.com/office/drawing/2014/main" val="61587624"/>
                    </a:ext>
                  </a:extLst>
                </a:gridCol>
              </a:tblGrid>
              <a:tr h="370840">
                <a:tc>
                  <a:txBody>
                    <a:bodyPr/>
                    <a:lstStyle/>
                    <a:p>
                      <a:r>
                        <a:rPr lang="en-GB" dirty="0" smtClean="0"/>
                        <a:t>Col1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smtClean="0"/>
                        <a:t>2012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885013"/>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76</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65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399999"/>
                  </a:ext>
                </a:extLst>
              </a:tr>
              <a:tr h="370840">
                <a:tc>
                  <a:txBody>
                    <a:bodyPr/>
                    <a:lstStyle/>
                    <a:p>
                      <a:r>
                        <a:rPr lang="en-GB" dirty="0" smtClean="0"/>
                        <a:t>2014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47</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6393084"/>
                  </a:ext>
                </a:extLst>
              </a:tr>
            </a:tbl>
          </a:graphicData>
        </a:graphic>
      </p:graphicFrame>
      <p:sp>
        <p:nvSpPr>
          <p:cNvPr id="5" name="Rectangle 4"/>
          <p:cNvSpPr/>
          <p:nvPr/>
        </p:nvSpPr>
        <p:spPr>
          <a:xfrm>
            <a:off x="1249273" y="2964359"/>
            <a:ext cx="10023450" cy="1077218"/>
          </a:xfrm>
          <a:prstGeom prst="rect">
            <a:avLst/>
          </a:prstGeom>
        </p:spPr>
        <p:txBody>
          <a:bodyPr wrap="square">
            <a:spAutoFit/>
          </a:bodyPr>
          <a:lstStyle/>
          <a:p>
            <a:r>
              <a:rPr lang="en-GB" sz="3200" dirty="0" smtClean="0">
                <a:latin typeface="Courier New" panose="02070309020205020404" pitchFamily="49" charset="0"/>
                <a:cs typeface="Courier New" panose="02070309020205020404" pitchFamily="49" charset="0"/>
              </a:rPr>
              <a:t>library(</a:t>
            </a:r>
            <a:r>
              <a:rPr lang="en-GB" sz="3200" dirty="0" err="1" smtClean="0">
                <a:latin typeface="Courier New" panose="02070309020205020404" pitchFamily="49" charset="0"/>
                <a:cs typeface="Courier New" panose="02070309020205020404" pitchFamily="49" charset="0"/>
              </a:rPr>
              <a:t>dplyr</a:t>
            </a:r>
            <a:r>
              <a:rPr lang="en-GB" sz="3200" dirty="0" smtClean="0">
                <a:latin typeface="Courier New" panose="02070309020205020404" pitchFamily="49" charset="0"/>
                <a:cs typeface="Courier New" panose="02070309020205020404" pitchFamily="49" charset="0"/>
              </a:rPr>
              <a:t>)</a:t>
            </a:r>
          </a:p>
          <a:p>
            <a:r>
              <a:rPr lang="en-GB" sz="3200" dirty="0" smtClean="0">
                <a:latin typeface="Courier New" panose="02070309020205020404" pitchFamily="49" charset="0"/>
                <a:cs typeface="Courier New" panose="02070309020205020404" pitchFamily="49" charset="0"/>
              </a:rPr>
              <a:t>frame1 &lt;- </a:t>
            </a:r>
            <a:r>
              <a:rPr lang="en-GB" sz="3200" dirty="0" err="1" smtClean="0">
                <a:latin typeface="Courier New" panose="02070309020205020404" pitchFamily="49" charset="0"/>
                <a:cs typeface="Courier New" panose="02070309020205020404" pitchFamily="49" charset="0"/>
              </a:rPr>
              <a:t>maml.mapInputPort</a:t>
            </a:r>
            <a:r>
              <a:rPr lang="en-GB" sz="3200" dirty="0" smtClean="0">
                <a:latin typeface="Courier New" panose="02070309020205020404" pitchFamily="49" charset="0"/>
                <a:cs typeface="Courier New" panose="02070309020205020404" pitchFamily="49" charset="0"/>
              </a:rPr>
              <a:t>(1)</a:t>
            </a:r>
          </a:p>
        </p:txBody>
      </p:sp>
      <p:sp>
        <p:nvSpPr>
          <p:cNvPr id="3" name="Rectangle 2"/>
          <p:cNvSpPr/>
          <p:nvPr/>
        </p:nvSpPr>
        <p:spPr>
          <a:xfrm>
            <a:off x="1249273" y="3993599"/>
            <a:ext cx="9958658" cy="584775"/>
          </a:xfrm>
          <a:prstGeom prst="rect">
            <a:avLst/>
          </a:prstGeom>
        </p:spPr>
        <p:txBody>
          <a:bodyPr wrap="square">
            <a:spAutoFit/>
          </a:bodyPr>
          <a:lstStyle/>
          <a:p>
            <a:pPr lvl="0"/>
            <a:r>
              <a:rPr lang="en-GB" sz="3200" dirty="0">
                <a:solidFill>
                  <a:prstClr val="black"/>
                </a:solidFill>
                <a:latin typeface="Courier New" panose="02070309020205020404" pitchFamily="49" charset="0"/>
                <a:cs typeface="Courier New" panose="02070309020205020404" pitchFamily="49" charset="0"/>
              </a:rPr>
              <a:t>frame1 &lt;- select(frame1, Col1, Col3)</a:t>
            </a:r>
          </a:p>
        </p:txBody>
      </p:sp>
    </p:spTree>
    <p:extLst>
      <p:ext uri="{BB962C8B-B14F-4D97-AF65-F5344CB8AC3E}">
        <p14:creationId xmlns:p14="http://schemas.microsoft.com/office/powerpoint/2010/main" val="170239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3101"/>
                            </p:stCondLst>
                            <p:childTnLst>
                              <p:par>
                                <p:cTn id="8" presetID="10" presetClass="exit" presetSubtype="0" fill="hold" nodeType="after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nvPr>
        </p:nvGraphicFramePr>
        <p:xfrm>
          <a:off x="1404516" y="573362"/>
          <a:ext cx="9370773"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val="3656779326"/>
                    </a:ext>
                  </a:extLst>
                </a:gridCol>
                <a:gridCol w="3123591">
                  <a:extLst>
                    <a:ext uri="{9D8B030D-6E8A-4147-A177-3AD203B41FA5}">
                      <a16:colId xmlns:a16="http://schemas.microsoft.com/office/drawing/2014/main" val="704742280"/>
                    </a:ext>
                  </a:extLst>
                </a:gridCol>
                <a:gridCol w="3123591">
                  <a:extLst>
                    <a:ext uri="{9D8B030D-6E8A-4147-A177-3AD203B41FA5}">
                      <a16:colId xmlns:a16="http://schemas.microsoft.com/office/drawing/2014/main" val="61587624"/>
                    </a:ext>
                  </a:extLst>
                </a:gridCol>
              </a:tblGrid>
              <a:tr h="370840">
                <a:tc>
                  <a:txBody>
                    <a:bodyPr/>
                    <a:lstStyle/>
                    <a:p>
                      <a:r>
                        <a:rPr lang="en-GB" dirty="0" smtClean="0"/>
                        <a:t>Col1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smtClean="0"/>
                        <a:t>2012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885013"/>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76</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34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65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399999"/>
                  </a:ext>
                </a:extLst>
              </a:tr>
              <a:tr h="370840">
                <a:tc>
                  <a:txBody>
                    <a:bodyPr/>
                    <a:lstStyle/>
                    <a:p>
                      <a:r>
                        <a:rPr lang="en-GB" dirty="0" smtClean="0"/>
                        <a:t>2014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23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47</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6393084"/>
                  </a:ext>
                </a:extLst>
              </a:tr>
            </a:tbl>
          </a:graphicData>
        </a:graphic>
      </p:graphicFrame>
      <p:graphicFrame>
        <p:nvGraphicFramePr>
          <p:cNvPr id="4" name="Table 3"/>
          <p:cNvGraphicFramePr>
            <a:graphicFrameLocks noGrp="1"/>
          </p:cNvGraphicFramePr>
          <p:nvPr>
            <p:extLst/>
          </p:nvPr>
        </p:nvGraphicFramePr>
        <p:xfrm>
          <a:off x="1400625" y="573362"/>
          <a:ext cx="9370772" cy="1854200"/>
        </p:xfrm>
        <a:graphic>
          <a:graphicData uri="http://schemas.openxmlformats.org/drawingml/2006/table">
            <a:tbl>
              <a:tblPr firstRow="1" bandRow="1">
                <a:tableStyleId>{7E9639D4-E3E2-4D34-9284-5A2195B3D0D7}</a:tableStyleId>
              </a:tblPr>
              <a:tblGrid>
                <a:gridCol w="2342693">
                  <a:extLst>
                    <a:ext uri="{9D8B030D-6E8A-4147-A177-3AD203B41FA5}">
                      <a16:colId xmlns:a16="http://schemas.microsoft.com/office/drawing/2014/main" val="3656779326"/>
                    </a:ext>
                  </a:extLst>
                </a:gridCol>
                <a:gridCol w="2342693">
                  <a:extLst>
                    <a:ext uri="{9D8B030D-6E8A-4147-A177-3AD203B41FA5}">
                      <a16:colId xmlns:a16="http://schemas.microsoft.com/office/drawing/2014/main" val="704742280"/>
                    </a:ext>
                  </a:extLst>
                </a:gridCol>
                <a:gridCol w="2342693">
                  <a:extLst>
                    <a:ext uri="{9D8B030D-6E8A-4147-A177-3AD203B41FA5}">
                      <a16:colId xmlns:a16="http://schemas.microsoft.com/office/drawing/2014/main" val="61587624"/>
                    </a:ext>
                  </a:extLst>
                </a:gridCol>
                <a:gridCol w="2342693">
                  <a:extLst>
                    <a:ext uri="{9D8B030D-6E8A-4147-A177-3AD203B41FA5}">
                      <a16:colId xmlns:a16="http://schemas.microsoft.com/office/drawing/2014/main" val="3526422553"/>
                    </a:ext>
                  </a:extLst>
                </a:gridCol>
              </a:tblGrid>
              <a:tr h="370840">
                <a:tc>
                  <a:txBody>
                    <a:bodyPr/>
                    <a:lstStyle/>
                    <a:p>
                      <a:r>
                        <a:rPr lang="en-GB" dirty="0" smtClean="0"/>
                        <a:t>Col1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smtClean="0"/>
                        <a:t>2012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59</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885013"/>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76</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89</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34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65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99</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399999"/>
                  </a:ext>
                </a:extLst>
              </a:tr>
              <a:tr h="370840">
                <a:tc>
                  <a:txBody>
                    <a:bodyPr/>
                    <a:lstStyle/>
                    <a:p>
                      <a:r>
                        <a:rPr lang="en-GB" dirty="0" smtClean="0"/>
                        <a:t>2014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23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47</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70</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6393084"/>
                  </a:ext>
                </a:extLst>
              </a:tr>
            </a:tbl>
          </a:graphicData>
        </a:graphic>
      </p:graphicFrame>
      <p:sp>
        <p:nvSpPr>
          <p:cNvPr id="5" name="Rectangle 4"/>
          <p:cNvSpPr/>
          <p:nvPr/>
        </p:nvSpPr>
        <p:spPr>
          <a:xfrm>
            <a:off x="1249272" y="2964359"/>
            <a:ext cx="10652557" cy="1077218"/>
          </a:xfrm>
          <a:prstGeom prst="rect">
            <a:avLst/>
          </a:prstGeom>
        </p:spPr>
        <p:txBody>
          <a:bodyPr wrap="square">
            <a:spAutoFit/>
          </a:bodyPr>
          <a:lstStyle/>
          <a:p>
            <a:r>
              <a:rPr lang="en-GB" sz="3200" dirty="0" smtClean="0">
                <a:latin typeface="Courier New" panose="02070309020205020404" pitchFamily="49" charset="0"/>
                <a:cs typeface="Courier New" panose="02070309020205020404" pitchFamily="49" charset="0"/>
              </a:rPr>
              <a:t>library(</a:t>
            </a:r>
            <a:r>
              <a:rPr lang="en-GB" sz="3200" dirty="0" err="1" smtClean="0">
                <a:latin typeface="Courier New" panose="02070309020205020404" pitchFamily="49" charset="0"/>
                <a:cs typeface="Courier New" panose="02070309020205020404" pitchFamily="49" charset="0"/>
              </a:rPr>
              <a:t>dplyr</a:t>
            </a:r>
            <a:r>
              <a:rPr lang="en-GB" sz="3200" dirty="0" smtClean="0">
                <a:latin typeface="Courier New" panose="02070309020205020404" pitchFamily="49" charset="0"/>
                <a:cs typeface="Courier New" panose="02070309020205020404" pitchFamily="49" charset="0"/>
              </a:rPr>
              <a:t>)</a:t>
            </a:r>
          </a:p>
          <a:p>
            <a:r>
              <a:rPr lang="en-GB" sz="3200" dirty="0" smtClean="0">
                <a:latin typeface="Courier New" panose="02070309020205020404" pitchFamily="49" charset="0"/>
                <a:cs typeface="Courier New" panose="02070309020205020404" pitchFamily="49" charset="0"/>
              </a:rPr>
              <a:t>frame1 &lt;- </a:t>
            </a:r>
            <a:r>
              <a:rPr lang="en-GB" sz="3200" dirty="0" err="1" smtClean="0">
                <a:latin typeface="Courier New" panose="02070309020205020404" pitchFamily="49" charset="0"/>
                <a:cs typeface="Courier New" panose="02070309020205020404" pitchFamily="49" charset="0"/>
              </a:rPr>
              <a:t>maml.mapInputPort</a:t>
            </a:r>
            <a:r>
              <a:rPr lang="en-GB" sz="3200" dirty="0" smtClean="0">
                <a:latin typeface="Courier New" panose="02070309020205020404" pitchFamily="49" charset="0"/>
                <a:cs typeface="Courier New" panose="02070309020205020404" pitchFamily="49" charset="0"/>
              </a:rPr>
              <a:t>(1)</a:t>
            </a:r>
          </a:p>
        </p:txBody>
      </p:sp>
      <p:sp>
        <p:nvSpPr>
          <p:cNvPr id="3" name="Rectangle 2"/>
          <p:cNvSpPr/>
          <p:nvPr/>
        </p:nvSpPr>
        <p:spPr>
          <a:xfrm>
            <a:off x="1249272" y="3993599"/>
            <a:ext cx="10942728" cy="584775"/>
          </a:xfrm>
          <a:prstGeom prst="rect">
            <a:avLst/>
          </a:prstGeom>
        </p:spPr>
        <p:txBody>
          <a:bodyPr wrap="square">
            <a:spAutoFit/>
          </a:bodyPr>
          <a:lstStyle/>
          <a:p>
            <a:pPr lvl="0"/>
            <a:r>
              <a:rPr lang="en-GB" sz="3200" dirty="0">
                <a:solidFill>
                  <a:prstClr val="black"/>
                </a:solidFill>
                <a:latin typeface="Courier New" panose="02070309020205020404" pitchFamily="49" charset="0"/>
                <a:cs typeface="Courier New" panose="02070309020205020404" pitchFamily="49" charset="0"/>
              </a:rPr>
              <a:t>frame1 </a:t>
            </a:r>
            <a:r>
              <a:rPr lang="en-GB" sz="3200" dirty="0" smtClean="0">
                <a:solidFill>
                  <a:prstClr val="black"/>
                </a:solidFill>
                <a:latin typeface="Courier New" panose="02070309020205020404" pitchFamily="49" charset="0"/>
                <a:cs typeface="Courier New" panose="02070309020205020404" pitchFamily="49" charset="0"/>
              </a:rPr>
              <a:t>&lt;- </a:t>
            </a:r>
            <a:r>
              <a:rPr lang="en-GB" sz="3200" dirty="0">
                <a:solidFill>
                  <a:prstClr val="black"/>
                </a:solidFill>
                <a:latin typeface="Courier New" panose="02070309020205020404" pitchFamily="49" charset="0"/>
                <a:cs typeface="Courier New" panose="02070309020205020404" pitchFamily="49" charset="0"/>
              </a:rPr>
              <a:t>mutate(frame1, Col4 = Col2 + </a:t>
            </a:r>
            <a:r>
              <a:rPr lang="en-GB" sz="3200" dirty="0" smtClean="0">
                <a:solidFill>
                  <a:prstClr val="black"/>
                </a:solidFill>
                <a:latin typeface="Courier New" panose="02070309020205020404" pitchFamily="49" charset="0"/>
                <a:cs typeface="Courier New" panose="02070309020205020404" pitchFamily="49" charset="0"/>
              </a:rPr>
              <a:t>Col3)</a:t>
            </a:r>
            <a:endParaRPr lang="en-GB" sz="3200" dirty="0">
              <a:solidFill>
                <a:prstClr val="black"/>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4132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3601"/>
                            </p:stCondLst>
                            <p:childTnLst>
                              <p:par>
                                <p:cTn id="8" presetID="10" presetClass="exit" presetSubtype="0" fill="hold" nodeType="after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R and Python for data science</a:t>
            </a:r>
          </a:p>
          <a:p>
            <a:r>
              <a:rPr lang="en-GB" dirty="0" smtClean="0">
                <a:latin typeface="Segoe"/>
              </a:rPr>
              <a:t>Using R in Azure ML</a:t>
            </a:r>
          </a:p>
          <a:p>
            <a:r>
              <a:rPr lang="en-GB" dirty="0" smtClean="0">
                <a:latin typeface="Segoe"/>
              </a:rPr>
              <a:t>Using Python in Azure ML</a:t>
            </a:r>
            <a:endParaRPr lang="en-GB" dirty="0">
              <a:latin typeface="Segoe"/>
            </a:endParaRPr>
          </a:p>
        </p:txBody>
      </p:sp>
      <p:sp>
        <p:nvSpPr>
          <p:cNvPr id="2" name="Title 1"/>
          <p:cNvSpPr>
            <a:spLocks noGrp="1"/>
          </p:cNvSpPr>
          <p:nvPr>
            <p:ph type="title"/>
          </p:nvPr>
        </p:nvSpPr>
        <p:spPr/>
        <p:txBody>
          <a:bodyPr/>
          <a:lstStyle/>
          <a:p>
            <a:r>
              <a:rPr lang="en-US" dirty="0" smtClean="0">
                <a:latin typeface="Segoe"/>
              </a:rPr>
              <a:t>Chapter Outline</a:t>
            </a:r>
            <a:endParaRPr lang="en-US" dirty="0">
              <a:latin typeface="Segoe"/>
            </a:endParaRPr>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t>Other useful </a:t>
            </a:r>
            <a:r>
              <a:rPr lang="en-GB" dirty="0" err="1" smtClean="0"/>
              <a:t>dplyr</a:t>
            </a:r>
            <a:r>
              <a:rPr lang="en-GB" dirty="0" smtClean="0"/>
              <a:t> verbs include:</a:t>
            </a:r>
            <a:endParaRPr lang="en-GB" dirty="0"/>
          </a:p>
        </p:txBody>
      </p:sp>
      <p:sp>
        <p:nvSpPr>
          <p:cNvPr id="6" name="Rectangle 5"/>
          <p:cNvSpPr/>
          <p:nvPr/>
        </p:nvSpPr>
        <p:spPr>
          <a:xfrm>
            <a:off x="890827" y="2427562"/>
            <a:ext cx="10652557" cy="1077218"/>
          </a:xfrm>
          <a:prstGeom prst="rect">
            <a:avLst/>
          </a:prstGeom>
        </p:spPr>
        <p:txBody>
          <a:bodyPr wrap="square">
            <a:spAutoFit/>
          </a:bodyPr>
          <a:lstStyle/>
          <a:p>
            <a:r>
              <a:rPr lang="en-GB" sz="3200" dirty="0" smtClean="0">
                <a:latin typeface="Courier New" panose="02070309020205020404" pitchFamily="49" charset="0"/>
                <a:cs typeface="Courier New" panose="02070309020205020404" pitchFamily="49" charset="0"/>
              </a:rPr>
              <a:t>library(</a:t>
            </a:r>
            <a:r>
              <a:rPr lang="en-GB" sz="3200" dirty="0" err="1" smtClean="0">
                <a:latin typeface="Courier New" panose="02070309020205020404" pitchFamily="49" charset="0"/>
                <a:cs typeface="Courier New" panose="02070309020205020404" pitchFamily="49" charset="0"/>
              </a:rPr>
              <a:t>dplyr</a:t>
            </a:r>
            <a:r>
              <a:rPr lang="en-GB" sz="3200" dirty="0" smtClean="0">
                <a:latin typeface="Courier New" panose="02070309020205020404" pitchFamily="49" charset="0"/>
                <a:cs typeface="Courier New" panose="02070309020205020404" pitchFamily="49" charset="0"/>
              </a:rPr>
              <a:t>)</a:t>
            </a:r>
          </a:p>
          <a:p>
            <a:r>
              <a:rPr lang="en-GB" sz="3200" dirty="0" smtClean="0">
                <a:latin typeface="Courier New" panose="02070309020205020404" pitchFamily="49" charset="0"/>
                <a:cs typeface="Courier New" panose="02070309020205020404" pitchFamily="49" charset="0"/>
              </a:rPr>
              <a:t>frame1 &lt;- frame1 &lt;- </a:t>
            </a:r>
            <a:r>
              <a:rPr lang="en-GB" sz="3200" dirty="0" err="1" smtClean="0">
                <a:latin typeface="Courier New" panose="02070309020205020404" pitchFamily="49" charset="0"/>
                <a:cs typeface="Courier New" panose="02070309020205020404" pitchFamily="49" charset="0"/>
              </a:rPr>
              <a:t>maml.mapInputPort</a:t>
            </a:r>
            <a:r>
              <a:rPr lang="en-GB" sz="3200" dirty="0" smtClean="0">
                <a:latin typeface="Courier New" panose="02070309020205020404" pitchFamily="49" charset="0"/>
                <a:cs typeface="Courier New" panose="02070309020205020404" pitchFamily="49" charset="0"/>
              </a:rPr>
              <a:t>(1)</a:t>
            </a:r>
          </a:p>
        </p:txBody>
      </p:sp>
      <p:sp>
        <p:nvSpPr>
          <p:cNvPr id="7" name="Rectangle 6"/>
          <p:cNvSpPr/>
          <p:nvPr/>
        </p:nvSpPr>
        <p:spPr>
          <a:xfrm>
            <a:off x="890827" y="3408823"/>
            <a:ext cx="10504281" cy="584775"/>
          </a:xfrm>
          <a:prstGeom prst="rect">
            <a:avLst/>
          </a:prstGeom>
        </p:spPr>
        <p:txBody>
          <a:bodyPr wrap="square">
            <a:spAutoFit/>
          </a:bodyPr>
          <a:lstStyle/>
          <a:p>
            <a:pPr lvl="0"/>
            <a:r>
              <a:rPr lang="en-GB" sz="3200" dirty="0">
                <a:solidFill>
                  <a:prstClr val="black"/>
                </a:solidFill>
                <a:latin typeface="Courier New" panose="02070309020205020404" pitchFamily="49" charset="0"/>
                <a:cs typeface="Courier New" panose="02070309020205020404" pitchFamily="49" charset="0"/>
              </a:rPr>
              <a:t>frame1 </a:t>
            </a:r>
            <a:r>
              <a:rPr lang="en-GB" sz="3200" dirty="0">
                <a:latin typeface="Courier New" panose="02070309020205020404" pitchFamily="49" charset="0"/>
                <a:cs typeface="Courier New" panose="02070309020205020404" pitchFamily="49" charset="0"/>
              </a:rPr>
              <a:t>&lt;-</a:t>
            </a:r>
            <a:r>
              <a:rPr lang="en-GB" sz="3200" dirty="0" smtClean="0">
                <a:solidFill>
                  <a:prstClr val="black"/>
                </a:solidFill>
                <a:latin typeface="Courier New" panose="02070309020205020404" pitchFamily="49" charset="0"/>
                <a:cs typeface="Courier New" panose="02070309020205020404" pitchFamily="49" charset="0"/>
              </a:rPr>
              <a:t> </a:t>
            </a:r>
            <a:r>
              <a:rPr lang="en-GB" sz="3200" dirty="0" err="1" smtClean="0">
                <a:solidFill>
                  <a:prstClr val="black"/>
                </a:solidFill>
                <a:latin typeface="Courier New" panose="02070309020205020404" pitchFamily="49" charset="0"/>
                <a:cs typeface="Courier New" panose="02070309020205020404" pitchFamily="49" charset="0"/>
              </a:rPr>
              <a:t>group_by</a:t>
            </a:r>
            <a:r>
              <a:rPr lang="en-GB" sz="3200" dirty="0" smtClean="0">
                <a:solidFill>
                  <a:prstClr val="black"/>
                </a:solidFill>
                <a:latin typeface="Courier New" panose="02070309020205020404" pitchFamily="49" charset="0"/>
                <a:cs typeface="Courier New" panose="02070309020205020404" pitchFamily="49" charset="0"/>
              </a:rPr>
              <a:t>(frame1</a:t>
            </a:r>
            <a:r>
              <a:rPr lang="en-GB" sz="3200" dirty="0">
                <a:solidFill>
                  <a:prstClr val="black"/>
                </a:solidFill>
                <a:latin typeface="Courier New" panose="02070309020205020404" pitchFamily="49" charset="0"/>
                <a:cs typeface="Courier New" panose="02070309020205020404" pitchFamily="49" charset="0"/>
              </a:rPr>
              <a:t>, </a:t>
            </a:r>
            <a:r>
              <a:rPr lang="en-GB" sz="3200" dirty="0" smtClean="0">
                <a:solidFill>
                  <a:prstClr val="black"/>
                </a:solidFill>
                <a:latin typeface="Courier New" panose="02070309020205020404" pitchFamily="49" charset="0"/>
                <a:cs typeface="Courier New" panose="02070309020205020404" pitchFamily="49" charset="0"/>
              </a:rPr>
              <a:t>Col1)</a:t>
            </a:r>
            <a:endParaRPr lang="en-GB" sz="3200" dirty="0">
              <a:solidFill>
                <a:prstClr val="black"/>
              </a:solidFill>
              <a:latin typeface="Courier New" panose="02070309020205020404" pitchFamily="49" charset="0"/>
              <a:cs typeface="Courier New" panose="02070309020205020404" pitchFamily="49" charset="0"/>
            </a:endParaRPr>
          </a:p>
        </p:txBody>
      </p:sp>
      <p:sp>
        <p:nvSpPr>
          <p:cNvPr id="10" name="Rectangle 9"/>
          <p:cNvSpPr/>
          <p:nvPr/>
        </p:nvSpPr>
        <p:spPr>
          <a:xfrm>
            <a:off x="890826" y="3993598"/>
            <a:ext cx="10504281" cy="584775"/>
          </a:xfrm>
          <a:prstGeom prst="rect">
            <a:avLst/>
          </a:prstGeom>
        </p:spPr>
        <p:txBody>
          <a:bodyPr wrap="square">
            <a:spAutoFit/>
          </a:bodyPr>
          <a:lstStyle/>
          <a:p>
            <a:pPr lvl="0"/>
            <a:r>
              <a:rPr lang="en-GB" sz="3200" dirty="0">
                <a:solidFill>
                  <a:prstClr val="black"/>
                </a:solidFill>
                <a:latin typeface="Courier New" panose="02070309020205020404" pitchFamily="49" charset="0"/>
                <a:cs typeface="Courier New" panose="02070309020205020404" pitchFamily="49" charset="0"/>
              </a:rPr>
              <a:t>frame1 </a:t>
            </a:r>
            <a:r>
              <a:rPr lang="en-GB" sz="3200" dirty="0">
                <a:latin typeface="Courier New" panose="02070309020205020404" pitchFamily="49" charset="0"/>
                <a:cs typeface="Courier New" panose="02070309020205020404" pitchFamily="49" charset="0"/>
              </a:rPr>
              <a:t>&lt;-</a:t>
            </a:r>
            <a:r>
              <a:rPr lang="en-GB" sz="3200" dirty="0" smtClean="0">
                <a:solidFill>
                  <a:prstClr val="black"/>
                </a:solidFill>
                <a:latin typeface="Courier New" panose="02070309020205020404" pitchFamily="49" charset="0"/>
                <a:cs typeface="Courier New" panose="02070309020205020404" pitchFamily="49" charset="0"/>
              </a:rPr>
              <a:t> distinct(frame1</a:t>
            </a:r>
            <a:r>
              <a:rPr lang="en-GB" sz="3200" dirty="0">
                <a:solidFill>
                  <a:prstClr val="black"/>
                </a:solidFill>
                <a:latin typeface="Courier New" panose="02070309020205020404" pitchFamily="49" charset="0"/>
                <a:cs typeface="Courier New" panose="02070309020205020404" pitchFamily="49" charset="0"/>
              </a:rPr>
              <a:t>, </a:t>
            </a:r>
            <a:r>
              <a:rPr lang="en-GB" sz="3200" dirty="0" smtClean="0">
                <a:solidFill>
                  <a:prstClr val="black"/>
                </a:solidFill>
                <a:latin typeface="Courier New" panose="02070309020205020404" pitchFamily="49" charset="0"/>
                <a:cs typeface="Courier New" panose="02070309020205020404" pitchFamily="49" charset="0"/>
              </a:rPr>
              <a:t>Col1)</a:t>
            </a:r>
            <a:endParaRPr lang="en-GB" sz="3200" dirty="0">
              <a:solidFill>
                <a:prstClr val="black"/>
              </a:solidFill>
              <a:latin typeface="Courier New" panose="02070309020205020404" pitchFamily="49" charset="0"/>
              <a:cs typeface="Courier New" panose="02070309020205020404" pitchFamily="49" charset="0"/>
            </a:endParaRPr>
          </a:p>
        </p:txBody>
      </p:sp>
      <p:sp>
        <p:nvSpPr>
          <p:cNvPr id="11" name="Rectangle 10"/>
          <p:cNvSpPr/>
          <p:nvPr/>
        </p:nvSpPr>
        <p:spPr>
          <a:xfrm>
            <a:off x="890824" y="5067192"/>
            <a:ext cx="10504281" cy="584775"/>
          </a:xfrm>
          <a:prstGeom prst="rect">
            <a:avLst/>
          </a:prstGeom>
        </p:spPr>
        <p:txBody>
          <a:bodyPr wrap="square">
            <a:spAutoFit/>
          </a:bodyPr>
          <a:lstStyle/>
          <a:p>
            <a:pPr lvl="0"/>
            <a:r>
              <a:rPr lang="en-GB" sz="3200" dirty="0">
                <a:solidFill>
                  <a:prstClr val="black"/>
                </a:solidFill>
                <a:latin typeface="Courier New" panose="02070309020205020404" pitchFamily="49" charset="0"/>
                <a:cs typeface="Courier New" panose="02070309020205020404" pitchFamily="49" charset="0"/>
              </a:rPr>
              <a:t>frame1 </a:t>
            </a:r>
            <a:r>
              <a:rPr lang="en-GB" sz="3200" dirty="0">
                <a:latin typeface="Courier New" panose="02070309020205020404" pitchFamily="49" charset="0"/>
                <a:cs typeface="Courier New" panose="02070309020205020404" pitchFamily="49" charset="0"/>
              </a:rPr>
              <a:t>&lt;-</a:t>
            </a:r>
            <a:r>
              <a:rPr lang="en-GB" sz="3200" dirty="0" smtClean="0">
                <a:solidFill>
                  <a:prstClr val="black"/>
                </a:solidFill>
                <a:latin typeface="Courier New" panose="02070309020205020404" pitchFamily="49" charset="0"/>
                <a:cs typeface="Courier New" panose="02070309020205020404" pitchFamily="49" charset="0"/>
              </a:rPr>
              <a:t> </a:t>
            </a:r>
            <a:r>
              <a:rPr lang="en-GB" sz="3200" dirty="0" err="1" smtClean="0">
                <a:solidFill>
                  <a:prstClr val="black"/>
                </a:solidFill>
                <a:latin typeface="Courier New" panose="02070309020205020404" pitchFamily="49" charset="0"/>
                <a:cs typeface="Courier New" panose="02070309020205020404" pitchFamily="49" charset="0"/>
              </a:rPr>
              <a:t>sample_n</a:t>
            </a:r>
            <a:r>
              <a:rPr lang="en-GB" sz="3200" dirty="0" smtClean="0">
                <a:solidFill>
                  <a:prstClr val="black"/>
                </a:solidFill>
                <a:latin typeface="Courier New" panose="02070309020205020404" pitchFamily="49" charset="0"/>
                <a:cs typeface="Courier New" panose="02070309020205020404" pitchFamily="49" charset="0"/>
              </a:rPr>
              <a:t>(frame1</a:t>
            </a:r>
            <a:r>
              <a:rPr lang="en-GB" sz="3200">
                <a:solidFill>
                  <a:prstClr val="black"/>
                </a:solidFill>
                <a:latin typeface="Courier New" panose="02070309020205020404" pitchFamily="49" charset="0"/>
                <a:cs typeface="Courier New" panose="02070309020205020404" pitchFamily="49" charset="0"/>
              </a:rPr>
              <a:t>, </a:t>
            </a:r>
            <a:r>
              <a:rPr lang="en-GB" sz="3200" smtClean="0">
                <a:solidFill>
                  <a:prstClr val="black"/>
                </a:solidFill>
                <a:latin typeface="Courier New" panose="02070309020205020404" pitchFamily="49" charset="0"/>
                <a:cs typeface="Courier New" panose="02070309020205020404" pitchFamily="49" charset="0"/>
              </a:rPr>
              <a:t>500</a:t>
            </a:r>
            <a:r>
              <a:rPr lang="en-GB" sz="3200" dirty="0" smtClean="0">
                <a:solidFill>
                  <a:prstClr val="black"/>
                </a:solidFill>
                <a:latin typeface="Courier New" panose="02070309020205020404" pitchFamily="49" charset="0"/>
                <a:cs typeface="Courier New" panose="02070309020205020404" pitchFamily="49" charset="0"/>
              </a:rPr>
              <a:t>)</a:t>
            </a:r>
            <a:endParaRPr lang="en-GB" sz="3200" dirty="0">
              <a:solidFill>
                <a:prstClr val="black"/>
              </a:solidFill>
              <a:latin typeface="Courier New" panose="02070309020205020404" pitchFamily="49" charset="0"/>
              <a:cs typeface="Courier New" panose="02070309020205020404" pitchFamily="49" charset="0"/>
            </a:endParaRPr>
          </a:p>
        </p:txBody>
      </p:sp>
      <p:sp>
        <p:nvSpPr>
          <p:cNvPr id="12" name="Rectangle 11"/>
          <p:cNvSpPr/>
          <p:nvPr/>
        </p:nvSpPr>
        <p:spPr>
          <a:xfrm>
            <a:off x="890824" y="4530395"/>
            <a:ext cx="10504281" cy="584775"/>
          </a:xfrm>
          <a:prstGeom prst="rect">
            <a:avLst/>
          </a:prstGeom>
        </p:spPr>
        <p:txBody>
          <a:bodyPr wrap="square">
            <a:spAutoFit/>
          </a:bodyPr>
          <a:lstStyle/>
          <a:p>
            <a:pPr lvl="0"/>
            <a:r>
              <a:rPr lang="en-GB" sz="3200" dirty="0">
                <a:solidFill>
                  <a:prstClr val="black"/>
                </a:solidFill>
                <a:latin typeface="Courier New" panose="02070309020205020404" pitchFamily="49" charset="0"/>
                <a:cs typeface="Courier New" panose="02070309020205020404" pitchFamily="49" charset="0"/>
              </a:rPr>
              <a:t>frame1 </a:t>
            </a:r>
            <a:r>
              <a:rPr lang="en-GB" sz="3200" dirty="0">
                <a:latin typeface="Courier New" panose="02070309020205020404" pitchFamily="49" charset="0"/>
                <a:cs typeface="Courier New" panose="02070309020205020404" pitchFamily="49" charset="0"/>
              </a:rPr>
              <a:t>&lt;-</a:t>
            </a:r>
            <a:r>
              <a:rPr lang="en-GB" sz="3200" dirty="0" smtClean="0">
                <a:solidFill>
                  <a:prstClr val="black"/>
                </a:solidFill>
                <a:latin typeface="Courier New" panose="02070309020205020404" pitchFamily="49" charset="0"/>
                <a:cs typeface="Courier New" panose="02070309020205020404" pitchFamily="49" charset="0"/>
              </a:rPr>
              <a:t> </a:t>
            </a:r>
            <a:r>
              <a:rPr lang="en-GB" sz="3200" dirty="0" err="1" smtClean="0">
                <a:solidFill>
                  <a:prstClr val="black"/>
                </a:solidFill>
                <a:latin typeface="Courier New" panose="02070309020205020404" pitchFamily="49" charset="0"/>
                <a:cs typeface="Courier New" panose="02070309020205020404" pitchFamily="49" charset="0"/>
              </a:rPr>
              <a:t>sample_frac</a:t>
            </a:r>
            <a:r>
              <a:rPr lang="en-GB" sz="3200" dirty="0" smtClean="0">
                <a:solidFill>
                  <a:prstClr val="black"/>
                </a:solidFill>
                <a:latin typeface="Courier New" panose="02070309020205020404" pitchFamily="49" charset="0"/>
                <a:cs typeface="Courier New" panose="02070309020205020404" pitchFamily="49" charset="0"/>
              </a:rPr>
              <a:t>(frame1</a:t>
            </a:r>
            <a:r>
              <a:rPr lang="en-GB" sz="3200" dirty="0">
                <a:solidFill>
                  <a:prstClr val="black"/>
                </a:solidFill>
                <a:latin typeface="Courier New" panose="02070309020205020404" pitchFamily="49" charset="0"/>
                <a:cs typeface="Courier New" panose="02070309020205020404" pitchFamily="49" charset="0"/>
              </a:rPr>
              <a:t>, </a:t>
            </a:r>
            <a:r>
              <a:rPr lang="en-GB" sz="3200" dirty="0" smtClean="0">
                <a:solidFill>
                  <a:prstClr val="black"/>
                </a:solidFill>
                <a:latin typeface="Courier New" panose="02070309020205020404" pitchFamily="49" charset="0"/>
                <a:cs typeface="Courier New" panose="02070309020205020404" pitchFamily="49" charset="0"/>
              </a:rPr>
              <a:t>0.5)</a:t>
            </a:r>
            <a:endParaRPr lang="en-GB" sz="3200" dirty="0">
              <a:solidFill>
                <a:prstClr val="black"/>
              </a:solidFill>
              <a:latin typeface="Courier New" panose="02070309020205020404" pitchFamily="49" charset="0"/>
              <a:cs typeface="Courier New" panose="02070309020205020404" pitchFamily="49" charset="0"/>
            </a:endParaRPr>
          </a:p>
        </p:txBody>
      </p:sp>
      <p:sp>
        <p:nvSpPr>
          <p:cNvPr id="13" name="Rectangle 12"/>
          <p:cNvSpPr/>
          <p:nvPr/>
        </p:nvSpPr>
        <p:spPr>
          <a:xfrm>
            <a:off x="890824" y="5559342"/>
            <a:ext cx="11630708" cy="584775"/>
          </a:xfrm>
          <a:prstGeom prst="rect">
            <a:avLst/>
          </a:prstGeom>
        </p:spPr>
        <p:txBody>
          <a:bodyPr wrap="square">
            <a:spAutoFit/>
          </a:bodyPr>
          <a:lstStyle/>
          <a:p>
            <a:pPr lvl="0"/>
            <a:r>
              <a:rPr lang="en-GB" sz="3200" dirty="0">
                <a:solidFill>
                  <a:prstClr val="black"/>
                </a:solidFill>
                <a:latin typeface="Courier New" panose="02070309020205020404" pitchFamily="49" charset="0"/>
                <a:cs typeface="Courier New" panose="02070309020205020404" pitchFamily="49" charset="0"/>
              </a:rPr>
              <a:t>frame1 </a:t>
            </a:r>
            <a:r>
              <a:rPr lang="en-GB" sz="3200" dirty="0">
                <a:latin typeface="Courier New" panose="02070309020205020404" pitchFamily="49" charset="0"/>
                <a:cs typeface="Courier New" panose="02070309020205020404" pitchFamily="49" charset="0"/>
              </a:rPr>
              <a:t>&lt;-</a:t>
            </a:r>
            <a:r>
              <a:rPr lang="en-GB" sz="3200" dirty="0" smtClean="0">
                <a:solidFill>
                  <a:prstClr val="black"/>
                </a:solidFill>
                <a:latin typeface="Courier New" panose="02070309020205020404" pitchFamily="49" charset="0"/>
                <a:cs typeface="Courier New" panose="02070309020205020404" pitchFamily="49" charset="0"/>
              </a:rPr>
              <a:t> summarize(frame1</a:t>
            </a:r>
            <a:r>
              <a:rPr lang="en-GB" sz="3200" dirty="0">
                <a:solidFill>
                  <a:prstClr val="black"/>
                </a:solidFill>
                <a:latin typeface="Courier New" panose="02070309020205020404" pitchFamily="49" charset="0"/>
                <a:cs typeface="Courier New" panose="02070309020205020404" pitchFamily="49" charset="0"/>
              </a:rPr>
              <a:t>, </a:t>
            </a:r>
            <a:r>
              <a:rPr lang="en-GB" sz="3200" dirty="0" smtClean="0">
                <a:solidFill>
                  <a:prstClr val="black"/>
                </a:solidFill>
                <a:latin typeface="Courier New" panose="02070309020205020404" pitchFamily="49" charset="0"/>
                <a:cs typeface="Courier New" panose="02070309020205020404" pitchFamily="49" charset="0"/>
              </a:rPr>
              <a:t>m1 = mean(Col1))</a:t>
            </a:r>
            <a:endParaRPr lang="en-GB" sz="3200" dirty="0">
              <a:solidFill>
                <a:prstClr val="black"/>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7137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100"/>
                                  </p:iterate>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100"/>
                                  </p:iterate>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100"/>
                                  </p:iterate>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100"/>
                                  </p:iterate>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P spid="1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nvPr>
        </p:nvGraphicFramePr>
        <p:xfrm>
          <a:off x="1404516" y="573362"/>
          <a:ext cx="9370773"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val="3656779326"/>
                    </a:ext>
                  </a:extLst>
                </a:gridCol>
                <a:gridCol w="3123591">
                  <a:extLst>
                    <a:ext uri="{9D8B030D-6E8A-4147-A177-3AD203B41FA5}">
                      <a16:colId xmlns:a16="http://schemas.microsoft.com/office/drawing/2014/main" val="704742280"/>
                    </a:ext>
                  </a:extLst>
                </a:gridCol>
                <a:gridCol w="3123591">
                  <a:extLst>
                    <a:ext uri="{9D8B030D-6E8A-4147-A177-3AD203B41FA5}">
                      <a16:colId xmlns:a16="http://schemas.microsoft.com/office/drawing/2014/main" val="61587624"/>
                    </a:ext>
                  </a:extLst>
                </a:gridCol>
              </a:tblGrid>
              <a:tr h="370840">
                <a:tc>
                  <a:txBody>
                    <a:bodyPr/>
                    <a:lstStyle/>
                    <a:p>
                      <a:r>
                        <a:rPr lang="en-GB" dirty="0" smtClean="0"/>
                        <a:t>Col1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smtClean="0"/>
                        <a:t>2012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885013"/>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76</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34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65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399999"/>
                  </a:ext>
                </a:extLst>
              </a:tr>
              <a:tr h="370840">
                <a:tc>
                  <a:txBody>
                    <a:bodyPr/>
                    <a:lstStyle/>
                    <a:p>
                      <a:r>
                        <a:rPr lang="en-GB" dirty="0" smtClean="0"/>
                        <a:t>2014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23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47</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6393084"/>
                  </a:ext>
                </a:extLst>
              </a:tr>
            </a:tbl>
          </a:graphicData>
        </a:graphic>
      </p:graphicFrame>
      <p:sp>
        <p:nvSpPr>
          <p:cNvPr id="7" name="Rectangle 6"/>
          <p:cNvSpPr/>
          <p:nvPr/>
        </p:nvSpPr>
        <p:spPr>
          <a:xfrm>
            <a:off x="1249273" y="2964359"/>
            <a:ext cx="10023450" cy="1077218"/>
          </a:xfrm>
          <a:prstGeom prst="rect">
            <a:avLst/>
          </a:prstGeom>
        </p:spPr>
        <p:txBody>
          <a:bodyPr wrap="square">
            <a:spAutoFit/>
          </a:bodyPr>
          <a:lstStyle/>
          <a:p>
            <a:r>
              <a:rPr lang="en-GB" sz="3200" dirty="0" smtClean="0">
                <a:latin typeface="Courier New" panose="02070309020205020404" pitchFamily="49" charset="0"/>
                <a:cs typeface="Courier New" panose="02070309020205020404" pitchFamily="49" charset="0"/>
              </a:rPr>
              <a:t>library(</a:t>
            </a:r>
            <a:r>
              <a:rPr lang="en-GB" sz="3200" dirty="0" err="1" smtClean="0">
                <a:latin typeface="Courier New" panose="02070309020205020404" pitchFamily="49" charset="0"/>
                <a:cs typeface="Courier New" panose="02070309020205020404" pitchFamily="49" charset="0"/>
              </a:rPr>
              <a:t>dplyr</a:t>
            </a:r>
            <a:r>
              <a:rPr lang="en-GB" sz="3200" dirty="0" smtClean="0">
                <a:latin typeface="Courier New" panose="02070309020205020404" pitchFamily="49" charset="0"/>
                <a:cs typeface="Courier New" panose="02070309020205020404" pitchFamily="49" charset="0"/>
              </a:rPr>
              <a:t>)</a:t>
            </a:r>
          </a:p>
          <a:p>
            <a:r>
              <a:rPr lang="en-GB" sz="3200" dirty="0" smtClean="0">
                <a:latin typeface="Courier New" panose="02070309020205020404" pitchFamily="49" charset="0"/>
                <a:cs typeface="Courier New" panose="02070309020205020404" pitchFamily="49" charset="0"/>
              </a:rPr>
              <a:t>frame1 = frame1 &lt;- </a:t>
            </a:r>
            <a:r>
              <a:rPr lang="en-GB" sz="3200" dirty="0" err="1" smtClean="0">
                <a:latin typeface="Courier New" panose="02070309020205020404" pitchFamily="49" charset="0"/>
                <a:cs typeface="Courier New" panose="02070309020205020404" pitchFamily="49" charset="0"/>
              </a:rPr>
              <a:t>maml.mapInputPort</a:t>
            </a:r>
            <a:r>
              <a:rPr lang="en-GB" sz="3200" dirty="0" smtClean="0">
                <a:latin typeface="Courier New" panose="02070309020205020404" pitchFamily="49" charset="0"/>
                <a:cs typeface="Courier New" panose="02070309020205020404" pitchFamily="49" charset="0"/>
              </a:rPr>
              <a:t>(1)</a:t>
            </a:r>
          </a:p>
        </p:txBody>
      </p:sp>
      <p:sp>
        <p:nvSpPr>
          <p:cNvPr id="3" name="Rectangle 2"/>
          <p:cNvSpPr/>
          <p:nvPr/>
        </p:nvSpPr>
        <p:spPr>
          <a:xfrm>
            <a:off x="1249272" y="3993599"/>
            <a:ext cx="10725709" cy="1569660"/>
          </a:xfrm>
          <a:prstGeom prst="rect">
            <a:avLst/>
          </a:prstGeom>
        </p:spPr>
        <p:txBody>
          <a:bodyPr wrap="square">
            <a:spAutoFit/>
          </a:bodyPr>
          <a:lstStyle/>
          <a:p>
            <a:pPr lvl="0"/>
            <a:r>
              <a:rPr lang="en-GB" sz="3200" dirty="0">
                <a:solidFill>
                  <a:prstClr val="black"/>
                </a:solidFill>
                <a:latin typeface="Courier New" panose="02070309020205020404" pitchFamily="49" charset="0"/>
                <a:cs typeface="Courier New" panose="02070309020205020404" pitchFamily="49" charset="0"/>
              </a:rPr>
              <a:t>frame1 &lt;- </a:t>
            </a:r>
            <a:r>
              <a:rPr lang="en-GB" sz="3200" dirty="0" smtClean="0">
                <a:solidFill>
                  <a:prstClr val="black"/>
                </a:solidFill>
                <a:latin typeface="Courier New" panose="02070309020205020404" pitchFamily="49" charset="0"/>
                <a:cs typeface="Courier New" panose="02070309020205020404" pitchFamily="49" charset="0"/>
              </a:rPr>
              <a:t>frame1 %&gt;%</a:t>
            </a:r>
          </a:p>
          <a:p>
            <a:pPr lvl="0"/>
            <a:r>
              <a:rPr lang="en-GB" sz="3200" dirty="0">
                <a:solidFill>
                  <a:prstClr val="black"/>
                </a:solidFill>
                <a:latin typeface="Courier New" panose="02070309020205020404" pitchFamily="49" charset="0"/>
                <a:cs typeface="Courier New" panose="02070309020205020404" pitchFamily="49" charset="0"/>
              </a:rPr>
              <a:t> </a:t>
            </a:r>
            <a:r>
              <a:rPr lang="en-GB" sz="3200" dirty="0" smtClean="0">
                <a:solidFill>
                  <a:prstClr val="black"/>
                </a:solidFill>
                <a:latin typeface="Courier New" panose="02070309020205020404" pitchFamily="49" charset="0"/>
                <a:cs typeface="Courier New" panose="02070309020205020404" pitchFamily="49" charset="0"/>
              </a:rPr>
              <a:t>         filter(Col1 </a:t>
            </a:r>
            <a:r>
              <a:rPr lang="en-GB" sz="3200" dirty="0">
                <a:solidFill>
                  <a:prstClr val="black"/>
                </a:solidFill>
                <a:latin typeface="Courier New" panose="02070309020205020404" pitchFamily="49" charset="0"/>
                <a:cs typeface="Courier New" panose="02070309020205020404" pitchFamily="49" charset="0"/>
              </a:rPr>
              <a:t>== 2013</a:t>
            </a:r>
            <a:r>
              <a:rPr lang="en-GB" sz="3200" dirty="0" smtClean="0">
                <a:solidFill>
                  <a:prstClr val="black"/>
                </a:solidFill>
                <a:latin typeface="Courier New" panose="02070309020205020404" pitchFamily="49" charset="0"/>
                <a:cs typeface="Courier New" panose="02070309020205020404" pitchFamily="49" charset="0"/>
              </a:rPr>
              <a:t>) %&gt;%</a:t>
            </a:r>
          </a:p>
          <a:p>
            <a:pPr lvl="0"/>
            <a:r>
              <a:rPr lang="en-GB" sz="3200" dirty="0">
                <a:solidFill>
                  <a:prstClr val="black"/>
                </a:solidFill>
                <a:latin typeface="Courier New" panose="02070309020205020404" pitchFamily="49" charset="0"/>
                <a:cs typeface="Courier New" panose="02070309020205020404" pitchFamily="49" charset="0"/>
              </a:rPr>
              <a:t> </a:t>
            </a:r>
            <a:r>
              <a:rPr lang="en-GB" sz="3200" dirty="0" smtClean="0">
                <a:solidFill>
                  <a:prstClr val="black"/>
                </a:solidFill>
                <a:latin typeface="Courier New" panose="02070309020205020404" pitchFamily="49" charset="0"/>
                <a:cs typeface="Courier New" panose="02070309020205020404" pitchFamily="49" charset="0"/>
              </a:rPr>
              <a:t>         mutate(Col4 </a:t>
            </a:r>
            <a:r>
              <a:rPr lang="en-GB" sz="3200" dirty="0">
                <a:solidFill>
                  <a:prstClr val="black"/>
                </a:solidFill>
                <a:latin typeface="Courier New" panose="02070309020205020404" pitchFamily="49" charset="0"/>
                <a:cs typeface="Courier New" panose="02070309020205020404" pitchFamily="49" charset="0"/>
              </a:rPr>
              <a:t>= Col2 + </a:t>
            </a:r>
            <a:r>
              <a:rPr lang="en-GB" sz="3200" dirty="0" smtClean="0">
                <a:solidFill>
                  <a:prstClr val="black"/>
                </a:solidFill>
                <a:latin typeface="Courier New" panose="02070309020205020404" pitchFamily="49" charset="0"/>
                <a:cs typeface="Courier New" panose="02070309020205020404" pitchFamily="49" charset="0"/>
              </a:rPr>
              <a:t>Col3)</a:t>
            </a:r>
            <a:endParaRPr lang="en-GB" sz="3200" dirty="0">
              <a:solidFill>
                <a:prstClr val="black"/>
              </a:solidFill>
              <a:latin typeface="Courier New" panose="02070309020205020404" pitchFamily="49" charset="0"/>
              <a:cs typeface="Courier New" panose="02070309020205020404" pitchFamily="49" charset="0"/>
            </a:endParaRPr>
          </a:p>
        </p:txBody>
      </p:sp>
      <p:graphicFrame>
        <p:nvGraphicFramePr>
          <p:cNvPr id="9" name="Table 8"/>
          <p:cNvGraphicFramePr>
            <a:graphicFrameLocks noGrp="1"/>
          </p:cNvGraphicFramePr>
          <p:nvPr>
            <p:extLst/>
          </p:nvPr>
        </p:nvGraphicFramePr>
        <p:xfrm>
          <a:off x="1400625" y="573362"/>
          <a:ext cx="9370772" cy="1112520"/>
        </p:xfrm>
        <a:graphic>
          <a:graphicData uri="http://schemas.openxmlformats.org/drawingml/2006/table">
            <a:tbl>
              <a:tblPr firstRow="1" bandRow="1">
                <a:tableStyleId>{7E9639D4-E3E2-4D34-9284-5A2195B3D0D7}</a:tableStyleId>
              </a:tblPr>
              <a:tblGrid>
                <a:gridCol w="2342693">
                  <a:extLst>
                    <a:ext uri="{9D8B030D-6E8A-4147-A177-3AD203B41FA5}">
                      <a16:colId xmlns:a16="http://schemas.microsoft.com/office/drawing/2014/main" val="3656779326"/>
                    </a:ext>
                  </a:extLst>
                </a:gridCol>
                <a:gridCol w="2342693">
                  <a:extLst>
                    <a:ext uri="{9D8B030D-6E8A-4147-A177-3AD203B41FA5}">
                      <a16:colId xmlns:a16="http://schemas.microsoft.com/office/drawing/2014/main" val="704742280"/>
                    </a:ext>
                  </a:extLst>
                </a:gridCol>
                <a:gridCol w="2342693">
                  <a:extLst>
                    <a:ext uri="{9D8B030D-6E8A-4147-A177-3AD203B41FA5}">
                      <a16:colId xmlns:a16="http://schemas.microsoft.com/office/drawing/2014/main" val="61587624"/>
                    </a:ext>
                  </a:extLst>
                </a:gridCol>
                <a:gridCol w="2342693">
                  <a:extLst>
                    <a:ext uri="{9D8B030D-6E8A-4147-A177-3AD203B41FA5}">
                      <a16:colId xmlns:a16="http://schemas.microsoft.com/office/drawing/2014/main" val="3526422553"/>
                    </a:ext>
                  </a:extLst>
                </a:gridCol>
              </a:tblGrid>
              <a:tr h="370840">
                <a:tc>
                  <a:txBody>
                    <a:bodyPr/>
                    <a:lstStyle/>
                    <a:p>
                      <a:r>
                        <a:rPr lang="en-GB" dirty="0" smtClean="0"/>
                        <a:t>Col1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76</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89</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34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65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99</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399999"/>
                  </a:ext>
                </a:extLst>
              </a:tr>
            </a:tbl>
          </a:graphicData>
        </a:graphic>
      </p:graphicFrame>
    </p:spTree>
    <p:extLst>
      <p:ext uri="{BB962C8B-B14F-4D97-AF65-F5344CB8AC3E}">
        <p14:creationId xmlns:p14="http://schemas.microsoft.com/office/powerpoint/2010/main" val="866438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5901"/>
                            </p:stCondLst>
                            <p:childTnLst>
                              <p:par>
                                <p:cTn id="8" presetID="10" presetClass="exit" presetSubtype="0" fill="hold" nodeType="after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en-US" dirty="0" smtClean="0"/>
          </a:p>
        </p:txBody>
      </p:sp>
      <p:sp>
        <p:nvSpPr>
          <p:cNvPr id="2" name="Title 1"/>
          <p:cNvSpPr>
            <a:spLocks noGrp="1"/>
          </p:cNvSpPr>
          <p:nvPr>
            <p:ph type="ctrTitle"/>
          </p:nvPr>
        </p:nvSpPr>
        <p:spPr>
          <a:solidFill>
            <a:srgbClr val="007233"/>
          </a:solidFill>
        </p:spPr>
        <p:txBody>
          <a:bodyPr/>
          <a:lstStyle/>
          <a:p>
            <a:r>
              <a:rPr lang="en-US" sz="4000" dirty="0" smtClean="0"/>
              <a:t>Python in Azure ML</a:t>
            </a:r>
            <a:endParaRPr lang="en-US" sz="4000" dirty="0"/>
          </a:p>
        </p:txBody>
      </p:sp>
    </p:spTree>
    <p:extLst>
      <p:ext uri="{BB962C8B-B14F-4D97-AF65-F5344CB8AC3E}">
        <p14:creationId xmlns:p14="http://schemas.microsoft.com/office/powerpoint/2010/main" val="9615470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Python in Azure ML</a:t>
            </a:r>
            <a:endParaRPr lang="en-US" dirty="0">
              <a:latin typeface="Segoe"/>
            </a:endParaRPr>
          </a:p>
        </p:txBody>
      </p:sp>
      <p:sp>
        <p:nvSpPr>
          <p:cNvPr id="3" name="Content Placeholder 2"/>
          <p:cNvSpPr>
            <a:spLocks noGrp="1"/>
          </p:cNvSpPr>
          <p:nvPr>
            <p:ph sz="quarter" idx="10"/>
          </p:nvPr>
        </p:nvSpPr>
        <p:spPr/>
        <p:txBody>
          <a:bodyPr/>
          <a:lstStyle/>
          <a:p>
            <a:r>
              <a:rPr lang="en-US" dirty="0" smtClean="0">
                <a:latin typeface="Segoe"/>
              </a:rPr>
              <a:t>Azure ML uses Anaconda stack with Python 2.7.10</a:t>
            </a:r>
          </a:p>
          <a:p>
            <a:r>
              <a:rPr lang="en-US" dirty="0" smtClean="0">
                <a:latin typeface="Segoe"/>
              </a:rPr>
              <a:t>Download Anaconda distribution</a:t>
            </a:r>
          </a:p>
          <a:p>
            <a:pPr marL="0" indent="0">
              <a:buNone/>
            </a:pPr>
            <a:r>
              <a:rPr lang="en-US" dirty="0">
                <a:hlinkClick r:id="rId2"/>
              </a:rPr>
              <a:t>http://</a:t>
            </a:r>
            <a:r>
              <a:rPr lang="en-US" dirty="0" smtClean="0">
                <a:hlinkClick r:id="rId2"/>
              </a:rPr>
              <a:t>continuum.io/downloads</a:t>
            </a:r>
            <a:r>
              <a:rPr lang="en-US" dirty="0" smtClean="0"/>
              <a:t> </a:t>
            </a:r>
          </a:p>
          <a:p>
            <a:pPr marL="0" indent="0">
              <a:buNone/>
            </a:pPr>
            <a:endParaRPr lang="en-US" dirty="0" smtClean="0"/>
          </a:p>
          <a:p>
            <a:endParaRPr lang="en-US" dirty="0"/>
          </a:p>
        </p:txBody>
      </p:sp>
    </p:spTree>
    <p:extLst>
      <p:ext uri="{BB962C8B-B14F-4D97-AF65-F5344CB8AC3E}">
        <p14:creationId xmlns:p14="http://schemas.microsoft.com/office/powerpoint/2010/main" val="10761402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Execute Python Script</a:t>
            </a:r>
            <a:endParaRPr lang="en-US" dirty="0">
              <a:latin typeface="Segoe"/>
            </a:endParaRPr>
          </a:p>
        </p:txBody>
      </p:sp>
      <p:sp>
        <p:nvSpPr>
          <p:cNvPr id="6" name="Rectangle 5"/>
          <p:cNvSpPr/>
          <p:nvPr/>
        </p:nvSpPr>
        <p:spPr>
          <a:xfrm>
            <a:off x="740229" y="1937656"/>
            <a:ext cx="9035142" cy="3712028"/>
          </a:xfrm>
          <a:prstGeom prst="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792887" y="1840011"/>
            <a:ext cx="19594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482894" y="1863650"/>
            <a:ext cx="19594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935685" y="1839684"/>
            <a:ext cx="19594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304314" y="5551713"/>
            <a:ext cx="19594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777342" y="5551713"/>
            <a:ext cx="19594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p:cNvSpPr>
            <a:spLocks noGrp="1"/>
          </p:cNvSpPr>
          <p:nvPr>
            <p:ph sz="quarter" idx="10"/>
          </p:nvPr>
        </p:nvSpPr>
        <p:spPr>
          <a:xfrm>
            <a:off x="3973285" y="919884"/>
            <a:ext cx="3417051" cy="643098"/>
          </a:xfrm>
        </p:spPr>
        <p:txBody>
          <a:bodyPr/>
          <a:lstStyle/>
          <a:p>
            <a:pPr marL="0" indent="0">
              <a:buNone/>
            </a:pPr>
            <a:r>
              <a:rPr lang="en-US" dirty="0" smtClean="0"/>
              <a:t>Azure ML  Tables</a:t>
            </a:r>
            <a:endParaRPr lang="en-US" dirty="0"/>
          </a:p>
        </p:txBody>
      </p:sp>
      <p:sp>
        <p:nvSpPr>
          <p:cNvPr id="13" name="Content Placeholder 2"/>
          <p:cNvSpPr txBox="1">
            <a:spLocks/>
          </p:cNvSpPr>
          <p:nvPr/>
        </p:nvSpPr>
        <p:spPr>
          <a:xfrm>
            <a:off x="2190044" y="6012204"/>
            <a:ext cx="3586414"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Azure ML  Table</a:t>
            </a:r>
            <a:endParaRPr lang="en-US" dirty="0"/>
          </a:p>
        </p:txBody>
      </p:sp>
      <p:sp>
        <p:nvSpPr>
          <p:cNvPr id="14" name="Content Placeholder 2"/>
          <p:cNvSpPr txBox="1">
            <a:spLocks/>
          </p:cNvSpPr>
          <p:nvPr/>
        </p:nvSpPr>
        <p:spPr>
          <a:xfrm>
            <a:off x="6139144" y="6012204"/>
            <a:ext cx="3752107"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Python Device Port</a:t>
            </a:r>
            <a:endParaRPr lang="en-US" dirty="0"/>
          </a:p>
        </p:txBody>
      </p:sp>
      <p:sp>
        <p:nvSpPr>
          <p:cNvPr id="15" name="Content Placeholder 2"/>
          <p:cNvSpPr txBox="1">
            <a:spLocks/>
          </p:cNvSpPr>
          <p:nvPr/>
        </p:nvSpPr>
        <p:spPr>
          <a:xfrm>
            <a:off x="740229" y="2259920"/>
            <a:ext cx="7195456"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err="1" smtClean="0"/>
              <a:t>def</a:t>
            </a:r>
            <a:r>
              <a:rPr lang="en-US" dirty="0" smtClean="0"/>
              <a:t> </a:t>
            </a:r>
            <a:r>
              <a:rPr lang="en-US" dirty="0" err="1" smtClean="0"/>
              <a:t>azureml_main</a:t>
            </a:r>
            <a:r>
              <a:rPr lang="en-US" dirty="0" smtClean="0"/>
              <a:t>(inFrame1, inFrame2)</a:t>
            </a:r>
            <a:endParaRPr lang="en-US" dirty="0"/>
          </a:p>
        </p:txBody>
      </p:sp>
      <p:sp>
        <p:nvSpPr>
          <p:cNvPr id="16" name="Content Placeholder 2"/>
          <p:cNvSpPr txBox="1">
            <a:spLocks/>
          </p:cNvSpPr>
          <p:nvPr/>
        </p:nvSpPr>
        <p:spPr>
          <a:xfrm>
            <a:off x="7370024" y="895918"/>
            <a:ext cx="1295400"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z</a:t>
            </a:r>
            <a:r>
              <a:rPr lang="en-US" dirty="0" smtClean="0"/>
              <a:t>ip file</a:t>
            </a:r>
            <a:endParaRPr lang="en-US" dirty="0"/>
          </a:p>
        </p:txBody>
      </p:sp>
      <p:sp>
        <p:nvSpPr>
          <p:cNvPr id="17" name="Content Placeholder 2"/>
          <p:cNvSpPr txBox="1">
            <a:spLocks/>
          </p:cNvSpPr>
          <p:nvPr/>
        </p:nvSpPr>
        <p:spPr>
          <a:xfrm>
            <a:off x="6482893" y="3056971"/>
            <a:ext cx="3067507"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i</a:t>
            </a:r>
            <a:r>
              <a:rPr lang="en-US" dirty="0" smtClean="0"/>
              <a:t>mport </a:t>
            </a:r>
            <a:r>
              <a:rPr lang="en-US" dirty="0" err="1" smtClean="0"/>
              <a:t>myScript</a:t>
            </a:r>
            <a:endParaRPr lang="en-US" dirty="0"/>
          </a:p>
        </p:txBody>
      </p:sp>
      <p:sp>
        <p:nvSpPr>
          <p:cNvPr id="18" name="Content Placeholder 2"/>
          <p:cNvSpPr txBox="1">
            <a:spLocks/>
          </p:cNvSpPr>
          <p:nvPr/>
        </p:nvSpPr>
        <p:spPr>
          <a:xfrm>
            <a:off x="957943" y="4033420"/>
            <a:ext cx="6150825"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Return </a:t>
            </a:r>
            <a:r>
              <a:rPr lang="en-US" smtClean="0"/>
              <a:t>outFrame</a:t>
            </a:r>
            <a:endParaRPr lang="en-US" dirty="0"/>
          </a:p>
        </p:txBody>
      </p:sp>
      <p:sp>
        <p:nvSpPr>
          <p:cNvPr id="19" name="Content Placeholder 2"/>
          <p:cNvSpPr txBox="1">
            <a:spLocks/>
          </p:cNvSpPr>
          <p:nvPr/>
        </p:nvSpPr>
        <p:spPr>
          <a:xfrm>
            <a:off x="5682342" y="4675258"/>
            <a:ext cx="3439885"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print(“Hello world")</a:t>
            </a:r>
            <a:endParaRPr lang="en-US" dirty="0"/>
          </a:p>
        </p:txBody>
      </p:sp>
      <p:cxnSp>
        <p:nvCxnSpPr>
          <p:cNvPr id="20" name="Straight Arrow Connector 19"/>
          <p:cNvCxnSpPr/>
          <p:nvPr/>
        </p:nvCxnSpPr>
        <p:spPr>
          <a:xfrm flipH="1">
            <a:off x="5099957" y="1394549"/>
            <a:ext cx="545874" cy="469101"/>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776458" y="1394549"/>
            <a:ext cx="666750" cy="469101"/>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025690" y="1370583"/>
            <a:ext cx="7966" cy="38479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8041622" y="2105141"/>
            <a:ext cx="7966" cy="1062602"/>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871212" y="2105141"/>
            <a:ext cx="7966" cy="38479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612726" y="2133084"/>
            <a:ext cx="7966" cy="38479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850621" y="4593771"/>
            <a:ext cx="7966" cy="934337"/>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398302" y="5182515"/>
            <a:ext cx="3984" cy="345593"/>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899608" y="5819805"/>
            <a:ext cx="7966" cy="38479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7390336" y="5819805"/>
            <a:ext cx="7966" cy="38479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38717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Python Plotting in Azure ML</a:t>
            </a:r>
            <a:endParaRPr lang="en-US" dirty="0">
              <a:latin typeface="Segoe"/>
            </a:endParaRPr>
          </a:p>
        </p:txBody>
      </p:sp>
      <p:sp>
        <p:nvSpPr>
          <p:cNvPr id="3" name="Content Placeholder 2"/>
          <p:cNvSpPr>
            <a:spLocks noGrp="1"/>
          </p:cNvSpPr>
          <p:nvPr>
            <p:ph sz="quarter" idx="10"/>
          </p:nvPr>
        </p:nvSpPr>
        <p:spPr>
          <a:xfrm>
            <a:off x="364423" y="794479"/>
            <a:ext cx="11525250" cy="5449420"/>
          </a:xfrm>
        </p:spPr>
        <p:txBody>
          <a:bodyPr/>
          <a:lstStyle/>
          <a:p>
            <a:pPr marL="0" indent="0">
              <a:spcBef>
                <a:spcPts val="0"/>
              </a:spcBef>
              <a:buNone/>
            </a:pPr>
            <a:r>
              <a:rPr lang="en-US" sz="2200" dirty="0" err="1">
                <a:latin typeface="Courier New" panose="02070309020205020404" pitchFamily="49" charset="0"/>
                <a:cs typeface="Courier New" panose="02070309020205020404" pitchFamily="49" charset="0"/>
              </a:rPr>
              <a:t>def</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azureml_main</a:t>
            </a:r>
            <a:r>
              <a:rPr lang="en-US" sz="2200" dirty="0">
                <a:latin typeface="Courier New" panose="02070309020205020404" pitchFamily="49" charset="0"/>
                <a:cs typeface="Courier New" panose="02070309020205020404" pitchFamily="49" charset="0"/>
              </a:rPr>
              <a:t>(frame1):</a:t>
            </a:r>
          </a:p>
          <a:p>
            <a:pPr marL="0" indent="0">
              <a:spcBef>
                <a:spcPts val="0"/>
              </a:spcBef>
              <a:buNone/>
            </a:pPr>
            <a:r>
              <a:rPr lang="en-US" sz="2200" dirty="0">
                <a:latin typeface="Courier New" panose="02070309020205020404" pitchFamily="49" charset="0"/>
                <a:cs typeface="Courier New" panose="02070309020205020404" pitchFamily="49" charset="0"/>
              </a:rPr>
              <a:t># Set graphics </a:t>
            </a:r>
            <a:r>
              <a:rPr lang="en-US" sz="2200" dirty="0" smtClean="0">
                <a:latin typeface="Courier New" panose="02070309020205020404" pitchFamily="49" charset="0"/>
                <a:cs typeface="Courier New" panose="02070309020205020404" pitchFamily="49" charset="0"/>
              </a:rPr>
              <a:t>backend: Do this first! </a:t>
            </a:r>
            <a:endParaRPr lang="en-US" sz="2200" dirty="0">
              <a:latin typeface="Courier New" panose="02070309020205020404" pitchFamily="49" charset="0"/>
              <a:cs typeface="Courier New" panose="02070309020205020404" pitchFamily="49" charset="0"/>
            </a:endParaRPr>
          </a:p>
          <a:p>
            <a:pPr marL="0" indent="0">
              <a:spcBef>
                <a:spcPts val="0"/>
              </a:spcBef>
              <a:buNone/>
            </a:pPr>
            <a:r>
              <a:rPr lang="en-US" sz="2200" dirty="0" smtClean="0">
                <a:latin typeface="Courier New" panose="02070309020205020404" pitchFamily="49" charset="0"/>
                <a:cs typeface="Courier New" panose="02070309020205020404" pitchFamily="49" charset="0"/>
              </a:rPr>
              <a:t>  </a:t>
            </a:r>
            <a:r>
              <a:rPr lang="en-US" sz="2200" b="1" dirty="0" smtClean="0">
                <a:latin typeface="Courier New" panose="02070309020205020404" pitchFamily="49" charset="0"/>
                <a:cs typeface="Courier New" panose="02070309020205020404" pitchFamily="49" charset="0"/>
              </a:rPr>
              <a:t>import </a:t>
            </a:r>
            <a:r>
              <a:rPr lang="en-US" sz="2200" b="1" dirty="0" err="1" smtClean="0">
                <a:latin typeface="Courier New" panose="02070309020205020404" pitchFamily="49" charset="0"/>
                <a:cs typeface="Courier New" panose="02070309020205020404" pitchFamily="49" charset="0"/>
              </a:rPr>
              <a:t>matplotlib</a:t>
            </a:r>
            <a:endParaRPr lang="en-US" sz="2200" b="1" dirty="0" smtClean="0">
              <a:latin typeface="Courier New" panose="02070309020205020404" pitchFamily="49" charset="0"/>
              <a:cs typeface="Courier New" panose="02070309020205020404" pitchFamily="49" charset="0"/>
            </a:endParaRPr>
          </a:p>
          <a:p>
            <a:pPr marL="0" indent="0">
              <a:spcBef>
                <a:spcPts val="0"/>
              </a:spcBef>
              <a:buNone/>
            </a:pPr>
            <a:r>
              <a:rPr lang="en-US" sz="2200" b="1" dirty="0">
                <a:latin typeface="Courier New" panose="02070309020205020404" pitchFamily="49" charset="0"/>
                <a:cs typeface="Courier New" panose="02070309020205020404" pitchFamily="49" charset="0"/>
              </a:rPr>
              <a:t> </a:t>
            </a:r>
            <a:r>
              <a:rPr lang="en-US" sz="2200" b="1" dirty="0" smtClean="0">
                <a:latin typeface="Courier New" panose="02070309020205020404" pitchFamily="49" charset="0"/>
                <a:cs typeface="Courier New" panose="02070309020205020404" pitchFamily="49" charset="0"/>
              </a:rPr>
              <a:t> </a:t>
            </a:r>
            <a:r>
              <a:rPr lang="en-US" sz="2200" b="1" dirty="0" err="1" smtClean="0">
                <a:latin typeface="Courier New" panose="02070309020205020404" pitchFamily="49" charset="0"/>
                <a:cs typeface="Courier New" panose="02070309020205020404" pitchFamily="49" charset="0"/>
              </a:rPr>
              <a:t>matplotlib.use</a:t>
            </a:r>
            <a:r>
              <a:rPr lang="en-US" sz="2200" b="1" dirty="0">
                <a:latin typeface="Courier New" panose="02070309020205020404" pitchFamily="49" charset="0"/>
                <a:cs typeface="Courier New" panose="02070309020205020404" pitchFamily="49" charset="0"/>
              </a:rPr>
              <a:t>('</a:t>
            </a:r>
            <a:r>
              <a:rPr lang="en-US" sz="2200" b="1" dirty="0" err="1">
                <a:latin typeface="Courier New" panose="02070309020205020404" pitchFamily="49" charset="0"/>
                <a:cs typeface="Courier New" panose="02070309020205020404" pitchFamily="49" charset="0"/>
              </a:rPr>
              <a:t>agg</a:t>
            </a:r>
            <a:r>
              <a:rPr lang="en-US" sz="2200" b="1" dirty="0">
                <a:latin typeface="Courier New" panose="02070309020205020404" pitchFamily="49" charset="0"/>
                <a:cs typeface="Courier New" panose="02070309020205020404" pitchFamily="49" charset="0"/>
              </a:rPr>
              <a:t>') </a:t>
            </a:r>
            <a:endParaRPr lang="en-US" sz="2200" b="1" dirty="0" smtClean="0">
              <a:latin typeface="Courier New" panose="02070309020205020404" pitchFamily="49" charset="0"/>
              <a:cs typeface="Courier New" panose="02070309020205020404" pitchFamily="49" charset="0"/>
            </a:endParaRPr>
          </a:p>
          <a:p>
            <a:pPr marL="0" indent="0">
              <a:spcBef>
                <a:spcPts val="0"/>
              </a:spcBef>
              <a:buNone/>
            </a:pPr>
            <a:endParaRPr lang="en-US" sz="2200" b="1" dirty="0">
              <a:latin typeface="Courier New" panose="02070309020205020404" pitchFamily="49" charset="0"/>
              <a:cs typeface="Courier New" panose="02070309020205020404" pitchFamily="49" charset="0"/>
            </a:endParaRPr>
          </a:p>
          <a:p>
            <a:pPr marL="0" indent="0">
              <a:spcBef>
                <a:spcPts val="0"/>
              </a:spcBef>
              <a:buNone/>
            </a:pPr>
            <a:r>
              <a:rPr lang="en-US" sz="2200" b="1" dirty="0" smtClean="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 Your plot code here.</a:t>
            </a:r>
          </a:p>
          <a:p>
            <a:pPr marL="0" indent="0">
              <a:spcBef>
                <a:spcPts val="0"/>
              </a:spcBef>
              <a:buNone/>
            </a:pPr>
            <a:endParaRPr lang="en-US" sz="2200" dirty="0" smtClean="0">
              <a:latin typeface="Courier New" panose="02070309020205020404" pitchFamily="49" charset="0"/>
              <a:cs typeface="Courier New" panose="02070309020205020404" pitchFamily="49" charset="0"/>
            </a:endParaRPr>
          </a:p>
          <a:p>
            <a:pPr marL="0" indent="0">
              <a:spcBef>
                <a:spcPts val="0"/>
              </a:spcBef>
              <a:buNone/>
            </a:pPr>
            <a:r>
              <a:rPr lang="en-US" sz="2200" dirty="0" smtClean="0">
                <a:latin typeface="Courier New" panose="02070309020205020404" pitchFamily="49" charset="0"/>
                <a:cs typeface="Courier New" panose="02070309020205020404" pitchFamily="49" charset="0"/>
              </a:rPr>
              <a:t>  </a:t>
            </a:r>
            <a:r>
              <a:rPr lang="en-US" sz="2200" dirty="0" err="1" smtClean="0">
                <a:latin typeface="Courier New" panose="02070309020205020404" pitchFamily="49" charset="0"/>
                <a:cs typeface="Courier New" panose="02070309020205020404" pitchFamily="49" charset="0"/>
              </a:rPr>
              <a:t>fig.savefig</a:t>
            </a:r>
            <a:r>
              <a:rPr lang="en-US" sz="2200" dirty="0">
                <a:latin typeface="Courier New" panose="02070309020205020404" pitchFamily="49" charset="0"/>
                <a:cs typeface="Courier New" panose="02070309020205020404" pitchFamily="49" charset="0"/>
              </a:rPr>
              <a:t>(</a:t>
            </a:r>
            <a:r>
              <a:rPr lang="en-US" sz="2200" dirty="0" smtClean="0">
                <a:latin typeface="Courier New" panose="02070309020205020404" pitchFamily="49" charset="0"/>
                <a:cs typeface="Courier New" panose="02070309020205020404" pitchFamily="49" charset="0"/>
              </a:rPr>
              <a:t>'scatter.png') ## Save figure in a file for output</a:t>
            </a:r>
          </a:p>
          <a:p>
            <a:pPr marL="0" indent="0">
              <a:spcBef>
                <a:spcPts val="0"/>
              </a:spcBef>
              <a:buNone/>
            </a:pPr>
            <a:endParaRPr lang="en-US" sz="2200" dirty="0" smtClean="0">
              <a:latin typeface="Courier New" panose="02070309020205020404" pitchFamily="49" charset="0"/>
              <a:cs typeface="Courier New" panose="02070309020205020404" pitchFamily="49" charset="0"/>
            </a:endParaRPr>
          </a:p>
          <a:p>
            <a:pPr marL="0" indent="0">
              <a:spcBef>
                <a:spcPts val="0"/>
              </a:spcBef>
              <a:buNone/>
            </a:pPr>
            <a:r>
              <a:rPr lang="en-US" sz="2200" dirty="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 return </a:t>
            </a:r>
            <a:r>
              <a:rPr lang="en-US" sz="2200" dirty="0">
                <a:latin typeface="Courier New" panose="02070309020205020404" pitchFamily="49" charset="0"/>
                <a:cs typeface="Courier New" panose="02070309020205020404" pitchFamily="49" charset="0"/>
              </a:rPr>
              <a:t>frame1</a:t>
            </a:r>
          </a:p>
        </p:txBody>
      </p:sp>
    </p:spTree>
    <p:extLst>
      <p:ext uri="{BB962C8B-B14F-4D97-AF65-F5344CB8AC3E}">
        <p14:creationId xmlns:p14="http://schemas.microsoft.com/office/powerpoint/2010/main" val="5906824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7233"/>
          </a:solidFill>
        </p:spPr>
        <p:txBody>
          <a:bodyPr/>
          <a:lstStyle/>
          <a:p>
            <a:r>
              <a:rPr lang="en-US" sz="4000" b="1" dirty="0" smtClean="0"/>
              <a:t>Pandas</a:t>
            </a:r>
            <a:endParaRPr lang="en-US" sz="4000" dirty="0"/>
          </a:p>
        </p:txBody>
      </p:sp>
    </p:spTree>
    <p:extLst>
      <p:ext uri="{BB962C8B-B14F-4D97-AF65-F5344CB8AC3E}">
        <p14:creationId xmlns:p14="http://schemas.microsoft.com/office/powerpoint/2010/main" val="32131170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t>The </a:t>
            </a:r>
            <a:r>
              <a:rPr lang="en-GB" dirty="0"/>
              <a:t>p</a:t>
            </a:r>
            <a:r>
              <a:rPr lang="en-GB" dirty="0" smtClean="0"/>
              <a:t>andas package</a:t>
            </a:r>
            <a:endParaRPr lang="en-GB" dirty="0"/>
          </a:p>
        </p:txBody>
      </p:sp>
      <p:sp>
        <p:nvSpPr>
          <p:cNvPr id="9" name="Rectangle 8"/>
          <p:cNvSpPr/>
          <p:nvPr/>
        </p:nvSpPr>
        <p:spPr>
          <a:xfrm>
            <a:off x="1249273" y="2964359"/>
            <a:ext cx="10023450" cy="2062103"/>
          </a:xfrm>
          <a:prstGeom prst="rect">
            <a:avLst/>
          </a:prstGeom>
        </p:spPr>
        <p:txBody>
          <a:bodyPr wrap="square">
            <a:spAutoFit/>
          </a:bodyPr>
          <a:lstStyle/>
          <a:p>
            <a:r>
              <a:rPr lang="en-GB" sz="3200" dirty="0" err="1">
                <a:latin typeface="Courier New" panose="02070309020205020404" pitchFamily="49" charset="0"/>
                <a:cs typeface="Courier New" panose="02070309020205020404" pitchFamily="49" charset="0"/>
              </a:rPr>
              <a:t>def</a:t>
            </a:r>
            <a:r>
              <a:rPr lang="en-GB" sz="3200" dirty="0">
                <a:latin typeface="Courier New" panose="02070309020205020404" pitchFamily="49" charset="0"/>
                <a:cs typeface="Courier New" panose="02070309020205020404" pitchFamily="49" charset="0"/>
              </a:rPr>
              <a:t> </a:t>
            </a:r>
            <a:r>
              <a:rPr lang="en-GB" sz="3200" dirty="0" err="1">
                <a:latin typeface="Courier New" panose="02070309020205020404" pitchFamily="49" charset="0"/>
                <a:cs typeface="Courier New" panose="02070309020205020404" pitchFamily="49" charset="0"/>
              </a:rPr>
              <a:t>azureml_main</a:t>
            </a:r>
            <a:r>
              <a:rPr lang="en-GB" sz="3200" dirty="0">
                <a:latin typeface="Courier New" panose="02070309020205020404" pitchFamily="49" charset="0"/>
                <a:cs typeface="Courier New" panose="02070309020205020404" pitchFamily="49" charset="0"/>
              </a:rPr>
              <a:t>(frame1</a:t>
            </a:r>
            <a:r>
              <a:rPr lang="en-GB" sz="3200" dirty="0" smtClean="0">
                <a:latin typeface="Courier New" panose="02070309020205020404" pitchFamily="49" charset="0"/>
                <a:cs typeface="Courier New" panose="02070309020205020404" pitchFamily="49" charset="0"/>
              </a:rPr>
              <a:t>):</a:t>
            </a:r>
          </a:p>
          <a:p>
            <a:r>
              <a:rPr lang="en-GB" sz="3200" dirty="0">
                <a:latin typeface="Courier New" panose="02070309020205020404" pitchFamily="49" charset="0"/>
                <a:cs typeface="Courier New" panose="02070309020205020404" pitchFamily="49" charset="0"/>
              </a:rPr>
              <a:t> </a:t>
            </a:r>
            <a:r>
              <a:rPr lang="en-GB" sz="3200" dirty="0" smtClean="0">
                <a:latin typeface="Courier New" panose="02070309020205020404" pitchFamily="49" charset="0"/>
                <a:cs typeface="Courier New" panose="02070309020205020404" pitchFamily="49" charset="0"/>
              </a:rPr>
              <a:t> import pandas as </a:t>
            </a:r>
            <a:r>
              <a:rPr lang="en-GB" sz="3200" dirty="0" err="1" smtClean="0">
                <a:latin typeface="Courier New" panose="02070309020205020404" pitchFamily="49" charset="0"/>
                <a:cs typeface="Courier New" panose="02070309020205020404" pitchFamily="49" charset="0"/>
              </a:rPr>
              <a:t>pd</a:t>
            </a:r>
            <a:endParaRPr lang="en-GB" sz="3200" dirty="0" smtClean="0">
              <a:latin typeface="Courier New" panose="02070309020205020404" pitchFamily="49" charset="0"/>
              <a:cs typeface="Courier New" panose="02070309020205020404" pitchFamily="49" charset="0"/>
            </a:endParaRPr>
          </a:p>
          <a:p>
            <a:r>
              <a:rPr lang="en-GB" sz="3200" dirty="0">
                <a:latin typeface="Courier New" panose="02070309020205020404" pitchFamily="49" charset="0"/>
                <a:cs typeface="Courier New" panose="02070309020205020404" pitchFamily="49" charset="0"/>
              </a:rPr>
              <a:t> </a:t>
            </a:r>
            <a:r>
              <a:rPr lang="en-GB" sz="3200" dirty="0" smtClean="0">
                <a:latin typeface="Courier New" panose="02070309020205020404" pitchFamily="49" charset="0"/>
                <a:cs typeface="Courier New" panose="02070309020205020404" pitchFamily="49" charset="0"/>
              </a:rPr>
              <a:t> ...</a:t>
            </a:r>
          </a:p>
          <a:p>
            <a:r>
              <a:rPr lang="en-GB" sz="3200" dirty="0">
                <a:latin typeface="Courier New" panose="02070309020205020404" pitchFamily="49" charset="0"/>
                <a:cs typeface="Courier New" panose="02070309020205020404" pitchFamily="49" charset="0"/>
              </a:rPr>
              <a:t> </a:t>
            </a:r>
            <a:r>
              <a:rPr lang="en-GB" sz="3200" dirty="0" smtClean="0">
                <a:latin typeface="Courier New" panose="02070309020205020404" pitchFamily="49" charset="0"/>
                <a:cs typeface="Courier New" panose="02070309020205020404" pitchFamily="49" charset="0"/>
              </a:rPr>
              <a:t> return frame1</a:t>
            </a:r>
          </a:p>
        </p:txBody>
      </p:sp>
    </p:spTree>
    <p:extLst>
      <p:ext uri="{BB962C8B-B14F-4D97-AF65-F5344CB8AC3E}">
        <p14:creationId xmlns:p14="http://schemas.microsoft.com/office/powerpoint/2010/main" val="112229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nvPr>
        </p:nvGraphicFramePr>
        <p:xfrm>
          <a:off x="1404516" y="573362"/>
          <a:ext cx="9370773"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val="3656779326"/>
                    </a:ext>
                  </a:extLst>
                </a:gridCol>
                <a:gridCol w="3123591">
                  <a:extLst>
                    <a:ext uri="{9D8B030D-6E8A-4147-A177-3AD203B41FA5}">
                      <a16:colId xmlns:a16="http://schemas.microsoft.com/office/drawing/2014/main" val="704742280"/>
                    </a:ext>
                  </a:extLst>
                </a:gridCol>
                <a:gridCol w="3123591">
                  <a:extLst>
                    <a:ext uri="{9D8B030D-6E8A-4147-A177-3AD203B41FA5}">
                      <a16:colId xmlns:a16="http://schemas.microsoft.com/office/drawing/2014/main" val="61587624"/>
                    </a:ext>
                  </a:extLst>
                </a:gridCol>
              </a:tblGrid>
              <a:tr h="370840">
                <a:tc>
                  <a:txBody>
                    <a:bodyPr/>
                    <a:lstStyle/>
                    <a:p>
                      <a:r>
                        <a:rPr lang="en-GB" dirty="0" smtClean="0"/>
                        <a:t>Col1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smtClean="0"/>
                        <a:t>2012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885013"/>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76</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34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65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399999"/>
                  </a:ext>
                </a:extLst>
              </a:tr>
              <a:tr h="370840">
                <a:tc>
                  <a:txBody>
                    <a:bodyPr/>
                    <a:lstStyle/>
                    <a:p>
                      <a:r>
                        <a:rPr lang="en-GB" dirty="0" smtClean="0"/>
                        <a:t>2014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23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47</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6393084"/>
                  </a:ext>
                </a:extLst>
              </a:tr>
            </a:tbl>
          </a:graphicData>
        </a:graphic>
      </p:graphicFrame>
      <p:sp>
        <p:nvSpPr>
          <p:cNvPr id="3" name="Rectangle 2"/>
          <p:cNvSpPr/>
          <p:nvPr/>
        </p:nvSpPr>
        <p:spPr>
          <a:xfrm>
            <a:off x="1249273" y="3501156"/>
            <a:ext cx="9509760" cy="584775"/>
          </a:xfrm>
          <a:prstGeom prst="rect">
            <a:avLst/>
          </a:prstGeom>
        </p:spPr>
        <p:txBody>
          <a:bodyPr wrap="square">
            <a:spAutoFit/>
          </a:bodyPr>
          <a:lstStyle/>
          <a:p>
            <a:pPr lvl="0"/>
            <a:r>
              <a:rPr lang="en-GB" sz="3200" dirty="0">
                <a:latin typeface="Courier New" panose="02070309020205020404" pitchFamily="49" charset="0"/>
                <a:cs typeface="Courier New" panose="02070309020205020404" pitchFamily="49" charset="0"/>
              </a:rPr>
              <a:t>frame1 = frame1["Col2"]</a:t>
            </a:r>
            <a:endParaRPr lang="en-GB" sz="3200" dirty="0">
              <a:solidFill>
                <a:prstClr val="black"/>
              </a:solidFill>
              <a:latin typeface="Courier New" panose="02070309020205020404" pitchFamily="49" charset="0"/>
              <a:cs typeface="Courier New" panose="02070309020205020404" pitchFamily="49" charset="0"/>
            </a:endParaRPr>
          </a:p>
        </p:txBody>
      </p:sp>
      <p:graphicFrame>
        <p:nvGraphicFramePr>
          <p:cNvPr id="9" name="Table 8"/>
          <p:cNvGraphicFramePr>
            <a:graphicFrameLocks noGrp="1"/>
          </p:cNvGraphicFramePr>
          <p:nvPr>
            <p:extLst/>
          </p:nvPr>
        </p:nvGraphicFramePr>
        <p:xfrm>
          <a:off x="4528106" y="573362"/>
          <a:ext cx="3123591"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val="704742280"/>
                    </a:ext>
                  </a:extLst>
                </a:gridCol>
              </a:tblGrid>
              <a:tr h="370840">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smtClean="0"/>
                        <a:t>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885013"/>
                  </a:ext>
                </a:extLst>
              </a:tr>
              <a:tr h="370840">
                <a:tc>
                  <a:txBody>
                    <a:bodyPr/>
                    <a:lstStyle/>
                    <a:p>
                      <a:r>
                        <a:rPr lang="en-GB" dirty="0" smtClean="0"/>
                        <a:t>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smtClean="0"/>
                        <a:t>34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399999"/>
                  </a:ext>
                </a:extLst>
              </a:tr>
              <a:tr h="370840">
                <a:tc>
                  <a:txBody>
                    <a:bodyPr/>
                    <a:lstStyle/>
                    <a:p>
                      <a:r>
                        <a:rPr lang="en-GB" dirty="0" smtClean="0"/>
                        <a:t>23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6393084"/>
                  </a:ext>
                </a:extLst>
              </a:tr>
            </a:tbl>
          </a:graphicData>
        </a:graphic>
      </p:graphicFrame>
    </p:spTree>
    <p:extLst>
      <p:ext uri="{BB962C8B-B14F-4D97-AF65-F5344CB8AC3E}">
        <p14:creationId xmlns:p14="http://schemas.microsoft.com/office/powerpoint/2010/main" val="48760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2001"/>
                            </p:stCondLst>
                            <p:childTnLst>
                              <p:par>
                                <p:cTn id="8" presetID="10" presetClass="exit" presetSubtype="0" fill="hold" nodeType="after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nvPr>
        </p:nvGraphicFramePr>
        <p:xfrm>
          <a:off x="1404516" y="573362"/>
          <a:ext cx="9370773"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val="3656779326"/>
                    </a:ext>
                  </a:extLst>
                </a:gridCol>
                <a:gridCol w="3123591">
                  <a:extLst>
                    <a:ext uri="{9D8B030D-6E8A-4147-A177-3AD203B41FA5}">
                      <a16:colId xmlns:a16="http://schemas.microsoft.com/office/drawing/2014/main" val="704742280"/>
                    </a:ext>
                  </a:extLst>
                </a:gridCol>
                <a:gridCol w="3123591">
                  <a:extLst>
                    <a:ext uri="{9D8B030D-6E8A-4147-A177-3AD203B41FA5}">
                      <a16:colId xmlns:a16="http://schemas.microsoft.com/office/drawing/2014/main" val="61587624"/>
                    </a:ext>
                  </a:extLst>
                </a:gridCol>
              </a:tblGrid>
              <a:tr h="370840">
                <a:tc>
                  <a:txBody>
                    <a:bodyPr/>
                    <a:lstStyle/>
                    <a:p>
                      <a:r>
                        <a:rPr lang="en-GB" dirty="0" smtClean="0"/>
                        <a:t>Col1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smtClean="0"/>
                        <a:t>2012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885013"/>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76</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34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65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399999"/>
                  </a:ext>
                </a:extLst>
              </a:tr>
              <a:tr h="370840">
                <a:tc>
                  <a:txBody>
                    <a:bodyPr/>
                    <a:lstStyle/>
                    <a:p>
                      <a:r>
                        <a:rPr lang="en-GB" dirty="0" smtClean="0"/>
                        <a:t>2014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23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47</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6393084"/>
                  </a:ext>
                </a:extLst>
              </a:tr>
            </a:tbl>
          </a:graphicData>
        </a:graphic>
      </p:graphicFrame>
      <p:sp>
        <p:nvSpPr>
          <p:cNvPr id="3" name="Rectangle 2"/>
          <p:cNvSpPr/>
          <p:nvPr/>
        </p:nvSpPr>
        <p:spPr>
          <a:xfrm>
            <a:off x="1249273" y="3501156"/>
            <a:ext cx="9509760" cy="584775"/>
          </a:xfrm>
          <a:prstGeom prst="rect">
            <a:avLst/>
          </a:prstGeom>
        </p:spPr>
        <p:txBody>
          <a:bodyPr wrap="square">
            <a:spAutoFit/>
          </a:bodyPr>
          <a:lstStyle/>
          <a:p>
            <a:pPr lvl="0"/>
            <a:r>
              <a:rPr lang="en-GB" sz="3200" dirty="0">
                <a:latin typeface="Courier New" panose="02070309020205020404" pitchFamily="49" charset="0"/>
                <a:cs typeface="Courier New" panose="02070309020205020404" pitchFamily="49" charset="0"/>
              </a:rPr>
              <a:t>frame1 = frame1</a:t>
            </a:r>
            <a:r>
              <a:rPr lang="en-GB" sz="3200" dirty="0" smtClean="0">
                <a:latin typeface="Courier New" panose="02070309020205020404" pitchFamily="49" charset="0"/>
                <a:cs typeface="Courier New" panose="02070309020205020404" pitchFamily="49" charset="0"/>
              </a:rPr>
              <a:t>[["Col1", "Col2"]]</a:t>
            </a:r>
            <a:endParaRPr lang="en-GB" sz="3200" dirty="0">
              <a:solidFill>
                <a:prstClr val="black"/>
              </a:solidFill>
              <a:latin typeface="Courier New" panose="02070309020205020404" pitchFamily="49" charset="0"/>
              <a:cs typeface="Courier New" panose="02070309020205020404" pitchFamily="49" charset="0"/>
            </a:endParaRPr>
          </a:p>
        </p:txBody>
      </p:sp>
      <p:graphicFrame>
        <p:nvGraphicFramePr>
          <p:cNvPr id="6" name="Table 5"/>
          <p:cNvGraphicFramePr>
            <a:graphicFrameLocks noGrp="1"/>
          </p:cNvGraphicFramePr>
          <p:nvPr>
            <p:extLst/>
          </p:nvPr>
        </p:nvGraphicFramePr>
        <p:xfrm>
          <a:off x="1404516" y="573362"/>
          <a:ext cx="6247182"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val="3656779326"/>
                    </a:ext>
                  </a:extLst>
                </a:gridCol>
                <a:gridCol w="3123591">
                  <a:extLst>
                    <a:ext uri="{9D8B030D-6E8A-4147-A177-3AD203B41FA5}">
                      <a16:colId xmlns:a16="http://schemas.microsoft.com/office/drawing/2014/main" val="704742280"/>
                    </a:ext>
                  </a:extLst>
                </a:gridCol>
              </a:tblGrid>
              <a:tr h="370840">
                <a:tc>
                  <a:txBody>
                    <a:bodyPr/>
                    <a:lstStyle/>
                    <a:p>
                      <a:r>
                        <a:rPr lang="en-GB" dirty="0" smtClean="0"/>
                        <a:t>Col1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smtClean="0"/>
                        <a:t>2012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885013"/>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34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399999"/>
                  </a:ext>
                </a:extLst>
              </a:tr>
              <a:tr h="370840">
                <a:tc>
                  <a:txBody>
                    <a:bodyPr/>
                    <a:lstStyle/>
                    <a:p>
                      <a:r>
                        <a:rPr lang="en-GB" dirty="0" smtClean="0"/>
                        <a:t>2014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23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6393084"/>
                  </a:ext>
                </a:extLst>
              </a:tr>
            </a:tbl>
          </a:graphicData>
        </a:graphic>
      </p:graphicFrame>
    </p:spTree>
    <p:extLst>
      <p:ext uri="{BB962C8B-B14F-4D97-AF65-F5344CB8AC3E}">
        <p14:creationId xmlns:p14="http://schemas.microsoft.com/office/powerpoint/2010/main" val="1151704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2901"/>
                            </p:stCondLst>
                            <p:childTnLst>
                              <p:par>
                                <p:cTn id="8" presetID="10" presetClass="exit" presetSubtype="0" fill="hold" nodeType="after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R and Python are widely used in data science</a:t>
            </a:r>
          </a:p>
          <a:p>
            <a:r>
              <a:rPr lang="en-GB" dirty="0" smtClean="0">
                <a:latin typeface="Segoe"/>
              </a:rPr>
              <a:t>Powerful open-source data science tools</a:t>
            </a:r>
          </a:p>
          <a:p>
            <a:r>
              <a:rPr lang="en-GB" dirty="0" smtClean="0">
                <a:latin typeface="Segoe"/>
              </a:rPr>
              <a:t>Both have advantages and disadvantages</a:t>
            </a:r>
          </a:p>
          <a:p>
            <a:r>
              <a:rPr lang="en-GB" dirty="0" smtClean="0">
                <a:latin typeface="Segoe"/>
              </a:rPr>
              <a:t>Python tends to be more systematic and faster</a:t>
            </a:r>
          </a:p>
          <a:p>
            <a:r>
              <a:rPr lang="en-GB" dirty="0" smtClean="0">
                <a:latin typeface="Segoe"/>
              </a:rPr>
              <a:t>R contains wider range of packages and capabilities</a:t>
            </a:r>
          </a:p>
          <a:p>
            <a:r>
              <a:rPr lang="en-GB" dirty="0" smtClean="0">
                <a:latin typeface="Segoe"/>
              </a:rPr>
              <a:t>R support currently deeper in Azure ML</a:t>
            </a:r>
          </a:p>
          <a:p>
            <a:pPr marL="0" indent="0">
              <a:buNone/>
            </a:pPr>
            <a:endParaRPr lang="en-GB" dirty="0"/>
          </a:p>
        </p:txBody>
      </p:sp>
      <p:sp>
        <p:nvSpPr>
          <p:cNvPr id="2" name="Title 1"/>
          <p:cNvSpPr>
            <a:spLocks noGrp="1"/>
          </p:cNvSpPr>
          <p:nvPr>
            <p:ph type="title"/>
          </p:nvPr>
        </p:nvSpPr>
        <p:spPr/>
        <p:txBody>
          <a:bodyPr/>
          <a:lstStyle/>
          <a:p>
            <a:r>
              <a:rPr lang="en-US" dirty="0" smtClean="0">
                <a:latin typeface="Segoe"/>
              </a:rPr>
              <a:t>R or Python?</a:t>
            </a:r>
            <a:endParaRPr lang="en-US" dirty="0">
              <a:latin typeface="Segoe"/>
            </a:endParaRPr>
          </a:p>
        </p:txBody>
      </p:sp>
    </p:spTree>
    <p:extLst>
      <p:ext uri="{BB962C8B-B14F-4D97-AF65-F5344CB8AC3E}">
        <p14:creationId xmlns:p14="http://schemas.microsoft.com/office/powerpoint/2010/main" val="19495840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nvPr>
        </p:nvGraphicFramePr>
        <p:xfrm>
          <a:off x="1404516" y="573362"/>
          <a:ext cx="9370773"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val="3656779326"/>
                    </a:ext>
                  </a:extLst>
                </a:gridCol>
                <a:gridCol w="3123591">
                  <a:extLst>
                    <a:ext uri="{9D8B030D-6E8A-4147-A177-3AD203B41FA5}">
                      <a16:colId xmlns:a16="http://schemas.microsoft.com/office/drawing/2014/main" val="704742280"/>
                    </a:ext>
                  </a:extLst>
                </a:gridCol>
                <a:gridCol w="3123591">
                  <a:extLst>
                    <a:ext uri="{9D8B030D-6E8A-4147-A177-3AD203B41FA5}">
                      <a16:colId xmlns:a16="http://schemas.microsoft.com/office/drawing/2014/main" val="61587624"/>
                    </a:ext>
                  </a:extLst>
                </a:gridCol>
              </a:tblGrid>
              <a:tr h="370840">
                <a:tc>
                  <a:txBody>
                    <a:bodyPr/>
                    <a:lstStyle/>
                    <a:p>
                      <a:r>
                        <a:rPr lang="en-GB" dirty="0" smtClean="0"/>
                        <a:t>Col1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smtClean="0"/>
                        <a:t>2012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885013"/>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76</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34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65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399999"/>
                  </a:ext>
                </a:extLst>
              </a:tr>
              <a:tr h="370840">
                <a:tc>
                  <a:txBody>
                    <a:bodyPr/>
                    <a:lstStyle/>
                    <a:p>
                      <a:r>
                        <a:rPr lang="en-GB" dirty="0" smtClean="0"/>
                        <a:t>2014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23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47</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6393084"/>
                  </a:ext>
                </a:extLst>
              </a:tr>
            </a:tbl>
          </a:graphicData>
        </a:graphic>
      </p:graphicFrame>
      <p:sp>
        <p:nvSpPr>
          <p:cNvPr id="3" name="Rectangle 2"/>
          <p:cNvSpPr/>
          <p:nvPr/>
        </p:nvSpPr>
        <p:spPr>
          <a:xfrm>
            <a:off x="1249273" y="3501156"/>
            <a:ext cx="9509760" cy="584775"/>
          </a:xfrm>
          <a:prstGeom prst="rect">
            <a:avLst/>
          </a:prstGeom>
        </p:spPr>
        <p:txBody>
          <a:bodyPr wrap="square">
            <a:spAutoFit/>
          </a:bodyPr>
          <a:lstStyle/>
          <a:p>
            <a:pPr lvl="0"/>
            <a:r>
              <a:rPr lang="en-GB" sz="3200" dirty="0">
                <a:latin typeface="Courier New" panose="02070309020205020404" pitchFamily="49" charset="0"/>
                <a:cs typeface="Courier New" panose="02070309020205020404" pitchFamily="49" charset="0"/>
              </a:rPr>
              <a:t>frame1 = </a:t>
            </a:r>
            <a:r>
              <a:rPr lang="en-GB" sz="3200" dirty="0" smtClean="0">
                <a:latin typeface="Courier New" panose="02070309020205020404" pitchFamily="49" charset="0"/>
                <a:cs typeface="Courier New" panose="02070309020205020404" pitchFamily="49" charset="0"/>
              </a:rPr>
              <a:t>frame1[1:3:1]</a:t>
            </a:r>
            <a:endParaRPr lang="en-GB" sz="3200" dirty="0">
              <a:solidFill>
                <a:prstClr val="black"/>
              </a:solidFill>
              <a:latin typeface="Courier New" panose="02070309020205020404" pitchFamily="49" charset="0"/>
              <a:cs typeface="Courier New" panose="02070309020205020404" pitchFamily="49" charset="0"/>
            </a:endParaRPr>
          </a:p>
        </p:txBody>
      </p:sp>
      <p:graphicFrame>
        <p:nvGraphicFramePr>
          <p:cNvPr id="5" name="Table 4"/>
          <p:cNvGraphicFramePr>
            <a:graphicFrameLocks noGrp="1"/>
          </p:cNvGraphicFramePr>
          <p:nvPr>
            <p:extLst/>
          </p:nvPr>
        </p:nvGraphicFramePr>
        <p:xfrm>
          <a:off x="1388260" y="573362"/>
          <a:ext cx="9370773" cy="111252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val="3656779326"/>
                    </a:ext>
                  </a:extLst>
                </a:gridCol>
                <a:gridCol w="3123591">
                  <a:extLst>
                    <a:ext uri="{9D8B030D-6E8A-4147-A177-3AD203B41FA5}">
                      <a16:colId xmlns:a16="http://schemas.microsoft.com/office/drawing/2014/main" val="704742280"/>
                    </a:ext>
                  </a:extLst>
                </a:gridCol>
                <a:gridCol w="3123591">
                  <a:extLst>
                    <a:ext uri="{9D8B030D-6E8A-4147-A177-3AD203B41FA5}">
                      <a16:colId xmlns:a16="http://schemas.microsoft.com/office/drawing/2014/main" val="61587624"/>
                    </a:ext>
                  </a:extLst>
                </a:gridCol>
              </a:tblGrid>
              <a:tr h="370840">
                <a:tc>
                  <a:txBody>
                    <a:bodyPr/>
                    <a:lstStyle/>
                    <a:p>
                      <a:r>
                        <a:rPr lang="en-GB" dirty="0" smtClean="0"/>
                        <a:t>Col1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76</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34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65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399999"/>
                  </a:ext>
                </a:extLst>
              </a:tr>
            </a:tbl>
          </a:graphicData>
        </a:graphic>
      </p:graphicFrame>
    </p:spTree>
    <p:extLst>
      <p:ext uri="{BB962C8B-B14F-4D97-AF65-F5344CB8AC3E}">
        <p14:creationId xmlns:p14="http://schemas.microsoft.com/office/powerpoint/2010/main" val="296269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1901"/>
                            </p:stCondLst>
                            <p:childTnLst>
                              <p:par>
                                <p:cTn id="8" presetID="10" presetClass="exit" presetSubtype="0" fill="hold" nodeType="after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nvPr>
        </p:nvGraphicFramePr>
        <p:xfrm>
          <a:off x="1404516" y="573362"/>
          <a:ext cx="9370773"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val="3656779326"/>
                    </a:ext>
                  </a:extLst>
                </a:gridCol>
                <a:gridCol w="3123591">
                  <a:extLst>
                    <a:ext uri="{9D8B030D-6E8A-4147-A177-3AD203B41FA5}">
                      <a16:colId xmlns:a16="http://schemas.microsoft.com/office/drawing/2014/main" val="704742280"/>
                    </a:ext>
                  </a:extLst>
                </a:gridCol>
                <a:gridCol w="3123591">
                  <a:extLst>
                    <a:ext uri="{9D8B030D-6E8A-4147-A177-3AD203B41FA5}">
                      <a16:colId xmlns:a16="http://schemas.microsoft.com/office/drawing/2014/main" val="61587624"/>
                    </a:ext>
                  </a:extLst>
                </a:gridCol>
              </a:tblGrid>
              <a:tr h="370840">
                <a:tc>
                  <a:txBody>
                    <a:bodyPr/>
                    <a:lstStyle/>
                    <a:p>
                      <a:r>
                        <a:rPr lang="en-GB" dirty="0" smtClean="0"/>
                        <a:t>Col1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smtClean="0"/>
                        <a:t>2012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885013"/>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76</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34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65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399999"/>
                  </a:ext>
                </a:extLst>
              </a:tr>
              <a:tr h="370840">
                <a:tc>
                  <a:txBody>
                    <a:bodyPr/>
                    <a:lstStyle/>
                    <a:p>
                      <a:r>
                        <a:rPr lang="en-GB" dirty="0" smtClean="0"/>
                        <a:t>2014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23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47</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6393084"/>
                  </a:ext>
                </a:extLst>
              </a:tr>
            </a:tbl>
          </a:graphicData>
        </a:graphic>
      </p:graphicFrame>
      <p:sp>
        <p:nvSpPr>
          <p:cNvPr id="3" name="Rectangle 2"/>
          <p:cNvSpPr/>
          <p:nvPr/>
        </p:nvSpPr>
        <p:spPr>
          <a:xfrm>
            <a:off x="1249273" y="3501156"/>
            <a:ext cx="9509760" cy="584775"/>
          </a:xfrm>
          <a:prstGeom prst="rect">
            <a:avLst/>
          </a:prstGeom>
        </p:spPr>
        <p:txBody>
          <a:bodyPr wrap="square">
            <a:spAutoFit/>
          </a:bodyPr>
          <a:lstStyle/>
          <a:p>
            <a:pPr lvl="0"/>
            <a:r>
              <a:rPr lang="en-GB" sz="3200" dirty="0">
                <a:latin typeface="Courier New" panose="02070309020205020404" pitchFamily="49" charset="0"/>
                <a:cs typeface="Courier New" panose="02070309020205020404" pitchFamily="49" charset="0"/>
              </a:rPr>
              <a:t>frame1 = </a:t>
            </a:r>
            <a:r>
              <a:rPr lang="en-GB" sz="3200" dirty="0" smtClean="0">
                <a:latin typeface="Courier New" panose="02070309020205020404" pitchFamily="49" charset="0"/>
                <a:cs typeface="Courier New" panose="02070309020205020404" pitchFamily="49" charset="0"/>
              </a:rPr>
              <a:t>frame1[:3]</a:t>
            </a:r>
            <a:endParaRPr lang="en-GB" sz="3200" dirty="0">
              <a:solidFill>
                <a:prstClr val="black"/>
              </a:solidFill>
              <a:latin typeface="Courier New" panose="02070309020205020404" pitchFamily="49" charset="0"/>
              <a:cs typeface="Courier New" panose="02070309020205020404" pitchFamily="49" charset="0"/>
            </a:endParaRPr>
          </a:p>
        </p:txBody>
      </p:sp>
      <p:graphicFrame>
        <p:nvGraphicFramePr>
          <p:cNvPr id="6" name="Table 5"/>
          <p:cNvGraphicFramePr>
            <a:graphicFrameLocks noGrp="1"/>
          </p:cNvGraphicFramePr>
          <p:nvPr>
            <p:extLst/>
          </p:nvPr>
        </p:nvGraphicFramePr>
        <p:xfrm>
          <a:off x="1404516" y="573362"/>
          <a:ext cx="9370773" cy="148336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val="3656779326"/>
                    </a:ext>
                  </a:extLst>
                </a:gridCol>
                <a:gridCol w="3123591">
                  <a:extLst>
                    <a:ext uri="{9D8B030D-6E8A-4147-A177-3AD203B41FA5}">
                      <a16:colId xmlns:a16="http://schemas.microsoft.com/office/drawing/2014/main" val="704742280"/>
                    </a:ext>
                  </a:extLst>
                </a:gridCol>
                <a:gridCol w="3123591">
                  <a:extLst>
                    <a:ext uri="{9D8B030D-6E8A-4147-A177-3AD203B41FA5}">
                      <a16:colId xmlns:a16="http://schemas.microsoft.com/office/drawing/2014/main" val="61587624"/>
                    </a:ext>
                  </a:extLst>
                </a:gridCol>
              </a:tblGrid>
              <a:tr h="370840">
                <a:tc>
                  <a:txBody>
                    <a:bodyPr/>
                    <a:lstStyle/>
                    <a:p>
                      <a:r>
                        <a:rPr lang="en-GB" dirty="0" smtClean="0"/>
                        <a:t>Col1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smtClean="0"/>
                        <a:t>2012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885013"/>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76</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34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65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399999"/>
                  </a:ext>
                </a:extLst>
              </a:tr>
            </a:tbl>
          </a:graphicData>
        </a:graphic>
      </p:graphicFrame>
    </p:spTree>
    <p:extLst>
      <p:ext uri="{BB962C8B-B14F-4D97-AF65-F5344CB8AC3E}">
        <p14:creationId xmlns:p14="http://schemas.microsoft.com/office/powerpoint/2010/main" val="3651466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1601"/>
                            </p:stCondLst>
                            <p:childTnLst>
                              <p:par>
                                <p:cTn id="8" presetID="10" presetClass="exit" presetSubtype="0" fill="hold" nodeType="after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nvPr>
        </p:nvGraphicFramePr>
        <p:xfrm>
          <a:off x="1404516" y="573362"/>
          <a:ext cx="9370773"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val="3656779326"/>
                    </a:ext>
                  </a:extLst>
                </a:gridCol>
                <a:gridCol w="3123591">
                  <a:extLst>
                    <a:ext uri="{9D8B030D-6E8A-4147-A177-3AD203B41FA5}">
                      <a16:colId xmlns:a16="http://schemas.microsoft.com/office/drawing/2014/main" val="704742280"/>
                    </a:ext>
                  </a:extLst>
                </a:gridCol>
                <a:gridCol w="3123591">
                  <a:extLst>
                    <a:ext uri="{9D8B030D-6E8A-4147-A177-3AD203B41FA5}">
                      <a16:colId xmlns:a16="http://schemas.microsoft.com/office/drawing/2014/main" val="61587624"/>
                    </a:ext>
                  </a:extLst>
                </a:gridCol>
              </a:tblGrid>
              <a:tr h="370840">
                <a:tc>
                  <a:txBody>
                    <a:bodyPr/>
                    <a:lstStyle/>
                    <a:p>
                      <a:r>
                        <a:rPr lang="en-GB" dirty="0" smtClean="0"/>
                        <a:t>Col1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smtClean="0"/>
                        <a:t>2012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885013"/>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76</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34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65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399999"/>
                  </a:ext>
                </a:extLst>
              </a:tr>
              <a:tr h="370840">
                <a:tc>
                  <a:txBody>
                    <a:bodyPr/>
                    <a:lstStyle/>
                    <a:p>
                      <a:r>
                        <a:rPr lang="en-GB" dirty="0" smtClean="0"/>
                        <a:t>2014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23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47</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6393084"/>
                  </a:ext>
                </a:extLst>
              </a:tr>
            </a:tbl>
          </a:graphicData>
        </a:graphic>
      </p:graphicFrame>
      <p:sp>
        <p:nvSpPr>
          <p:cNvPr id="3" name="Rectangle 2"/>
          <p:cNvSpPr/>
          <p:nvPr/>
        </p:nvSpPr>
        <p:spPr>
          <a:xfrm>
            <a:off x="1249273" y="3501156"/>
            <a:ext cx="9509760" cy="584775"/>
          </a:xfrm>
          <a:prstGeom prst="rect">
            <a:avLst/>
          </a:prstGeom>
        </p:spPr>
        <p:txBody>
          <a:bodyPr wrap="square">
            <a:spAutoFit/>
          </a:bodyPr>
          <a:lstStyle/>
          <a:p>
            <a:pPr lvl="0"/>
            <a:r>
              <a:rPr lang="en-GB" sz="3200" dirty="0">
                <a:latin typeface="Courier New" panose="02070309020205020404" pitchFamily="49" charset="0"/>
                <a:cs typeface="Courier New" panose="02070309020205020404" pitchFamily="49" charset="0"/>
              </a:rPr>
              <a:t>frame1 = frame1["Col2</a:t>
            </a:r>
            <a:r>
              <a:rPr lang="en-GB" sz="3200" dirty="0" smtClean="0">
                <a:latin typeface="Courier New" panose="02070309020205020404" pitchFamily="49" charset="0"/>
                <a:cs typeface="Courier New" panose="02070309020205020404" pitchFamily="49" charset="0"/>
              </a:rPr>
              <a:t>"][1:2]</a:t>
            </a:r>
            <a:endParaRPr lang="en-GB" sz="3200" dirty="0">
              <a:solidFill>
                <a:prstClr val="black"/>
              </a:solidFill>
              <a:latin typeface="Courier New" panose="02070309020205020404" pitchFamily="49" charset="0"/>
              <a:cs typeface="Courier New" panose="02070309020205020404" pitchFamily="49" charset="0"/>
            </a:endParaRPr>
          </a:p>
        </p:txBody>
      </p:sp>
      <p:graphicFrame>
        <p:nvGraphicFramePr>
          <p:cNvPr id="9" name="Table 8"/>
          <p:cNvGraphicFramePr>
            <a:graphicFrameLocks noGrp="1"/>
          </p:cNvGraphicFramePr>
          <p:nvPr>
            <p:extLst/>
          </p:nvPr>
        </p:nvGraphicFramePr>
        <p:xfrm>
          <a:off x="4528106" y="573362"/>
          <a:ext cx="3123591" cy="111252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val="704742280"/>
                    </a:ext>
                  </a:extLst>
                </a:gridCol>
              </a:tblGrid>
              <a:tr h="370840">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smtClean="0"/>
                        <a:t>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885013"/>
                  </a:ext>
                </a:extLst>
              </a:tr>
              <a:tr h="370840">
                <a:tc>
                  <a:txBody>
                    <a:bodyPr/>
                    <a:lstStyle/>
                    <a:p>
                      <a:r>
                        <a:rPr lang="en-GB" dirty="0" smtClean="0"/>
                        <a:t>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bl>
          </a:graphicData>
        </a:graphic>
      </p:graphicFrame>
    </p:spTree>
    <p:extLst>
      <p:ext uri="{BB962C8B-B14F-4D97-AF65-F5344CB8AC3E}">
        <p14:creationId xmlns:p14="http://schemas.microsoft.com/office/powerpoint/2010/main" val="162166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2501"/>
                            </p:stCondLst>
                            <p:childTnLst>
                              <p:par>
                                <p:cTn id="8" presetID="10" presetClass="exit" presetSubtype="0" fill="hold" nodeType="after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Pandas Methods</a:t>
            </a:r>
            <a:endParaRPr lang="en-GB" dirty="0"/>
          </a:p>
        </p:txBody>
      </p:sp>
      <p:sp>
        <p:nvSpPr>
          <p:cNvPr id="3" name="Content Placeholder 2"/>
          <p:cNvSpPr>
            <a:spLocks noGrp="1"/>
          </p:cNvSpPr>
          <p:nvPr>
            <p:ph idx="4294967295"/>
          </p:nvPr>
        </p:nvSpPr>
        <p:spPr/>
        <p:txBody>
          <a:bodyPr/>
          <a:lstStyle/>
          <a:p>
            <a:r>
              <a:rPr lang="en-GB" dirty="0" smtClean="0"/>
              <a:t>Exposed as attributes of data frames</a:t>
            </a:r>
          </a:p>
          <a:p>
            <a:r>
              <a:rPr lang="en-GB" dirty="0" smtClean="0"/>
              <a:t>Can be chained</a:t>
            </a:r>
            <a:endParaRPr lang="en-GB" dirty="0"/>
          </a:p>
        </p:txBody>
      </p:sp>
    </p:spTree>
    <p:extLst>
      <p:ext uri="{BB962C8B-B14F-4D97-AF65-F5344CB8AC3E}">
        <p14:creationId xmlns:p14="http://schemas.microsoft.com/office/powerpoint/2010/main" val="20958052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nvPr>
        </p:nvGraphicFramePr>
        <p:xfrm>
          <a:off x="1404516" y="573362"/>
          <a:ext cx="9370773"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val="3656779326"/>
                    </a:ext>
                  </a:extLst>
                </a:gridCol>
                <a:gridCol w="3123591">
                  <a:extLst>
                    <a:ext uri="{9D8B030D-6E8A-4147-A177-3AD203B41FA5}">
                      <a16:colId xmlns:a16="http://schemas.microsoft.com/office/drawing/2014/main" val="704742280"/>
                    </a:ext>
                  </a:extLst>
                </a:gridCol>
                <a:gridCol w="3123591">
                  <a:extLst>
                    <a:ext uri="{9D8B030D-6E8A-4147-A177-3AD203B41FA5}">
                      <a16:colId xmlns:a16="http://schemas.microsoft.com/office/drawing/2014/main" val="61587624"/>
                    </a:ext>
                  </a:extLst>
                </a:gridCol>
              </a:tblGrid>
              <a:tr h="370840">
                <a:tc>
                  <a:txBody>
                    <a:bodyPr/>
                    <a:lstStyle/>
                    <a:p>
                      <a:r>
                        <a:rPr lang="en-GB" dirty="0" smtClean="0"/>
                        <a:t>Col1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smtClean="0"/>
                        <a:t>2012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885013"/>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76</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34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65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399999"/>
                  </a:ext>
                </a:extLst>
              </a:tr>
              <a:tr h="370840">
                <a:tc>
                  <a:txBody>
                    <a:bodyPr/>
                    <a:lstStyle/>
                    <a:p>
                      <a:r>
                        <a:rPr lang="en-GB" dirty="0" smtClean="0"/>
                        <a:t>2014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23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47</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6393084"/>
                  </a:ext>
                </a:extLst>
              </a:tr>
            </a:tbl>
          </a:graphicData>
        </a:graphic>
      </p:graphicFrame>
      <p:sp>
        <p:nvSpPr>
          <p:cNvPr id="3" name="Rectangle 2"/>
          <p:cNvSpPr/>
          <p:nvPr/>
        </p:nvSpPr>
        <p:spPr>
          <a:xfrm>
            <a:off x="1249273" y="3501156"/>
            <a:ext cx="9509760" cy="584775"/>
          </a:xfrm>
          <a:prstGeom prst="rect">
            <a:avLst/>
          </a:prstGeom>
        </p:spPr>
        <p:txBody>
          <a:bodyPr wrap="square">
            <a:spAutoFit/>
          </a:bodyPr>
          <a:lstStyle/>
          <a:p>
            <a:pPr lvl="0"/>
            <a:r>
              <a:rPr lang="en-GB" sz="3200" dirty="0">
                <a:latin typeface="Courier New" panose="02070309020205020404" pitchFamily="49" charset="0"/>
                <a:cs typeface="Courier New" panose="02070309020205020404" pitchFamily="49" charset="0"/>
              </a:rPr>
              <a:t>frame1 = </a:t>
            </a:r>
            <a:r>
              <a:rPr lang="en-GB" sz="3200" dirty="0" smtClean="0">
                <a:latin typeface="Courier New" panose="02070309020205020404" pitchFamily="49" charset="0"/>
                <a:cs typeface="Courier New" panose="02070309020205020404" pitchFamily="49" charset="0"/>
              </a:rPr>
              <a:t>frame1.describe()</a:t>
            </a:r>
            <a:endParaRPr lang="en-GB" sz="3200" dirty="0">
              <a:solidFill>
                <a:prstClr val="black"/>
              </a:solidFill>
              <a:latin typeface="Courier New" panose="02070309020205020404" pitchFamily="49" charset="0"/>
              <a:cs typeface="Courier New" panose="02070309020205020404" pitchFamily="49" charset="0"/>
            </a:endParaRPr>
          </a:p>
        </p:txBody>
      </p:sp>
      <p:graphicFrame>
        <p:nvGraphicFramePr>
          <p:cNvPr id="5" name="Table 4"/>
          <p:cNvGraphicFramePr>
            <a:graphicFrameLocks noGrp="1"/>
          </p:cNvGraphicFramePr>
          <p:nvPr>
            <p:extLst/>
          </p:nvPr>
        </p:nvGraphicFramePr>
        <p:xfrm>
          <a:off x="1404516" y="573362"/>
          <a:ext cx="9370773" cy="259588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val="3656779326"/>
                    </a:ext>
                  </a:extLst>
                </a:gridCol>
                <a:gridCol w="3123591">
                  <a:extLst>
                    <a:ext uri="{9D8B030D-6E8A-4147-A177-3AD203B41FA5}">
                      <a16:colId xmlns:a16="http://schemas.microsoft.com/office/drawing/2014/main" val="704742280"/>
                    </a:ext>
                  </a:extLst>
                </a:gridCol>
                <a:gridCol w="3123591">
                  <a:extLst>
                    <a:ext uri="{9D8B030D-6E8A-4147-A177-3AD203B41FA5}">
                      <a16:colId xmlns:a16="http://schemas.microsoft.com/office/drawing/2014/main" val="61587624"/>
                    </a:ext>
                  </a:extLst>
                </a:gridCol>
              </a:tblGrid>
              <a:tr h="370840">
                <a:tc>
                  <a:txBody>
                    <a:bodyPr/>
                    <a:lstStyle/>
                    <a:p>
                      <a:r>
                        <a:rPr lang="en-GB" dirty="0" smtClean="0"/>
                        <a:t>Col1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885013"/>
                  </a:ext>
                </a:extLst>
              </a:tr>
              <a:tr h="370840">
                <a:tc>
                  <a:txBody>
                    <a:bodyPr/>
                    <a:lstStyle/>
                    <a:p>
                      <a:r>
                        <a:rPr lang="en-GB" dirty="0"/>
                        <a:t>2013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a:t>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58.25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a:t>0.816497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a:t>9.763879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14.863266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399999"/>
                  </a:ext>
                </a:extLst>
              </a:tr>
              <a:tr h="370840">
                <a:tc>
                  <a:txBody>
                    <a:bodyPr/>
                    <a:lstStyle/>
                    <a:p>
                      <a:r>
                        <a:rPr lang="en-GB" dirty="0"/>
                        <a:t>2012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6393084"/>
                  </a:ext>
                </a:extLst>
              </a:tr>
              <a:tr h="370840">
                <a:tc>
                  <a:txBody>
                    <a:bodyPr/>
                    <a:lstStyle/>
                    <a:p>
                      <a:r>
                        <a:rPr lang="en-GB" dirty="0"/>
                        <a:t>2012.75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13.75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46.5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832331"/>
                  </a:ext>
                </a:extLst>
              </a:tr>
              <a:tr h="370840">
                <a:tc>
                  <a:txBody>
                    <a:bodyPr/>
                    <a:lstStyle/>
                    <a:p>
                      <a:r>
                        <a:rPr lang="en-GB" dirty="0" smtClean="0"/>
                        <a:t>…</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5355440"/>
                  </a:ext>
                </a:extLst>
              </a:tr>
            </a:tbl>
          </a:graphicData>
        </a:graphic>
      </p:graphicFrame>
    </p:spTree>
    <p:extLst>
      <p:ext uri="{BB962C8B-B14F-4D97-AF65-F5344CB8AC3E}">
        <p14:creationId xmlns:p14="http://schemas.microsoft.com/office/powerpoint/2010/main" val="269229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2301"/>
                            </p:stCondLst>
                            <p:childTnLst>
                              <p:par>
                                <p:cTn id="8" presetID="10" presetClass="exit" presetSubtype="0" fill="hold" nodeType="after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nvPr>
        </p:nvGraphicFramePr>
        <p:xfrm>
          <a:off x="1404516" y="573362"/>
          <a:ext cx="9370773"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val="3656779326"/>
                    </a:ext>
                  </a:extLst>
                </a:gridCol>
                <a:gridCol w="3123591">
                  <a:extLst>
                    <a:ext uri="{9D8B030D-6E8A-4147-A177-3AD203B41FA5}">
                      <a16:colId xmlns:a16="http://schemas.microsoft.com/office/drawing/2014/main" val="704742280"/>
                    </a:ext>
                  </a:extLst>
                </a:gridCol>
                <a:gridCol w="3123591">
                  <a:extLst>
                    <a:ext uri="{9D8B030D-6E8A-4147-A177-3AD203B41FA5}">
                      <a16:colId xmlns:a16="http://schemas.microsoft.com/office/drawing/2014/main" val="61587624"/>
                    </a:ext>
                  </a:extLst>
                </a:gridCol>
              </a:tblGrid>
              <a:tr h="370840">
                <a:tc>
                  <a:txBody>
                    <a:bodyPr/>
                    <a:lstStyle/>
                    <a:p>
                      <a:r>
                        <a:rPr lang="en-GB" dirty="0" smtClean="0"/>
                        <a:t>Col1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smtClean="0"/>
                        <a:t>2012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885013"/>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76</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34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65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399999"/>
                  </a:ext>
                </a:extLst>
              </a:tr>
              <a:tr h="370840">
                <a:tc>
                  <a:txBody>
                    <a:bodyPr/>
                    <a:lstStyle/>
                    <a:p>
                      <a:r>
                        <a:rPr lang="en-GB" dirty="0" smtClean="0"/>
                        <a:t>2014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23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47</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6393084"/>
                  </a:ext>
                </a:extLst>
              </a:tr>
            </a:tbl>
          </a:graphicData>
        </a:graphic>
      </p:graphicFrame>
      <p:sp>
        <p:nvSpPr>
          <p:cNvPr id="3" name="Rectangle 2"/>
          <p:cNvSpPr/>
          <p:nvPr/>
        </p:nvSpPr>
        <p:spPr>
          <a:xfrm>
            <a:off x="121920" y="3501156"/>
            <a:ext cx="12000411" cy="584775"/>
          </a:xfrm>
          <a:prstGeom prst="rect">
            <a:avLst/>
          </a:prstGeom>
        </p:spPr>
        <p:txBody>
          <a:bodyPr wrap="square">
            <a:spAutoFit/>
          </a:bodyPr>
          <a:lstStyle/>
          <a:p>
            <a:pPr lvl="0"/>
            <a:r>
              <a:rPr lang="en-GB" sz="3200" dirty="0" smtClean="0">
                <a:latin typeface="Courier New" panose="02070309020205020404" pitchFamily="49" charset="0"/>
                <a:cs typeface="Courier New" panose="02070309020205020404" pitchFamily="49" charset="0"/>
              </a:rPr>
              <a:t>frame1["Col4"] </a:t>
            </a:r>
            <a:r>
              <a:rPr lang="en-GB" sz="3200" dirty="0">
                <a:latin typeface="Courier New" panose="02070309020205020404" pitchFamily="49" charset="0"/>
                <a:cs typeface="Courier New" panose="02070309020205020404" pitchFamily="49" charset="0"/>
              </a:rPr>
              <a:t>= </a:t>
            </a:r>
            <a:r>
              <a:rPr lang="en-GB" sz="3200" dirty="0" smtClean="0">
                <a:latin typeface="Courier New" panose="02070309020205020404" pitchFamily="49" charset="0"/>
                <a:cs typeface="Courier New" panose="02070309020205020404" pitchFamily="49" charset="0"/>
              </a:rPr>
              <a:t>frame1["Col2"] + </a:t>
            </a:r>
            <a:r>
              <a:rPr lang="en-GB" sz="3200" dirty="0">
                <a:latin typeface="Courier New" panose="02070309020205020404" pitchFamily="49" charset="0"/>
                <a:cs typeface="Courier New" panose="02070309020205020404" pitchFamily="49" charset="0"/>
              </a:rPr>
              <a:t>frame1["</a:t>
            </a:r>
            <a:r>
              <a:rPr lang="en-GB" sz="3200" dirty="0" smtClean="0">
                <a:latin typeface="Courier New" panose="02070309020205020404" pitchFamily="49" charset="0"/>
                <a:cs typeface="Courier New" panose="02070309020205020404" pitchFamily="49" charset="0"/>
              </a:rPr>
              <a:t>Col3"]</a:t>
            </a:r>
            <a:endParaRPr lang="en-GB" sz="3200" dirty="0">
              <a:solidFill>
                <a:prstClr val="black"/>
              </a:solidFill>
              <a:latin typeface="Courier New" panose="02070309020205020404" pitchFamily="49" charset="0"/>
              <a:cs typeface="Courier New" panose="02070309020205020404" pitchFamily="49" charset="0"/>
            </a:endParaRPr>
          </a:p>
        </p:txBody>
      </p:sp>
      <p:graphicFrame>
        <p:nvGraphicFramePr>
          <p:cNvPr id="6" name="Table 5"/>
          <p:cNvGraphicFramePr>
            <a:graphicFrameLocks noGrp="1"/>
          </p:cNvGraphicFramePr>
          <p:nvPr>
            <p:extLst/>
          </p:nvPr>
        </p:nvGraphicFramePr>
        <p:xfrm>
          <a:off x="1404517" y="573362"/>
          <a:ext cx="9370772" cy="1854200"/>
        </p:xfrm>
        <a:graphic>
          <a:graphicData uri="http://schemas.openxmlformats.org/drawingml/2006/table">
            <a:tbl>
              <a:tblPr firstRow="1" bandRow="1">
                <a:tableStyleId>{7E9639D4-E3E2-4D34-9284-5A2195B3D0D7}</a:tableStyleId>
              </a:tblPr>
              <a:tblGrid>
                <a:gridCol w="2342693">
                  <a:extLst>
                    <a:ext uri="{9D8B030D-6E8A-4147-A177-3AD203B41FA5}">
                      <a16:colId xmlns:a16="http://schemas.microsoft.com/office/drawing/2014/main" val="3656779326"/>
                    </a:ext>
                  </a:extLst>
                </a:gridCol>
                <a:gridCol w="2342693">
                  <a:extLst>
                    <a:ext uri="{9D8B030D-6E8A-4147-A177-3AD203B41FA5}">
                      <a16:colId xmlns:a16="http://schemas.microsoft.com/office/drawing/2014/main" val="704742280"/>
                    </a:ext>
                  </a:extLst>
                </a:gridCol>
                <a:gridCol w="2342693">
                  <a:extLst>
                    <a:ext uri="{9D8B030D-6E8A-4147-A177-3AD203B41FA5}">
                      <a16:colId xmlns:a16="http://schemas.microsoft.com/office/drawing/2014/main" val="61587624"/>
                    </a:ext>
                  </a:extLst>
                </a:gridCol>
                <a:gridCol w="2342693">
                  <a:extLst>
                    <a:ext uri="{9D8B030D-6E8A-4147-A177-3AD203B41FA5}">
                      <a16:colId xmlns:a16="http://schemas.microsoft.com/office/drawing/2014/main" val="4081189448"/>
                    </a:ext>
                  </a:extLst>
                </a:gridCol>
              </a:tblGrid>
              <a:tr h="370840">
                <a:tc>
                  <a:txBody>
                    <a:bodyPr/>
                    <a:lstStyle/>
                    <a:p>
                      <a:r>
                        <a:rPr lang="en-GB" dirty="0" smtClean="0"/>
                        <a:t>Col1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smtClean="0"/>
                        <a:t>2012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59</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885013"/>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76</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89</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34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65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99</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399999"/>
                  </a:ext>
                </a:extLst>
              </a:tr>
              <a:tr h="370840">
                <a:tc>
                  <a:txBody>
                    <a:bodyPr/>
                    <a:lstStyle/>
                    <a:p>
                      <a:r>
                        <a:rPr lang="en-GB" dirty="0" smtClean="0"/>
                        <a:t>2014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23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47</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70</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6393084"/>
                  </a:ext>
                </a:extLst>
              </a:tr>
            </a:tbl>
          </a:graphicData>
        </a:graphic>
      </p:graphicFrame>
    </p:spTree>
    <p:extLst>
      <p:ext uri="{BB962C8B-B14F-4D97-AF65-F5344CB8AC3E}">
        <p14:creationId xmlns:p14="http://schemas.microsoft.com/office/powerpoint/2010/main" val="1096952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4301"/>
                            </p:stCondLst>
                            <p:childTnLst>
                              <p:par>
                                <p:cTn id="8" presetID="10" presetClass="exit" presetSubtype="0" fill="hold" nodeType="after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nvPr>
        </p:nvGraphicFramePr>
        <p:xfrm>
          <a:off x="1404516" y="573362"/>
          <a:ext cx="9370773"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val="3656779326"/>
                    </a:ext>
                  </a:extLst>
                </a:gridCol>
                <a:gridCol w="3123591">
                  <a:extLst>
                    <a:ext uri="{9D8B030D-6E8A-4147-A177-3AD203B41FA5}">
                      <a16:colId xmlns:a16="http://schemas.microsoft.com/office/drawing/2014/main" val="704742280"/>
                    </a:ext>
                  </a:extLst>
                </a:gridCol>
                <a:gridCol w="3123591">
                  <a:extLst>
                    <a:ext uri="{9D8B030D-6E8A-4147-A177-3AD203B41FA5}">
                      <a16:colId xmlns:a16="http://schemas.microsoft.com/office/drawing/2014/main" val="61587624"/>
                    </a:ext>
                  </a:extLst>
                </a:gridCol>
              </a:tblGrid>
              <a:tr h="370840">
                <a:tc>
                  <a:txBody>
                    <a:bodyPr/>
                    <a:lstStyle/>
                    <a:p>
                      <a:r>
                        <a:rPr lang="en-GB" dirty="0" smtClean="0"/>
                        <a:t>Col1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smtClean="0"/>
                        <a:t>2012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885013"/>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76</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34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65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399999"/>
                  </a:ext>
                </a:extLst>
              </a:tr>
              <a:tr h="370840">
                <a:tc>
                  <a:txBody>
                    <a:bodyPr/>
                    <a:lstStyle/>
                    <a:p>
                      <a:r>
                        <a:rPr lang="en-GB" dirty="0" smtClean="0"/>
                        <a:t>2014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23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47</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6393084"/>
                  </a:ext>
                </a:extLst>
              </a:tr>
            </a:tbl>
          </a:graphicData>
        </a:graphic>
      </p:graphicFrame>
      <p:sp>
        <p:nvSpPr>
          <p:cNvPr id="3" name="Rectangle 2"/>
          <p:cNvSpPr/>
          <p:nvPr/>
        </p:nvSpPr>
        <p:spPr>
          <a:xfrm>
            <a:off x="1249272" y="3501156"/>
            <a:ext cx="10489881" cy="584775"/>
          </a:xfrm>
          <a:prstGeom prst="rect">
            <a:avLst/>
          </a:prstGeom>
        </p:spPr>
        <p:txBody>
          <a:bodyPr wrap="square">
            <a:spAutoFit/>
          </a:bodyPr>
          <a:lstStyle/>
          <a:p>
            <a:pPr lvl="0"/>
            <a:r>
              <a:rPr lang="en-GB" sz="3200" dirty="0">
                <a:latin typeface="Courier New" panose="02070309020205020404" pitchFamily="49" charset="0"/>
                <a:cs typeface="Courier New" panose="02070309020205020404" pitchFamily="49" charset="0"/>
              </a:rPr>
              <a:t>frame1.drop("</a:t>
            </a:r>
            <a:r>
              <a:rPr lang="en-GB" sz="3200" dirty="0" smtClean="0">
                <a:latin typeface="Courier New" panose="02070309020205020404" pitchFamily="49" charset="0"/>
                <a:cs typeface="Courier New" panose="02070309020205020404" pitchFamily="49" charset="0"/>
              </a:rPr>
              <a:t>Col3", </a:t>
            </a:r>
            <a:r>
              <a:rPr lang="en-GB" sz="3200" dirty="0">
                <a:latin typeface="Courier New" panose="02070309020205020404" pitchFamily="49" charset="0"/>
                <a:cs typeface="Courier New" panose="02070309020205020404" pitchFamily="49" charset="0"/>
              </a:rPr>
              <a:t>axis=1, </a:t>
            </a:r>
            <a:r>
              <a:rPr lang="en-GB" sz="3200" dirty="0" err="1">
                <a:latin typeface="Courier New" panose="02070309020205020404" pitchFamily="49" charset="0"/>
                <a:cs typeface="Courier New" panose="02070309020205020404" pitchFamily="49" charset="0"/>
              </a:rPr>
              <a:t>inplace</a:t>
            </a:r>
            <a:r>
              <a:rPr lang="en-GB" sz="3200" dirty="0">
                <a:latin typeface="Courier New" panose="02070309020205020404" pitchFamily="49" charset="0"/>
                <a:cs typeface="Courier New" panose="02070309020205020404" pitchFamily="49" charset="0"/>
              </a:rPr>
              <a:t>=True)</a:t>
            </a:r>
            <a:endParaRPr lang="en-GB" sz="3200" dirty="0">
              <a:solidFill>
                <a:prstClr val="black"/>
              </a:solidFill>
              <a:latin typeface="Courier New" panose="02070309020205020404" pitchFamily="49" charset="0"/>
              <a:cs typeface="Courier New" panose="02070309020205020404" pitchFamily="49" charset="0"/>
            </a:endParaRPr>
          </a:p>
        </p:txBody>
      </p:sp>
      <p:graphicFrame>
        <p:nvGraphicFramePr>
          <p:cNvPr id="5" name="Table 4"/>
          <p:cNvGraphicFramePr>
            <a:graphicFrameLocks noGrp="1"/>
          </p:cNvGraphicFramePr>
          <p:nvPr>
            <p:extLst/>
          </p:nvPr>
        </p:nvGraphicFramePr>
        <p:xfrm>
          <a:off x="1404516" y="573362"/>
          <a:ext cx="6247182"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val="3656779326"/>
                    </a:ext>
                  </a:extLst>
                </a:gridCol>
                <a:gridCol w="3123591">
                  <a:extLst>
                    <a:ext uri="{9D8B030D-6E8A-4147-A177-3AD203B41FA5}">
                      <a16:colId xmlns:a16="http://schemas.microsoft.com/office/drawing/2014/main" val="704742280"/>
                    </a:ext>
                  </a:extLst>
                </a:gridCol>
              </a:tblGrid>
              <a:tr h="370840">
                <a:tc>
                  <a:txBody>
                    <a:bodyPr/>
                    <a:lstStyle/>
                    <a:p>
                      <a:r>
                        <a:rPr lang="en-GB" dirty="0" smtClean="0"/>
                        <a:t>Col1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smtClean="0"/>
                        <a:t>2012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885013"/>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34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399999"/>
                  </a:ext>
                </a:extLst>
              </a:tr>
              <a:tr h="370840">
                <a:tc>
                  <a:txBody>
                    <a:bodyPr/>
                    <a:lstStyle/>
                    <a:p>
                      <a:r>
                        <a:rPr lang="en-GB" dirty="0" smtClean="0"/>
                        <a:t>2014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23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6393084"/>
                  </a:ext>
                </a:extLst>
              </a:tr>
            </a:tbl>
          </a:graphicData>
        </a:graphic>
      </p:graphicFrame>
    </p:spTree>
    <p:extLst>
      <p:ext uri="{BB962C8B-B14F-4D97-AF65-F5344CB8AC3E}">
        <p14:creationId xmlns:p14="http://schemas.microsoft.com/office/powerpoint/2010/main" val="39568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3801"/>
                            </p:stCondLst>
                            <p:childTnLst>
                              <p:par>
                                <p:cTn id="8" presetID="10" presetClass="exit" presetSubtype="0" fill="hold" nodeType="after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Other Useful Methods</a:t>
            </a:r>
            <a:endParaRPr lang="en-GB" dirty="0"/>
          </a:p>
        </p:txBody>
      </p:sp>
      <p:sp>
        <p:nvSpPr>
          <p:cNvPr id="6" name="Content Placeholder 5"/>
          <p:cNvSpPr>
            <a:spLocks noGrp="1"/>
          </p:cNvSpPr>
          <p:nvPr>
            <p:ph idx="4294967295"/>
          </p:nvPr>
        </p:nvSpPr>
        <p:spPr>
          <a:xfrm>
            <a:off x="838200" y="2978331"/>
            <a:ext cx="10515600" cy="3198632"/>
          </a:xfrm>
        </p:spPr>
        <p:txBody>
          <a:bodyPr/>
          <a:lstStyle/>
          <a:p>
            <a:pPr lvl="0"/>
            <a:r>
              <a:rPr lang="en-GB" dirty="0" err="1" smtClean="0">
                <a:latin typeface="Courier New" panose="02070309020205020404" pitchFamily="49" charset="0"/>
                <a:cs typeface="Courier New" panose="02070309020205020404" pitchFamily="49" charset="0"/>
              </a:rPr>
              <a:t>drop_duplicates</a:t>
            </a:r>
            <a:r>
              <a:rPr lang="en-GB" dirty="0" smtClean="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a:p>
            <a:pPr lvl="0"/>
            <a:r>
              <a:rPr lang="en-GB" dirty="0" err="1" smtClean="0">
                <a:latin typeface="Courier New" panose="02070309020205020404" pitchFamily="49" charset="0"/>
                <a:cs typeface="Courier New" panose="02070309020205020404" pitchFamily="49" charset="0"/>
              </a:rPr>
              <a:t>groupby</a:t>
            </a:r>
            <a:r>
              <a:rPr lang="en-GB" dirty="0" smtClean="0">
                <a:latin typeface="Courier New" panose="02070309020205020404" pitchFamily="49" charset="0"/>
                <a:cs typeface="Courier New" panose="02070309020205020404" pitchFamily="49" charset="0"/>
              </a:rPr>
              <a:t>(</a:t>
            </a:r>
            <a:r>
              <a:rPr lang="en-GB" i="1" dirty="0" err="1" smtClean="0">
                <a:latin typeface="Courier New" panose="02070309020205020404" pitchFamily="49" charset="0"/>
                <a:cs typeface="Courier New" panose="02070309020205020404" pitchFamily="49" charset="0"/>
              </a:rPr>
              <a:t>key</a:t>
            </a:r>
            <a:r>
              <a:rPr lang="en-GB" dirty="0" err="1" smtClean="0">
                <a:latin typeface="Courier New" panose="02070309020205020404" pitchFamily="49" charset="0"/>
                <a:cs typeface="Courier New" panose="02070309020205020404" pitchFamily="49" charset="0"/>
              </a:rPr>
              <a:t>|</a:t>
            </a:r>
            <a:r>
              <a:rPr lang="en-GB" i="1" dirty="0" err="1"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 </a:t>
            </a:r>
            <a:r>
              <a:rPr lang="en-GB" i="1" dirty="0" smtClean="0">
                <a:latin typeface="Courier New" panose="02070309020205020404" pitchFamily="49" charset="0"/>
                <a:cs typeface="Courier New" panose="02070309020205020404" pitchFamily="49" charset="0"/>
              </a:rPr>
              <a:t>axis</a:t>
            </a:r>
            <a:r>
              <a:rPr lang="en-GB" dirty="0" smtClean="0">
                <a:latin typeface="Courier New" panose="02070309020205020404" pitchFamily="49" charset="0"/>
                <a:cs typeface="Courier New" panose="02070309020205020404" pitchFamily="49" charset="0"/>
              </a:rPr>
              <a:t>)</a:t>
            </a:r>
          </a:p>
          <a:p>
            <a:pPr lvl="0"/>
            <a:r>
              <a:rPr lang="en-GB" dirty="0" smtClean="0">
                <a:latin typeface="Courier New" panose="02070309020205020404" pitchFamily="49" charset="0"/>
                <a:cs typeface="Courier New" panose="02070309020205020404" pitchFamily="49" charset="0"/>
              </a:rPr>
              <a:t>copy()</a:t>
            </a:r>
            <a:endParaRPr lang="en-GB" dirty="0">
              <a:latin typeface="Courier New" panose="02070309020205020404" pitchFamily="49" charset="0"/>
              <a:cs typeface="Courier New" panose="02070309020205020404" pitchFamily="49" charset="0"/>
            </a:endParaRPr>
          </a:p>
          <a:p>
            <a:pPr lvl="0"/>
            <a:r>
              <a:rPr lang="en-GB" dirty="0" smtClean="0">
                <a:latin typeface="Courier New" panose="02070309020205020404" pitchFamily="49" charset="0"/>
                <a:cs typeface="Courier New" panose="02070309020205020404" pitchFamily="49" charset="0"/>
              </a:rPr>
              <a:t>where(</a:t>
            </a:r>
            <a:r>
              <a:rPr lang="en-GB" i="1" dirty="0" smtClean="0">
                <a:latin typeface="Courier New" panose="02070309020205020404" pitchFamily="49" charset="0"/>
                <a:cs typeface="Courier New" panose="02070309020205020404" pitchFamily="49" charset="0"/>
              </a:rPr>
              <a:t>Boolean</a:t>
            </a:r>
            <a:r>
              <a:rPr lang="en-GB" dirty="0" smtClean="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a:p>
            <a:endParaRPr lang="en-GB" dirty="0"/>
          </a:p>
        </p:txBody>
      </p:sp>
    </p:spTree>
    <p:extLst>
      <p:ext uri="{BB962C8B-B14F-4D97-AF65-F5344CB8AC3E}">
        <p14:creationId xmlns:p14="http://schemas.microsoft.com/office/powerpoint/2010/main" val="23467847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Joins</a:t>
            </a:r>
            <a:endParaRPr lang="en-GB" dirty="0"/>
          </a:p>
        </p:txBody>
      </p:sp>
      <p:sp>
        <p:nvSpPr>
          <p:cNvPr id="6" name="Content Placeholder 5"/>
          <p:cNvSpPr>
            <a:spLocks noGrp="1"/>
          </p:cNvSpPr>
          <p:nvPr>
            <p:ph idx="4294967295"/>
          </p:nvPr>
        </p:nvSpPr>
        <p:spPr>
          <a:xfrm>
            <a:off x="322217" y="2185851"/>
            <a:ext cx="11800114" cy="3198632"/>
          </a:xfrm>
        </p:spPr>
        <p:txBody>
          <a:bodyPr>
            <a:normAutofit/>
          </a:bodyPr>
          <a:lstStyle/>
          <a:p>
            <a:pPr marL="0" lvl="0" indent="0">
              <a:buNone/>
            </a:pPr>
            <a:r>
              <a:rPr lang="en-GB" sz="2400" dirty="0">
                <a:latin typeface="Courier New" panose="02070309020205020404" pitchFamily="49" charset="0"/>
                <a:cs typeface="Courier New" panose="02070309020205020404" pitchFamily="49" charset="0"/>
              </a:rPr>
              <a:t>Merge(a, b, how = </a:t>
            </a:r>
            <a:r>
              <a:rPr lang="en-GB" sz="2400" dirty="0" smtClean="0">
                <a:latin typeface="Courier New" panose="02070309020205020404" pitchFamily="49" charset="0"/>
                <a:cs typeface="Courier New" panose="02070309020205020404" pitchFamily="49" charset="0"/>
              </a:rPr>
              <a:t>'inner', </a:t>
            </a:r>
            <a:r>
              <a:rPr lang="en-GB" sz="2400" dirty="0" err="1">
                <a:latin typeface="Courier New" panose="02070309020205020404" pitchFamily="49" charset="0"/>
                <a:cs typeface="Courier New" panose="02070309020205020404" pitchFamily="49" charset="0"/>
              </a:rPr>
              <a:t>left_on</a:t>
            </a:r>
            <a:r>
              <a:rPr lang="en-GB" sz="2400" dirty="0">
                <a:latin typeface="Courier New" panose="02070309020205020404" pitchFamily="49" charset="0"/>
                <a:cs typeface="Courier New" panose="02070309020205020404" pitchFamily="49" charset="0"/>
              </a:rPr>
              <a:t> = </a:t>
            </a:r>
            <a:r>
              <a:rPr lang="en-GB" sz="2400" dirty="0" smtClean="0">
                <a:latin typeface="Courier New" panose="02070309020205020404" pitchFamily="49" charset="0"/>
                <a:cs typeface="Courier New" panose="02070309020205020404" pitchFamily="49" charset="0"/>
              </a:rPr>
              <a:t>'Col1', </a:t>
            </a:r>
            <a:r>
              <a:rPr lang="en-GB" sz="2400" dirty="0" err="1">
                <a:latin typeface="Courier New" panose="02070309020205020404" pitchFamily="49" charset="0"/>
                <a:cs typeface="Courier New" panose="02070309020205020404" pitchFamily="49" charset="0"/>
              </a:rPr>
              <a:t>right_on</a:t>
            </a:r>
            <a:r>
              <a:rPr lang="en-GB" sz="2400" dirty="0">
                <a:latin typeface="Courier New" panose="02070309020205020404" pitchFamily="49" charset="0"/>
                <a:cs typeface="Courier New" panose="02070309020205020404" pitchFamily="49" charset="0"/>
              </a:rPr>
              <a:t> = </a:t>
            </a:r>
            <a:r>
              <a:rPr lang="en-GB" sz="2400" dirty="0" smtClean="0">
                <a:latin typeface="Courier New" panose="02070309020205020404" pitchFamily="49" charset="0"/>
                <a:cs typeface="Courier New" panose="02070309020205020404" pitchFamily="49" charset="0"/>
              </a:rPr>
              <a:t>'Col1')</a:t>
            </a:r>
            <a:endParaRPr lang="en-GB" sz="2400" dirty="0">
              <a:latin typeface="Courier New" panose="02070309020205020404" pitchFamily="49" charset="0"/>
              <a:cs typeface="Courier New" panose="02070309020205020404" pitchFamily="49" charset="0"/>
            </a:endParaRPr>
          </a:p>
          <a:p>
            <a:pPr marL="0" lvl="0" indent="0">
              <a:buNone/>
            </a:pPr>
            <a:r>
              <a:rPr lang="en-GB" sz="2400" dirty="0">
                <a:latin typeface="Courier New" panose="02070309020205020404" pitchFamily="49" charset="0"/>
                <a:cs typeface="Courier New" panose="02070309020205020404" pitchFamily="49" charset="0"/>
              </a:rPr>
              <a:t>Merge(a, b, how = </a:t>
            </a:r>
            <a:r>
              <a:rPr lang="en-GB" sz="2400" dirty="0" smtClean="0">
                <a:latin typeface="Courier New" panose="02070309020205020404" pitchFamily="49" charset="0"/>
                <a:cs typeface="Courier New" panose="02070309020205020404" pitchFamily="49" charset="0"/>
              </a:rPr>
              <a:t>'right', </a:t>
            </a:r>
            <a:r>
              <a:rPr lang="en-GB" sz="2400" dirty="0" err="1">
                <a:latin typeface="Courier New" panose="02070309020205020404" pitchFamily="49" charset="0"/>
                <a:cs typeface="Courier New" panose="02070309020205020404" pitchFamily="49" charset="0"/>
              </a:rPr>
              <a:t>left_on</a:t>
            </a:r>
            <a:r>
              <a:rPr lang="en-GB" sz="2400" dirty="0">
                <a:latin typeface="Courier New" panose="02070309020205020404" pitchFamily="49" charset="0"/>
                <a:cs typeface="Courier New" panose="02070309020205020404" pitchFamily="49" charset="0"/>
              </a:rPr>
              <a:t> = </a:t>
            </a:r>
            <a:r>
              <a:rPr lang="en-GB" sz="2400" dirty="0" smtClean="0">
                <a:latin typeface="Courier New" panose="02070309020205020404" pitchFamily="49" charset="0"/>
                <a:cs typeface="Courier New" panose="02070309020205020404" pitchFamily="49" charset="0"/>
              </a:rPr>
              <a:t>'Col1', </a:t>
            </a:r>
            <a:r>
              <a:rPr lang="en-GB" sz="2400" dirty="0" err="1">
                <a:latin typeface="Courier New" panose="02070309020205020404" pitchFamily="49" charset="0"/>
                <a:cs typeface="Courier New" panose="02070309020205020404" pitchFamily="49" charset="0"/>
              </a:rPr>
              <a:t>right_on</a:t>
            </a:r>
            <a:r>
              <a:rPr lang="en-GB" sz="2400" dirty="0">
                <a:latin typeface="Courier New" panose="02070309020205020404" pitchFamily="49" charset="0"/>
                <a:cs typeface="Courier New" panose="02070309020205020404" pitchFamily="49" charset="0"/>
              </a:rPr>
              <a:t> = </a:t>
            </a:r>
            <a:r>
              <a:rPr lang="en-GB" sz="2400" dirty="0" smtClean="0">
                <a:latin typeface="Courier New" panose="02070309020205020404" pitchFamily="49" charset="0"/>
                <a:cs typeface="Courier New" panose="02070309020205020404" pitchFamily="49" charset="0"/>
              </a:rPr>
              <a:t>'Col1')</a:t>
            </a:r>
            <a:endParaRPr lang="en-GB" sz="2400" dirty="0">
              <a:latin typeface="Courier New" panose="02070309020205020404" pitchFamily="49" charset="0"/>
              <a:cs typeface="Courier New" panose="02070309020205020404" pitchFamily="49" charset="0"/>
            </a:endParaRPr>
          </a:p>
          <a:p>
            <a:pPr marL="0" lvl="0" indent="0">
              <a:buNone/>
            </a:pPr>
            <a:r>
              <a:rPr lang="en-GB" sz="2400" dirty="0">
                <a:latin typeface="Courier New" panose="02070309020205020404" pitchFamily="49" charset="0"/>
                <a:cs typeface="Courier New" panose="02070309020205020404" pitchFamily="49" charset="0"/>
              </a:rPr>
              <a:t>Merge(a, b, how = </a:t>
            </a:r>
            <a:r>
              <a:rPr lang="en-GB" sz="2400" dirty="0" smtClean="0">
                <a:latin typeface="Courier New" panose="02070309020205020404" pitchFamily="49" charset="0"/>
                <a:cs typeface="Courier New" panose="02070309020205020404" pitchFamily="49" charset="0"/>
              </a:rPr>
              <a:t>'left', </a:t>
            </a:r>
            <a:r>
              <a:rPr lang="en-GB" sz="2400" dirty="0">
                <a:latin typeface="Courier New" panose="02070309020205020404" pitchFamily="49" charset="0"/>
                <a:cs typeface="Courier New" panose="02070309020205020404" pitchFamily="49" charset="0"/>
              </a:rPr>
              <a:t>on = </a:t>
            </a:r>
            <a:r>
              <a:rPr lang="en-GB" sz="2400" dirty="0" smtClean="0">
                <a:latin typeface="Courier New" panose="02070309020205020404" pitchFamily="49" charset="0"/>
                <a:cs typeface="Courier New" panose="02070309020205020404" pitchFamily="49" charset="0"/>
              </a:rPr>
              <a:t>'Col1')</a:t>
            </a:r>
            <a:endParaRPr lang="en-GB" sz="2400" dirty="0">
              <a:latin typeface="Courier New" panose="02070309020205020404" pitchFamily="49" charset="0"/>
              <a:cs typeface="Courier New" panose="02070309020205020404" pitchFamily="49" charset="0"/>
            </a:endParaRPr>
          </a:p>
          <a:p>
            <a:pPr marL="0" lvl="0" indent="0">
              <a:buNone/>
            </a:pPr>
            <a:r>
              <a:rPr lang="en-GB" sz="2400" dirty="0">
                <a:latin typeface="Courier New" panose="02070309020205020404" pitchFamily="49" charset="0"/>
                <a:cs typeface="Courier New" panose="02070309020205020404" pitchFamily="49" charset="0"/>
              </a:rPr>
              <a:t>Merge(a, b, how = </a:t>
            </a:r>
            <a:r>
              <a:rPr lang="en-GB" sz="2400" dirty="0" smtClean="0">
                <a:latin typeface="Courier New" panose="02070309020205020404" pitchFamily="49" charset="0"/>
                <a:cs typeface="Courier New" panose="02070309020205020404" pitchFamily="49" charset="0"/>
              </a:rPr>
              <a:t>'outer', </a:t>
            </a:r>
            <a:r>
              <a:rPr lang="en-GB" sz="2400" dirty="0" err="1">
                <a:latin typeface="Courier New" panose="02070309020205020404" pitchFamily="49" charset="0"/>
                <a:cs typeface="Courier New" panose="02070309020205020404" pitchFamily="49" charset="0"/>
              </a:rPr>
              <a:t>left_on</a:t>
            </a:r>
            <a:r>
              <a:rPr lang="en-GB" sz="2400" dirty="0">
                <a:latin typeface="Courier New" panose="02070309020205020404" pitchFamily="49" charset="0"/>
                <a:cs typeface="Courier New" panose="02070309020205020404" pitchFamily="49" charset="0"/>
              </a:rPr>
              <a:t> = </a:t>
            </a:r>
            <a:r>
              <a:rPr lang="en-GB" sz="2400" dirty="0" smtClean="0">
                <a:latin typeface="Courier New" panose="02070309020205020404" pitchFamily="49" charset="0"/>
                <a:cs typeface="Courier New" panose="02070309020205020404" pitchFamily="49" charset="0"/>
              </a:rPr>
              <a:t>'Col1', </a:t>
            </a:r>
            <a:r>
              <a:rPr lang="en-GB" sz="2400" dirty="0" err="1">
                <a:latin typeface="Courier New" panose="02070309020205020404" pitchFamily="49" charset="0"/>
                <a:cs typeface="Courier New" panose="02070309020205020404" pitchFamily="49" charset="0"/>
              </a:rPr>
              <a:t>right_on</a:t>
            </a:r>
            <a:r>
              <a:rPr lang="en-GB" sz="2400" dirty="0">
                <a:latin typeface="Courier New" panose="02070309020205020404" pitchFamily="49" charset="0"/>
                <a:cs typeface="Courier New" panose="02070309020205020404" pitchFamily="49" charset="0"/>
              </a:rPr>
              <a:t> = </a:t>
            </a:r>
            <a:r>
              <a:rPr lang="en-GB" sz="2400" dirty="0" smtClean="0">
                <a:latin typeface="Courier New" panose="02070309020205020404" pitchFamily="49" charset="0"/>
                <a:cs typeface="Courier New" panose="02070309020205020404" pitchFamily="49" charset="0"/>
              </a:rPr>
              <a:t>'Col1')</a:t>
            </a:r>
            <a:endParaRPr lang="en-GB" sz="2400" dirty="0">
              <a:latin typeface="Courier New" panose="02070309020205020404" pitchFamily="49" charset="0"/>
              <a:cs typeface="Courier New" panose="02070309020205020404" pitchFamily="49" charset="0"/>
            </a:endParaRPr>
          </a:p>
          <a:p>
            <a:endParaRPr lang="en-GB" sz="2400" dirty="0"/>
          </a:p>
        </p:txBody>
      </p:sp>
    </p:spTree>
    <p:extLst>
      <p:ext uri="{BB962C8B-B14F-4D97-AF65-F5344CB8AC3E}">
        <p14:creationId xmlns:p14="http://schemas.microsoft.com/office/powerpoint/2010/main" val="32655312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Other Operations</a:t>
            </a:r>
            <a:endParaRPr lang="en-GB" dirty="0"/>
          </a:p>
        </p:txBody>
      </p:sp>
      <p:sp>
        <p:nvSpPr>
          <p:cNvPr id="6" name="Content Placeholder 5"/>
          <p:cNvSpPr>
            <a:spLocks noGrp="1"/>
          </p:cNvSpPr>
          <p:nvPr>
            <p:ph idx="4294967295"/>
          </p:nvPr>
        </p:nvSpPr>
        <p:spPr>
          <a:xfrm>
            <a:off x="322217" y="2185851"/>
            <a:ext cx="11800114" cy="3198632"/>
          </a:xfrm>
        </p:spPr>
        <p:txBody>
          <a:bodyPr>
            <a:normAutofit/>
          </a:bodyPr>
          <a:lstStyle/>
          <a:p>
            <a:pPr marL="0" lvl="0" indent="0">
              <a:buNone/>
            </a:pPr>
            <a:r>
              <a:rPr lang="en-GB" sz="2400" dirty="0" err="1" smtClean="0">
                <a:latin typeface="Courier New" panose="02070309020205020404" pitchFamily="49" charset="0"/>
                <a:cs typeface="Courier New" panose="02070309020205020404" pitchFamily="49" charset="0"/>
              </a:rPr>
              <a:t>Pandas.DataFrame.apply</a:t>
            </a:r>
            <a:r>
              <a:rPr lang="en-GB" sz="2400" dirty="0" smtClean="0">
                <a:latin typeface="Courier New" panose="02070309020205020404" pitchFamily="49" charset="0"/>
                <a:cs typeface="Courier New" panose="02070309020205020404" pitchFamily="49" charset="0"/>
              </a:rPr>
              <a:t>(</a:t>
            </a:r>
            <a:r>
              <a:rPr lang="en-GB" sz="2400" i="1" dirty="0" smtClean="0">
                <a:latin typeface="Courier New" panose="02070309020205020404" pitchFamily="49" charset="0"/>
                <a:cs typeface="Courier New" panose="02070309020205020404" pitchFamily="49" charset="0"/>
              </a:rPr>
              <a:t>function</a:t>
            </a:r>
            <a:r>
              <a:rPr lang="en-GB" sz="2400" dirty="0" smtClean="0">
                <a:latin typeface="Courier New" panose="02070309020205020404" pitchFamily="49" charset="0"/>
                <a:cs typeface="Courier New" panose="02070309020205020404" pitchFamily="49" charset="0"/>
              </a:rPr>
              <a:t>, </a:t>
            </a:r>
            <a:r>
              <a:rPr lang="en-GB" sz="2400" i="1" dirty="0" smtClean="0">
                <a:latin typeface="Courier New" panose="02070309020205020404" pitchFamily="49" charset="0"/>
                <a:cs typeface="Courier New" panose="02070309020205020404" pitchFamily="49" charset="0"/>
              </a:rPr>
              <a:t>axis</a:t>
            </a:r>
            <a:r>
              <a:rPr lang="en-GB" sz="2400" dirty="0" smtClean="0">
                <a:latin typeface="Courier New" panose="02070309020205020404" pitchFamily="49" charset="0"/>
                <a:cs typeface="Courier New" panose="02070309020205020404" pitchFamily="49" charset="0"/>
              </a:rPr>
              <a:t>)</a:t>
            </a:r>
            <a:endParaRPr lang="en-GB" sz="2400" dirty="0"/>
          </a:p>
          <a:p>
            <a:pPr marL="0" lvl="0" indent="0">
              <a:buNone/>
            </a:pPr>
            <a:r>
              <a:rPr lang="en-GB" sz="2400" dirty="0" err="1" smtClean="0">
                <a:latin typeface="Courier New" panose="02070309020205020404" pitchFamily="49" charset="0"/>
                <a:cs typeface="Courier New" panose="02070309020205020404" pitchFamily="49" charset="0"/>
              </a:rPr>
              <a:t>Pandas.Series.Map</a:t>
            </a:r>
            <a:r>
              <a:rPr lang="en-GB" sz="2400" i="1" dirty="0" smtClean="0">
                <a:latin typeface="Courier New" panose="02070309020205020404" pitchFamily="49" charset="0"/>
                <a:cs typeface="Courier New" panose="02070309020205020404" pitchFamily="49" charset="0"/>
              </a:rPr>
              <a:t>(function</a:t>
            </a:r>
            <a:r>
              <a:rPr lang="en-GB" sz="2400" dirty="0" smtClean="0">
                <a:latin typeface="Courier New" panose="02070309020205020404" pitchFamily="49" charset="0"/>
                <a:cs typeface="Courier New" panose="02070309020205020404" pitchFamily="49" charset="0"/>
              </a:rPr>
              <a:t>, </a:t>
            </a:r>
            <a:r>
              <a:rPr lang="en-GB" sz="2400" i="1" dirty="0" smtClean="0">
                <a:latin typeface="Courier New" panose="02070309020205020404" pitchFamily="49" charset="0"/>
                <a:cs typeface="Courier New" panose="02070309020205020404" pitchFamily="49" charset="0"/>
              </a:rPr>
              <a:t>dictionary</a:t>
            </a:r>
            <a:r>
              <a:rPr lang="en-GB" sz="2400" dirty="0" smtClean="0">
                <a:latin typeface="Courier New" panose="02070309020205020404" pitchFamily="49" charset="0"/>
                <a:cs typeface="Courier New" panose="02070309020205020404" pitchFamily="49" charset="0"/>
              </a:rPr>
              <a:t> | </a:t>
            </a:r>
            <a:r>
              <a:rPr lang="en-GB" sz="2400" i="1" dirty="0" smtClean="0">
                <a:latin typeface="Courier New" panose="02070309020205020404" pitchFamily="49" charset="0"/>
                <a:cs typeface="Courier New" panose="02070309020205020404" pitchFamily="49" charset="0"/>
              </a:rPr>
              <a:t>series</a:t>
            </a:r>
            <a:r>
              <a:rPr lang="en-GB" sz="2400" dirty="0" smtClean="0">
                <a:latin typeface="Courier New" panose="02070309020205020404" pitchFamily="49" charset="0"/>
                <a:cs typeface="Courier New" panose="02070309020205020404" pitchFamily="49" charset="0"/>
              </a:rPr>
              <a:t>)</a:t>
            </a:r>
          </a:p>
          <a:p>
            <a:pPr marL="0" lvl="0" indent="0">
              <a:buNone/>
            </a:pPr>
            <a:r>
              <a:rPr lang="en-GB" sz="2400" dirty="0" err="1" smtClean="0">
                <a:latin typeface="Courier New" panose="02070309020205020404" pitchFamily="49" charset="0"/>
                <a:cs typeface="Courier New" panose="02070309020205020404" pitchFamily="49" charset="0"/>
              </a:rPr>
              <a:t>Pandas.DataFrame.applymap</a:t>
            </a:r>
            <a:r>
              <a:rPr lang="en-GB" sz="2400" dirty="0" smtClean="0">
                <a:latin typeface="Courier New" panose="02070309020205020404" pitchFamily="49" charset="0"/>
                <a:cs typeface="Courier New" panose="02070309020205020404" pitchFamily="49" charset="0"/>
              </a:rPr>
              <a:t>(</a:t>
            </a:r>
            <a:r>
              <a:rPr lang="en-GB" sz="2400" i="1" dirty="0" smtClean="0">
                <a:latin typeface="Courier New" panose="02070309020205020404" pitchFamily="49" charset="0"/>
                <a:cs typeface="Courier New" panose="02070309020205020404" pitchFamily="49" charset="0"/>
              </a:rPr>
              <a:t>function</a:t>
            </a:r>
            <a:r>
              <a:rPr lang="en-GB" sz="2400" dirty="0" smtClean="0">
                <a:latin typeface="Courier New" panose="02070309020205020404" pitchFamily="49" charset="0"/>
                <a:cs typeface="Courier New" panose="02070309020205020404" pitchFamily="49" charset="0"/>
              </a:rPr>
              <a:t>)</a:t>
            </a:r>
            <a:endParaRPr lang="en-GB"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99327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Azure ML is a production environment</a:t>
            </a:r>
          </a:p>
          <a:p>
            <a:r>
              <a:rPr lang="en-GB" dirty="0" smtClean="0">
                <a:latin typeface="Segoe"/>
              </a:rPr>
              <a:t>Interactively develop and test in IDE</a:t>
            </a:r>
          </a:p>
          <a:p>
            <a:r>
              <a:rPr lang="en-GB" dirty="0" smtClean="0">
                <a:latin typeface="Segoe"/>
              </a:rPr>
              <a:t>Subset data if required</a:t>
            </a:r>
          </a:p>
          <a:p>
            <a:r>
              <a:rPr lang="en-GB" dirty="0" smtClean="0">
                <a:latin typeface="Segoe"/>
              </a:rPr>
              <a:t>IDE has powerful editor and debugger</a:t>
            </a:r>
          </a:p>
          <a:p>
            <a:r>
              <a:rPr lang="en-GB" dirty="0" smtClean="0">
                <a:latin typeface="Segoe"/>
              </a:rPr>
              <a:t>Cut and paste code into Execute R/Python Script module to test in Azure ML</a:t>
            </a:r>
          </a:p>
          <a:p>
            <a:pPr marL="0" indent="0">
              <a:buNone/>
            </a:pPr>
            <a:endParaRPr lang="en-GB" dirty="0">
              <a:latin typeface="Segoe"/>
            </a:endParaRPr>
          </a:p>
        </p:txBody>
      </p:sp>
      <p:sp>
        <p:nvSpPr>
          <p:cNvPr id="2" name="Title 1"/>
          <p:cNvSpPr>
            <a:spLocks noGrp="1"/>
          </p:cNvSpPr>
          <p:nvPr>
            <p:ph type="title"/>
          </p:nvPr>
        </p:nvSpPr>
        <p:spPr/>
        <p:txBody>
          <a:bodyPr/>
          <a:lstStyle/>
          <a:p>
            <a:r>
              <a:rPr lang="en-US" dirty="0" smtClean="0">
                <a:latin typeface="Segoe"/>
              </a:rPr>
              <a:t>Developing and testing R and Python</a:t>
            </a:r>
            <a:endParaRPr lang="en-US" dirty="0">
              <a:latin typeface="Segoe"/>
            </a:endParaRPr>
          </a:p>
        </p:txBody>
      </p:sp>
    </p:spTree>
    <p:extLst>
      <p:ext uri="{BB962C8B-B14F-4D97-AF65-F5344CB8AC3E}">
        <p14:creationId xmlns:p14="http://schemas.microsoft.com/office/powerpoint/2010/main" val="24288139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nvPr>
        </p:nvGraphicFramePr>
        <p:xfrm>
          <a:off x="1404516" y="573362"/>
          <a:ext cx="9370773" cy="185420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val="3656779326"/>
                    </a:ext>
                  </a:extLst>
                </a:gridCol>
                <a:gridCol w="3123591">
                  <a:extLst>
                    <a:ext uri="{9D8B030D-6E8A-4147-A177-3AD203B41FA5}">
                      <a16:colId xmlns:a16="http://schemas.microsoft.com/office/drawing/2014/main" val="704742280"/>
                    </a:ext>
                  </a:extLst>
                </a:gridCol>
                <a:gridCol w="3123591">
                  <a:extLst>
                    <a:ext uri="{9D8B030D-6E8A-4147-A177-3AD203B41FA5}">
                      <a16:colId xmlns:a16="http://schemas.microsoft.com/office/drawing/2014/main" val="61587624"/>
                    </a:ext>
                  </a:extLst>
                </a:gridCol>
              </a:tblGrid>
              <a:tr h="370840">
                <a:tc>
                  <a:txBody>
                    <a:bodyPr/>
                    <a:lstStyle/>
                    <a:p>
                      <a:r>
                        <a:rPr lang="en-GB" dirty="0" smtClean="0"/>
                        <a:t>Col1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smtClean="0"/>
                        <a:t>2012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885013"/>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76</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smtClean="0"/>
                        <a:t>2013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34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65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399999"/>
                  </a:ext>
                </a:extLst>
              </a:tr>
              <a:tr h="370840">
                <a:tc>
                  <a:txBody>
                    <a:bodyPr/>
                    <a:lstStyle/>
                    <a:p>
                      <a:r>
                        <a:rPr lang="en-GB" dirty="0" smtClean="0"/>
                        <a:t>2014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23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47</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6393084"/>
                  </a:ext>
                </a:extLst>
              </a:tr>
            </a:tbl>
          </a:graphicData>
        </a:graphic>
      </p:graphicFrame>
      <p:sp>
        <p:nvSpPr>
          <p:cNvPr id="3" name="Rectangle 2"/>
          <p:cNvSpPr/>
          <p:nvPr/>
        </p:nvSpPr>
        <p:spPr>
          <a:xfrm>
            <a:off x="1249272" y="3501156"/>
            <a:ext cx="10489881" cy="584775"/>
          </a:xfrm>
          <a:prstGeom prst="rect">
            <a:avLst/>
          </a:prstGeom>
        </p:spPr>
        <p:txBody>
          <a:bodyPr wrap="square">
            <a:spAutoFit/>
          </a:bodyPr>
          <a:lstStyle/>
          <a:p>
            <a:pPr lvl="0"/>
            <a:r>
              <a:rPr lang="en-GB" sz="3200" dirty="0">
                <a:solidFill>
                  <a:prstClr val="black"/>
                </a:solidFill>
                <a:latin typeface="Courier New" panose="02070309020205020404" pitchFamily="49" charset="0"/>
                <a:cs typeface="Courier New" panose="02070309020205020404" pitchFamily="49" charset="0"/>
              </a:rPr>
              <a:t>frame1= frame1.groupby("Col1").sum()</a:t>
            </a:r>
          </a:p>
        </p:txBody>
      </p:sp>
      <p:graphicFrame>
        <p:nvGraphicFramePr>
          <p:cNvPr id="6" name="Table 5"/>
          <p:cNvGraphicFramePr>
            <a:graphicFrameLocks noGrp="1"/>
          </p:cNvGraphicFramePr>
          <p:nvPr>
            <p:extLst/>
          </p:nvPr>
        </p:nvGraphicFramePr>
        <p:xfrm>
          <a:off x="3167363" y="573362"/>
          <a:ext cx="6247182" cy="1483360"/>
        </p:xfrm>
        <a:graphic>
          <a:graphicData uri="http://schemas.openxmlformats.org/drawingml/2006/table">
            <a:tbl>
              <a:tblPr firstRow="1" bandRow="1">
                <a:tableStyleId>{7E9639D4-E3E2-4D34-9284-5A2195B3D0D7}</a:tableStyleId>
              </a:tblPr>
              <a:tblGrid>
                <a:gridCol w="3123591">
                  <a:extLst>
                    <a:ext uri="{9D8B030D-6E8A-4147-A177-3AD203B41FA5}">
                      <a16:colId xmlns:a16="http://schemas.microsoft.com/office/drawing/2014/main" val="704742280"/>
                    </a:ext>
                  </a:extLst>
                </a:gridCol>
                <a:gridCol w="3123591">
                  <a:extLst>
                    <a:ext uri="{9D8B030D-6E8A-4147-A177-3AD203B41FA5}">
                      <a16:colId xmlns:a16="http://schemas.microsoft.com/office/drawing/2014/main" val="61587624"/>
                    </a:ext>
                  </a:extLst>
                </a:gridCol>
              </a:tblGrid>
              <a:tr h="370840">
                <a:tc>
                  <a:txBody>
                    <a:bodyPr/>
                    <a:lstStyle/>
                    <a:p>
                      <a:r>
                        <a:rPr lang="en-GB" dirty="0" smtClean="0"/>
                        <a:t>Col2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Col3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287956"/>
                  </a:ext>
                </a:extLst>
              </a:tr>
              <a:tr h="370840">
                <a:tc>
                  <a:txBody>
                    <a:bodyPr/>
                    <a:lstStyle/>
                    <a:p>
                      <a:r>
                        <a:rPr lang="en-GB" dirty="0" smtClean="0"/>
                        <a:t>14</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885013"/>
                  </a:ext>
                </a:extLst>
              </a:tr>
              <a:tr h="370840">
                <a:tc>
                  <a:txBody>
                    <a:bodyPr/>
                    <a:lstStyle/>
                    <a:p>
                      <a:r>
                        <a:rPr lang="en-GB"/>
                        <a:t>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141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992518"/>
                  </a:ext>
                </a:extLst>
              </a:tr>
              <a:tr h="370840">
                <a:tc>
                  <a:txBody>
                    <a:bodyPr/>
                    <a:lstStyle/>
                    <a:p>
                      <a:r>
                        <a:rPr lang="en-GB" dirty="0" smtClean="0"/>
                        <a:t>23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47</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6393084"/>
                  </a:ext>
                </a:extLst>
              </a:tr>
            </a:tbl>
          </a:graphicData>
        </a:graphic>
      </p:graphicFrame>
    </p:spTree>
    <p:extLst>
      <p:ext uri="{BB962C8B-B14F-4D97-AF65-F5344CB8AC3E}">
        <p14:creationId xmlns:p14="http://schemas.microsoft.com/office/powerpoint/2010/main" val="126119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3401"/>
                            </p:stCondLst>
                            <p:childTnLst>
                              <p:par>
                                <p:cTn id="8" presetID="10" presetClass="exit" presetSubtype="0" fill="hold" nodeType="after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R and Python for data science</a:t>
            </a:r>
          </a:p>
          <a:p>
            <a:r>
              <a:rPr lang="en-GB" dirty="0" smtClean="0">
                <a:latin typeface="Segoe"/>
              </a:rPr>
              <a:t>Using R in Azure ML</a:t>
            </a:r>
          </a:p>
          <a:p>
            <a:r>
              <a:rPr lang="en-GB" dirty="0" smtClean="0">
                <a:latin typeface="Segoe"/>
              </a:rPr>
              <a:t>Using Python in Azure ML</a:t>
            </a:r>
            <a:endParaRPr lang="en-GB" dirty="0">
              <a:latin typeface="Segoe"/>
            </a:endParaRPr>
          </a:p>
        </p:txBody>
      </p:sp>
      <p:sp>
        <p:nvSpPr>
          <p:cNvPr id="2" name="Title 1"/>
          <p:cNvSpPr>
            <a:spLocks noGrp="1"/>
          </p:cNvSpPr>
          <p:nvPr>
            <p:ph type="title"/>
          </p:nvPr>
        </p:nvSpPr>
        <p:spPr/>
        <p:txBody>
          <a:bodyPr/>
          <a:lstStyle/>
          <a:p>
            <a:r>
              <a:rPr lang="en-US" dirty="0" smtClean="0">
                <a:latin typeface="Segoe"/>
              </a:rPr>
              <a:t>Summary</a:t>
            </a:r>
            <a:endParaRPr lang="en-US" dirty="0">
              <a:latin typeface="Segoe"/>
            </a:endParaRPr>
          </a:p>
        </p:txBody>
      </p:sp>
    </p:spTree>
    <p:extLst>
      <p:ext uri="{BB962C8B-B14F-4D97-AF65-F5344CB8AC3E}">
        <p14:creationId xmlns:p14="http://schemas.microsoft.com/office/powerpoint/2010/main" val="30950427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Code tested in IDE should run in Azure ML, but…….</a:t>
            </a:r>
          </a:p>
          <a:p>
            <a:r>
              <a:rPr lang="en-GB" dirty="0" smtClean="0">
                <a:latin typeface="Segoe"/>
              </a:rPr>
              <a:t>If error occurs look at the Error.log or Output.log</a:t>
            </a:r>
          </a:p>
          <a:p>
            <a:r>
              <a:rPr lang="en-GB" dirty="0" smtClean="0">
                <a:latin typeface="Segoe"/>
              </a:rPr>
              <a:t>From R use print() function</a:t>
            </a:r>
          </a:p>
          <a:p>
            <a:r>
              <a:rPr lang="en-GB" dirty="0" smtClean="0">
                <a:latin typeface="Segoe"/>
              </a:rPr>
              <a:t>From Python use </a:t>
            </a:r>
            <a:r>
              <a:rPr lang="en-GB" dirty="0" err="1" smtClean="0">
                <a:latin typeface="Segoe"/>
              </a:rPr>
              <a:t>sys.stderr.write</a:t>
            </a:r>
            <a:r>
              <a:rPr lang="en-GB" dirty="0" smtClean="0">
                <a:latin typeface="Segoe"/>
              </a:rPr>
              <a:t>() for sys</a:t>
            </a:r>
          </a:p>
          <a:p>
            <a:pPr marL="0" indent="0">
              <a:buNone/>
            </a:pPr>
            <a:endParaRPr lang="en-GB" dirty="0">
              <a:latin typeface="Segoe"/>
            </a:endParaRPr>
          </a:p>
        </p:txBody>
      </p:sp>
      <p:sp>
        <p:nvSpPr>
          <p:cNvPr id="2" name="Title 1"/>
          <p:cNvSpPr>
            <a:spLocks noGrp="1"/>
          </p:cNvSpPr>
          <p:nvPr>
            <p:ph type="title"/>
          </p:nvPr>
        </p:nvSpPr>
        <p:spPr/>
        <p:txBody>
          <a:bodyPr/>
          <a:lstStyle/>
          <a:p>
            <a:r>
              <a:rPr lang="en-US" dirty="0" smtClean="0">
                <a:latin typeface="Segoe"/>
              </a:rPr>
              <a:t>Debugging R and Python in Azure ML</a:t>
            </a:r>
            <a:endParaRPr lang="en-US" dirty="0">
              <a:latin typeface="Segoe"/>
            </a:endParaRPr>
          </a:p>
        </p:txBody>
      </p:sp>
    </p:spTree>
    <p:extLst>
      <p:ext uri="{BB962C8B-B14F-4D97-AF65-F5344CB8AC3E}">
        <p14:creationId xmlns:p14="http://schemas.microsoft.com/office/powerpoint/2010/main" val="1684614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6269127" y="1305847"/>
            <a:ext cx="5190320" cy="4048879"/>
            <a:chOff x="6269127" y="1305847"/>
            <a:chExt cx="5190320" cy="4048879"/>
          </a:xfrm>
        </p:grpSpPr>
        <p:grpSp>
          <p:nvGrpSpPr>
            <p:cNvPr id="6" name="Group 5"/>
            <p:cNvGrpSpPr>
              <a:grpSpLocks noChangeAspect="1"/>
            </p:cNvGrpSpPr>
            <p:nvPr/>
          </p:nvGrpSpPr>
          <p:grpSpPr>
            <a:xfrm>
              <a:off x="6269127" y="1305847"/>
              <a:ext cx="5190320" cy="4048879"/>
              <a:chOff x="1507436" y="1799127"/>
              <a:chExt cx="3681068" cy="2752580"/>
            </a:xfrm>
          </p:grpSpPr>
          <p:sp>
            <p:nvSpPr>
              <p:cNvPr id="7" name="Rectangle 6"/>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Isosceles Triangle 9"/>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5-Point Star 12"/>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2" name="TextBox 31"/>
            <p:cNvSpPr txBox="1"/>
            <p:nvPr/>
          </p:nvSpPr>
          <p:spPr>
            <a:xfrm>
              <a:off x="6365307" y="1362827"/>
              <a:ext cx="2460287" cy="523220"/>
            </a:xfrm>
            <a:prstGeom prst="rect">
              <a:avLst/>
            </a:prstGeom>
            <a:noFill/>
          </p:spPr>
          <p:txBody>
            <a:bodyPr wrap="square" rtlCol="0">
              <a:spAutoFit/>
            </a:bodyPr>
            <a:lstStyle/>
            <a:p>
              <a:r>
                <a:rPr lang="en-GB" sz="2800" dirty="0" smtClean="0">
                  <a:solidFill>
                    <a:schemeClr val="bg1"/>
                  </a:solidFill>
                </a:rPr>
                <a:t>Azure ML</a:t>
              </a:r>
              <a:endParaRPr lang="en-GB" sz="2800" dirty="0">
                <a:solidFill>
                  <a:schemeClr val="bg1"/>
                </a:solidFill>
              </a:endParaRPr>
            </a:p>
          </p:txBody>
        </p:sp>
      </p:grpSp>
      <p:grpSp>
        <p:nvGrpSpPr>
          <p:cNvPr id="38" name="Group 37"/>
          <p:cNvGrpSpPr/>
          <p:nvPr/>
        </p:nvGrpSpPr>
        <p:grpSpPr>
          <a:xfrm>
            <a:off x="398160" y="1349568"/>
            <a:ext cx="4881222" cy="4034955"/>
            <a:chOff x="398160" y="1349568"/>
            <a:chExt cx="4881222" cy="4034955"/>
          </a:xfrm>
        </p:grpSpPr>
        <p:grpSp>
          <p:nvGrpSpPr>
            <p:cNvPr id="14" name="Group 13"/>
            <p:cNvGrpSpPr>
              <a:grpSpLocks noChangeAspect="1"/>
            </p:cNvGrpSpPr>
            <p:nvPr/>
          </p:nvGrpSpPr>
          <p:grpSpPr>
            <a:xfrm>
              <a:off x="398160" y="1349568"/>
              <a:ext cx="4881222" cy="4034955"/>
              <a:chOff x="6639572" y="1907217"/>
              <a:chExt cx="3200400" cy="2645540"/>
            </a:xfrm>
          </p:grpSpPr>
          <p:grpSp>
            <p:nvGrpSpPr>
              <p:cNvPr id="15" name="Group 14"/>
              <p:cNvGrpSpPr>
                <a:grpSpLocks noChangeAspect="1"/>
              </p:cNvGrpSpPr>
              <p:nvPr/>
            </p:nvGrpSpPr>
            <p:grpSpPr>
              <a:xfrm>
                <a:off x="6639572" y="1907217"/>
                <a:ext cx="3200400" cy="2645540"/>
                <a:chOff x="6219422" y="1886308"/>
                <a:chExt cx="3657600" cy="2752244"/>
              </a:xfrm>
            </p:grpSpPr>
            <p:grpSp>
              <p:nvGrpSpPr>
                <p:cNvPr id="17" name="Group 16"/>
                <p:cNvGrpSpPr/>
                <p:nvPr/>
              </p:nvGrpSpPr>
              <p:grpSpPr>
                <a:xfrm>
                  <a:off x="6219422" y="1886308"/>
                  <a:ext cx="3657600" cy="2752244"/>
                  <a:chOff x="6219421" y="1886308"/>
                  <a:chExt cx="3657600" cy="2752244"/>
                </a:xfrm>
              </p:grpSpPr>
              <p:sp>
                <p:nvSpPr>
                  <p:cNvPr id="19" name="Rectangle 18"/>
                  <p:cNvSpPr/>
                  <p:nvPr/>
                </p:nvSpPr>
                <p:spPr bwMode="auto">
                  <a:xfrm>
                    <a:off x="6219421" y="1895352"/>
                    <a:ext cx="3657600" cy="2743200"/>
                  </a:xfrm>
                  <a:prstGeom prst="rect">
                    <a:avLst/>
                  </a:prstGeom>
                  <a:solidFill>
                    <a:schemeClr val="bg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1" name="Group 20"/>
                  <p:cNvGrpSpPr/>
                  <p:nvPr/>
                </p:nvGrpSpPr>
                <p:grpSpPr>
                  <a:xfrm>
                    <a:off x="8580436" y="1996036"/>
                    <a:ext cx="731520" cy="237744"/>
                    <a:chOff x="8580436" y="1996036"/>
                    <a:chExt cx="731520" cy="237744"/>
                  </a:xfrm>
                </p:grpSpPr>
                <p:sp>
                  <p:nvSpPr>
                    <p:cNvPr id="22" name="Rectangle 21"/>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23" name="Straight Connector 22"/>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18" name="Straight Connector 17"/>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6" name="Straight Connector 15"/>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487817" y="1384137"/>
              <a:ext cx="1288111" cy="523220"/>
            </a:xfrm>
            <a:prstGeom prst="rect">
              <a:avLst/>
            </a:prstGeom>
            <a:noFill/>
          </p:spPr>
          <p:txBody>
            <a:bodyPr wrap="square" rtlCol="0">
              <a:spAutoFit/>
            </a:bodyPr>
            <a:lstStyle/>
            <a:p>
              <a:r>
                <a:rPr lang="en-GB" sz="2800" dirty="0" smtClean="0">
                  <a:solidFill>
                    <a:schemeClr val="bg1"/>
                  </a:solidFill>
                </a:rPr>
                <a:t>IDE</a:t>
              </a:r>
              <a:endParaRPr lang="en-GB" sz="2800" dirty="0">
                <a:solidFill>
                  <a:schemeClr val="bg1"/>
                </a:solidFill>
              </a:endParaRPr>
            </a:p>
          </p:txBody>
        </p:sp>
      </p:grpSp>
      <p:sp>
        <p:nvSpPr>
          <p:cNvPr id="29" name="TextBox 28"/>
          <p:cNvSpPr txBox="1"/>
          <p:nvPr/>
        </p:nvSpPr>
        <p:spPr>
          <a:xfrm>
            <a:off x="620201" y="2472855"/>
            <a:ext cx="4532243" cy="2308324"/>
          </a:xfrm>
          <a:prstGeom prst="rect">
            <a:avLst/>
          </a:prstGeom>
          <a:noFill/>
        </p:spPr>
        <p:txBody>
          <a:bodyPr wrap="square" rtlCol="0">
            <a:spAutoFit/>
          </a:bodyPr>
          <a:lstStyle/>
          <a:p>
            <a:r>
              <a:rPr lang="en-GB" sz="2400" dirty="0" smtClean="0">
                <a:latin typeface="Courier New" panose="02070309020205020404" pitchFamily="49" charset="0"/>
                <a:cs typeface="Courier New" panose="02070309020205020404" pitchFamily="49" charset="0"/>
              </a:rPr>
              <a:t>Azure = False</a:t>
            </a:r>
          </a:p>
          <a:p>
            <a:r>
              <a:rPr lang="en-GB" sz="2400" dirty="0">
                <a:latin typeface="Courier New" panose="02070309020205020404" pitchFamily="49" charset="0"/>
                <a:cs typeface="Courier New" panose="02070309020205020404" pitchFamily="49" charset="0"/>
              </a:rPr>
              <a:t>i</a:t>
            </a:r>
            <a:r>
              <a:rPr lang="en-GB" sz="2400" dirty="0" smtClean="0">
                <a:latin typeface="Courier New" panose="02070309020205020404" pitchFamily="49" charset="0"/>
                <a:cs typeface="Courier New" panose="02070309020205020404" pitchFamily="49" charset="0"/>
              </a:rPr>
              <a:t>f Azure</a:t>
            </a:r>
          </a:p>
          <a:p>
            <a:r>
              <a:rPr lang="en-GB" sz="2400" dirty="0" smtClean="0">
                <a:latin typeface="Courier New" panose="02070309020205020404" pitchFamily="49" charset="0"/>
                <a:cs typeface="Courier New" panose="02070309020205020404" pitchFamily="49" charset="0"/>
              </a:rPr>
              <a:t>  # Load Azure ML table</a:t>
            </a:r>
          </a:p>
          <a:p>
            <a:r>
              <a:rPr lang="en-GB" sz="2400" dirty="0">
                <a:latin typeface="Courier New" panose="02070309020205020404" pitchFamily="49" charset="0"/>
                <a:cs typeface="Courier New" panose="02070309020205020404" pitchFamily="49" charset="0"/>
              </a:rPr>
              <a:t>e</a:t>
            </a:r>
            <a:r>
              <a:rPr lang="en-GB" sz="2400" dirty="0" smtClean="0">
                <a:latin typeface="Courier New" panose="02070309020205020404" pitchFamily="49" charset="0"/>
                <a:cs typeface="Courier New" panose="02070309020205020404" pitchFamily="49" charset="0"/>
              </a:rPr>
              <a:t>lse</a:t>
            </a:r>
          </a:p>
          <a:p>
            <a:r>
              <a:rPr lang="en-GB" sz="2400" dirty="0">
                <a:latin typeface="Courier New" panose="02070309020205020404" pitchFamily="49" charset="0"/>
                <a:cs typeface="Courier New" panose="02070309020205020404" pitchFamily="49" charset="0"/>
              </a:rPr>
              <a:t> </a:t>
            </a:r>
            <a:r>
              <a:rPr lang="en-GB" sz="2400" dirty="0" smtClean="0">
                <a:latin typeface="Courier New" panose="02070309020205020404" pitchFamily="49" charset="0"/>
                <a:cs typeface="Courier New" panose="02070309020205020404" pitchFamily="49" charset="0"/>
              </a:rPr>
              <a:t> # Load local file</a:t>
            </a:r>
          </a:p>
          <a:p>
            <a:r>
              <a:rPr lang="en-GB" sz="2400" dirty="0" smtClean="0">
                <a:latin typeface="Courier New" panose="02070309020205020404" pitchFamily="49" charset="0"/>
                <a:cs typeface="Courier New" panose="02070309020205020404" pitchFamily="49" charset="0"/>
              </a:rPr>
              <a:t>...</a:t>
            </a:r>
            <a:endParaRPr lang="en-GB" sz="2400" dirty="0">
              <a:latin typeface="Courier New" panose="02070309020205020404" pitchFamily="49" charset="0"/>
              <a:cs typeface="Courier New" panose="02070309020205020404" pitchFamily="49" charset="0"/>
            </a:endParaRPr>
          </a:p>
        </p:txBody>
      </p:sp>
      <p:sp>
        <p:nvSpPr>
          <p:cNvPr id="24" name="Rounded Rectangle 23"/>
          <p:cNvSpPr/>
          <p:nvPr/>
        </p:nvSpPr>
        <p:spPr>
          <a:xfrm>
            <a:off x="7609078" y="2458359"/>
            <a:ext cx="2739280" cy="800221"/>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Dataset</a:t>
            </a:r>
            <a:endParaRPr lang="en-GB" dirty="0"/>
          </a:p>
        </p:txBody>
      </p:sp>
      <p:cxnSp>
        <p:nvCxnSpPr>
          <p:cNvPr id="27" name="Straight Arrow Connector 26"/>
          <p:cNvCxnSpPr>
            <a:stCxn id="24" idx="2"/>
          </p:cNvCxnSpPr>
          <p:nvPr/>
        </p:nvCxnSpPr>
        <p:spPr>
          <a:xfrm>
            <a:off x="8978718" y="3258580"/>
            <a:ext cx="0" cy="8582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Rounded Rectangle 29"/>
          <p:cNvSpPr/>
          <p:nvPr/>
        </p:nvSpPr>
        <p:spPr>
          <a:xfrm>
            <a:off x="7651029" y="4116841"/>
            <a:ext cx="2739280" cy="800221"/>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Execute Script</a:t>
            </a:r>
            <a:endParaRPr lang="en-GB" dirty="0"/>
          </a:p>
        </p:txBody>
      </p:sp>
      <p:sp>
        <p:nvSpPr>
          <p:cNvPr id="34" name="TextBox 33"/>
          <p:cNvSpPr txBox="1"/>
          <p:nvPr/>
        </p:nvSpPr>
        <p:spPr>
          <a:xfrm>
            <a:off x="8043714" y="4558412"/>
            <a:ext cx="2112510" cy="400110"/>
          </a:xfrm>
          <a:prstGeom prst="rect">
            <a:avLst/>
          </a:prstGeom>
          <a:noFill/>
        </p:spPr>
        <p:txBody>
          <a:bodyPr wrap="square" rtlCol="0">
            <a:spAutoFit/>
          </a:bodyPr>
          <a:lstStyle/>
          <a:p>
            <a:r>
              <a:rPr lang="en-GB" sz="2000" dirty="0" smtClean="0">
                <a:latin typeface="Courier New" panose="02070309020205020404" pitchFamily="49" charset="0"/>
                <a:cs typeface="Courier New" panose="02070309020205020404" pitchFamily="49" charset="0"/>
              </a:rPr>
              <a:t>Azure = </a:t>
            </a:r>
            <a:r>
              <a:rPr lang="en-GB" sz="2000" b="1" dirty="0" smtClean="0">
                <a:latin typeface="Courier New" panose="02070309020205020404" pitchFamily="49" charset="0"/>
                <a:cs typeface="Courier New" panose="02070309020205020404" pitchFamily="49" charset="0"/>
              </a:rPr>
              <a:t>True</a:t>
            </a:r>
          </a:p>
        </p:txBody>
      </p:sp>
      <p:sp>
        <p:nvSpPr>
          <p:cNvPr id="41" name="TextBox 40"/>
          <p:cNvSpPr txBox="1"/>
          <p:nvPr/>
        </p:nvSpPr>
        <p:spPr>
          <a:xfrm>
            <a:off x="619571" y="2474714"/>
            <a:ext cx="4532243" cy="2308324"/>
          </a:xfrm>
          <a:prstGeom prst="rect">
            <a:avLst/>
          </a:prstGeom>
          <a:noFill/>
        </p:spPr>
        <p:txBody>
          <a:bodyPr wrap="square" rtlCol="0">
            <a:spAutoFit/>
          </a:bodyPr>
          <a:lstStyle/>
          <a:p>
            <a:r>
              <a:rPr lang="en-GB" sz="2400" dirty="0" smtClean="0">
                <a:latin typeface="Courier New" panose="02070309020205020404" pitchFamily="49" charset="0"/>
                <a:cs typeface="Courier New" panose="02070309020205020404" pitchFamily="49" charset="0"/>
              </a:rPr>
              <a:t>Azure = False</a:t>
            </a:r>
          </a:p>
          <a:p>
            <a:r>
              <a:rPr lang="en-GB" sz="2400" dirty="0">
                <a:latin typeface="Courier New" panose="02070309020205020404" pitchFamily="49" charset="0"/>
                <a:cs typeface="Courier New" panose="02070309020205020404" pitchFamily="49" charset="0"/>
              </a:rPr>
              <a:t>i</a:t>
            </a:r>
            <a:r>
              <a:rPr lang="en-GB" sz="2400" dirty="0" smtClean="0">
                <a:latin typeface="Courier New" panose="02070309020205020404" pitchFamily="49" charset="0"/>
                <a:cs typeface="Courier New" panose="02070309020205020404" pitchFamily="49" charset="0"/>
              </a:rPr>
              <a:t>f Azure</a:t>
            </a:r>
          </a:p>
          <a:p>
            <a:r>
              <a:rPr lang="en-GB" sz="2400" dirty="0" smtClean="0">
                <a:latin typeface="Courier New" panose="02070309020205020404" pitchFamily="49" charset="0"/>
                <a:cs typeface="Courier New" panose="02070309020205020404" pitchFamily="49" charset="0"/>
              </a:rPr>
              <a:t>  # Load Azure ML table</a:t>
            </a:r>
          </a:p>
          <a:p>
            <a:r>
              <a:rPr lang="en-GB" sz="2400" dirty="0">
                <a:latin typeface="Courier New" panose="02070309020205020404" pitchFamily="49" charset="0"/>
                <a:cs typeface="Courier New" panose="02070309020205020404" pitchFamily="49" charset="0"/>
              </a:rPr>
              <a:t>e</a:t>
            </a:r>
            <a:r>
              <a:rPr lang="en-GB" sz="2400" dirty="0" smtClean="0">
                <a:latin typeface="Courier New" panose="02070309020205020404" pitchFamily="49" charset="0"/>
                <a:cs typeface="Courier New" panose="02070309020205020404" pitchFamily="49" charset="0"/>
              </a:rPr>
              <a:t>lse</a:t>
            </a:r>
          </a:p>
          <a:p>
            <a:r>
              <a:rPr lang="en-GB" sz="2400" dirty="0">
                <a:latin typeface="Courier New" panose="02070309020205020404" pitchFamily="49" charset="0"/>
                <a:cs typeface="Courier New" panose="02070309020205020404" pitchFamily="49" charset="0"/>
              </a:rPr>
              <a:t> </a:t>
            </a:r>
            <a:r>
              <a:rPr lang="en-GB" sz="2400" dirty="0" smtClean="0">
                <a:latin typeface="Courier New" panose="02070309020205020404" pitchFamily="49" charset="0"/>
                <a:cs typeface="Courier New" panose="02070309020205020404" pitchFamily="49" charset="0"/>
              </a:rPr>
              <a:t> # Load local file</a:t>
            </a:r>
          </a:p>
          <a:p>
            <a:r>
              <a:rPr lang="en-GB" sz="2400" dirty="0" smtClean="0">
                <a:latin typeface="Courier New" panose="02070309020205020404" pitchFamily="49" charset="0"/>
                <a:cs typeface="Courier New" panose="02070309020205020404" pitchFamily="49" charset="0"/>
              </a:rPr>
              <a:t>...</a:t>
            </a:r>
            <a:endParaRPr lang="en-GB"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3124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100"/>
                                  </p:iterate>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childTnLst>
                                </p:cTn>
                              </p:par>
                            </p:childTnLst>
                          </p:cTn>
                        </p:par>
                        <p:par>
                          <p:cTn id="20" fill="hold">
                            <p:stCondLst>
                              <p:cond delay="0"/>
                            </p:stCondLst>
                            <p:childTnLst>
                              <p:par>
                                <p:cTn id="21" presetID="22" presetClass="entr" presetSubtype="1" fill="hold"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up)">
                                      <p:cBhvr>
                                        <p:cTn id="23" dur="500"/>
                                        <p:tgtEl>
                                          <p:spTgt spid="27"/>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6" presetClass="emph" presetSubtype="0" fill="hold" grpId="1" nodeType="clickEffect">
                                  <p:stCondLst>
                                    <p:cond delay="0"/>
                                  </p:stCondLst>
                                  <p:childTnLst>
                                    <p:animScale>
                                      <p:cBhvr>
                                        <p:cTn id="34" dur="3000" fill="hold"/>
                                        <p:tgtEl>
                                          <p:spTgt spid="41"/>
                                        </p:tgtEl>
                                      </p:cBhvr>
                                      <p:by x="25000" y="25000"/>
                                    </p:animScale>
                                  </p:childTnLst>
                                </p:cTn>
                              </p:par>
                              <p:par>
                                <p:cTn id="35" presetID="42" presetClass="path" presetSubtype="0" accel="50000" decel="50000" fill="hold" grpId="2" nodeType="withEffect">
                                  <p:stCondLst>
                                    <p:cond delay="0"/>
                                  </p:stCondLst>
                                  <p:childTnLst>
                                    <p:animMotion origin="layout" path="M 1.45833E-6 3.33333E-6 L 0.49713 0.13518 " pathEditMode="relative" rAng="0" ptsTypes="AA">
                                      <p:cBhvr>
                                        <p:cTn id="36" dur="3000" fill="hold"/>
                                        <p:tgtEl>
                                          <p:spTgt spid="41"/>
                                        </p:tgtEl>
                                        <p:attrNameLst>
                                          <p:attrName>ppt_x</p:attrName>
                                          <p:attrName>ppt_y</p:attrName>
                                        </p:attrNameLst>
                                      </p:cBhvr>
                                      <p:rCtr x="24857" y="6759"/>
                                    </p:animMotion>
                                  </p:childTnLst>
                                </p:cTn>
                              </p:par>
                            </p:childTnLst>
                          </p:cTn>
                        </p:par>
                        <p:par>
                          <p:cTn id="37" fill="hold">
                            <p:stCondLst>
                              <p:cond delay="3000"/>
                            </p:stCondLst>
                            <p:childTnLst>
                              <p:par>
                                <p:cTn id="38" presetID="1" presetClass="exit" presetSubtype="0" fill="hold" grpId="3" nodeType="afterEffect">
                                  <p:stCondLst>
                                    <p:cond delay="0"/>
                                  </p:stCondLst>
                                  <p:childTnLst>
                                    <p:set>
                                      <p:cBhvr>
                                        <p:cTn id="39" dur="1" fill="hold">
                                          <p:stCondLst>
                                            <p:cond delay="0"/>
                                          </p:stCondLst>
                                        </p:cTn>
                                        <p:tgtEl>
                                          <p:spTgt spid="41"/>
                                        </p:tgtEl>
                                        <p:attrNameLst>
                                          <p:attrName>style.visibility</p:attrName>
                                        </p:attrNameLst>
                                      </p:cBhvr>
                                      <p:to>
                                        <p:strVal val="hidden"/>
                                      </p:to>
                                    </p:set>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4" grpId="0" animBg="1"/>
      <p:bldP spid="30" grpId="0" animBg="1"/>
      <p:bldP spid="34" grpId="0"/>
      <p:bldP spid="41" grpId="0"/>
      <p:bldP spid="41" grpId="1"/>
      <p:bldP spid="41" grpId="2"/>
      <p:bldP spid="41" grpId="3"/>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Available in R and Python Pandas</a:t>
            </a:r>
          </a:p>
          <a:p>
            <a:r>
              <a:rPr lang="en-GB" dirty="0" smtClean="0">
                <a:latin typeface="Segoe"/>
              </a:rPr>
              <a:t>Map to and from Azure ML tables</a:t>
            </a:r>
          </a:p>
          <a:p>
            <a:r>
              <a:rPr lang="en-GB" dirty="0" smtClean="0">
                <a:latin typeface="Segoe"/>
              </a:rPr>
              <a:t>Rectangular tables</a:t>
            </a:r>
          </a:p>
          <a:p>
            <a:r>
              <a:rPr lang="en-GB" dirty="0" smtClean="0">
                <a:latin typeface="Segoe"/>
              </a:rPr>
              <a:t>Each column of one type</a:t>
            </a:r>
          </a:p>
          <a:p>
            <a:r>
              <a:rPr lang="en-GB" dirty="0" smtClean="0">
                <a:latin typeface="Segoe"/>
              </a:rPr>
              <a:t>Subset by rows and columns</a:t>
            </a:r>
          </a:p>
          <a:p>
            <a:r>
              <a:rPr lang="en-GB" dirty="0" smtClean="0">
                <a:latin typeface="Segoe"/>
              </a:rPr>
              <a:t>Logical filtering of rows and columns</a:t>
            </a:r>
          </a:p>
        </p:txBody>
      </p:sp>
      <p:sp>
        <p:nvSpPr>
          <p:cNvPr id="2" name="Title 1"/>
          <p:cNvSpPr>
            <a:spLocks noGrp="1"/>
          </p:cNvSpPr>
          <p:nvPr>
            <p:ph type="title"/>
          </p:nvPr>
        </p:nvSpPr>
        <p:spPr/>
        <p:txBody>
          <a:bodyPr/>
          <a:lstStyle/>
          <a:p>
            <a:r>
              <a:rPr lang="en-US" dirty="0" smtClean="0">
                <a:latin typeface="Segoe"/>
              </a:rPr>
              <a:t>Data Frames</a:t>
            </a:r>
            <a:endParaRPr lang="en-US" dirty="0">
              <a:latin typeface="Segoe"/>
            </a:endParaRPr>
          </a:p>
        </p:txBody>
      </p:sp>
    </p:spTree>
    <p:extLst>
      <p:ext uri="{BB962C8B-B14F-4D97-AF65-F5344CB8AC3E}">
        <p14:creationId xmlns:p14="http://schemas.microsoft.com/office/powerpoint/2010/main" val="2464648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54901" y="153529"/>
            <a:ext cx="8329922" cy="6543362"/>
            <a:chOff x="6269127" y="1305847"/>
            <a:chExt cx="5190320" cy="4048879"/>
          </a:xfrm>
        </p:grpSpPr>
        <p:grpSp>
          <p:nvGrpSpPr>
            <p:cNvPr id="5" name="Group 4"/>
            <p:cNvGrpSpPr>
              <a:grpSpLocks noChangeAspect="1"/>
            </p:cNvGrpSpPr>
            <p:nvPr/>
          </p:nvGrpSpPr>
          <p:grpSpPr>
            <a:xfrm>
              <a:off x="6269127" y="1305847"/>
              <a:ext cx="5190320" cy="4048879"/>
              <a:chOff x="1507436" y="1799127"/>
              <a:chExt cx="3681068" cy="2752580"/>
            </a:xfrm>
          </p:grpSpPr>
          <p:sp>
            <p:nvSpPr>
              <p:cNvPr id="7" name="Rectangle 6"/>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Isosceles Triangle 9"/>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5-Point Star 12"/>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6" name="TextBox 5"/>
            <p:cNvSpPr txBox="1"/>
            <p:nvPr/>
          </p:nvSpPr>
          <p:spPr>
            <a:xfrm>
              <a:off x="6365307" y="1362827"/>
              <a:ext cx="2460287" cy="523220"/>
            </a:xfrm>
            <a:prstGeom prst="rect">
              <a:avLst/>
            </a:prstGeom>
            <a:noFill/>
          </p:spPr>
          <p:txBody>
            <a:bodyPr wrap="square" rtlCol="0">
              <a:spAutoFit/>
            </a:bodyPr>
            <a:lstStyle/>
            <a:p>
              <a:r>
                <a:rPr lang="en-GB" sz="2800" dirty="0" smtClean="0">
                  <a:solidFill>
                    <a:schemeClr val="bg1"/>
                  </a:solidFill>
                </a:rPr>
                <a:t>Azure ML</a:t>
              </a:r>
              <a:endParaRPr lang="en-GB" sz="2800" dirty="0">
                <a:solidFill>
                  <a:schemeClr val="bg1"/>
                </a:solidFill>
              </a:endParaRPr>
            </a:p>
          </p:txBody>
        </p:sp>
      </p:grpSp>
      <p:sp>
        <p:nvSpPr>
          <p:cNvPr id="14" name="Rounded Rectangle 13"/>
          <p:cNvSpPr/>
          <p:nvPr/>
        </p:nvSpPr>
        <p:spPr>
          <a:xfrm>
            <a:off x="4339883" y="1480909"/>
            <a:ext cx="3837467" cy="149809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2400" dirty="0" smtClean="0"/>
              <a:t>Dataset</a:t>
            </a:r>
            <a:endParaRPr lang="en-GB" sz="2400" dirty="0"/>
          </a:p>
        </p:txBody>
      </p:sp>
      <p:cxnSp>
        <p:nvCxnSpPr>
          <p:cNvPr id="15" name="Straight Arrow Connector 14"/>
          <p:cNvCxnSpPr>
            <a:stCxn id="14" idx="2"/>
            <a:endCxn id="16" idx="0"/>
          </p:cNvCxnSpPr>
          <p:nvPr/>
        </p:nvCxnSpPr>
        <p:spPr>
          <a:xfrm>
            <a:off x="6258617" y="2979003"/>
            <a:ext cx="15937" cy="15231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Rounded Rectangle 15"/>
          <p:cNvSpPr/>
          <p:nvPr/>
        </p:nvSpPr>
        <p:spPr>
          <a:xfrm>
            <a:off x="4355820" y="4502112"/>
            <a:ext cx="3837467" cy="149809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GB" sz="2400" dirty="0" smtClean="0"/>
              <a:t>Execute Script</a:t>
            </a:r>
            <a:endParaRPr lang="en-GB" sz="2400" dirty="0"/>
          </a:p>
        </p:txBody>
      </p:sp>
      <p:graphicFrame>
        <p:nvGraphicFramePr>
          <p:cNvPr id="26" name="Table 25"/>
          <p:cNvGraphicFramePr>
            <a:graphicFrameLocks noGrp="1"/>
          </p:cNvGraphicFramePr>
          <p:nvPr>
            <p:extLst/>
          </p:nvPr>
        </p:nvGraphicFramePr>
        <p:xfrm>
          <a:off x="5625397" y="2629227"/>
          <a:ext cx="1266438" cy="701040"/>
        </p:xfrm>
        <a:graphic>
          <a:graphicData uri="http://schemas.openxmlformats.org/drawingml/2006/table">
            <a:tbl>
              <a:tblPr firstRow="1" bandRow="1">
                <a:tableStyleId>{7E9639D4-E3E2-4D34-9284-5A2195B3D0D7}</a:tableStyleId>
              </a:tblPr>
              <a:tblGrid>
                <a:gridCol w="422146">
                  <a:extLst>
                    <a:ext uri="{9D8B030D-6E8A-4147-A177-3AD203B41FA5}">
                      <a16:colId xmlns:a16="http://schemas.microsoft.com/office/drawing/2014/main" val="1619559387"/>
                    </a:ext>
                  </a:extLst>
                </a:gridCol>
                <a:gridCol w="422146">
                  <a:extLst>
                    <a:ext uri="{9D8B030D-6E8A-4147-A177-3AD203B41FA5}">
                      <a16:colId xmlns:a16="http://schemas.microsoft.com/office/drawing/2014/main" val="691590019"/>
                    </a:ext>
                  </a:extLst>
                </a:gridCol>
                <a:gridCol w="422146">
                  <a:extLst>
                    <a:ext uri="{9D8B030D-6E8A-4147-A177-3AD203B41FA5}">
                      <a16:colId xmlns:a16="http://schemas.microsoft.com/office/drawing/2014/main" val="3758244295"/>
                    </a:ext>
                  </a:extLst>
                </a:gridCol>
              </a:tblGrid>
              <a:tr h="0">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3867138"/>
                  </a:ext>
                </a:extLst>
              </a:tr>
              <a:tr h="0">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51169054"/>
                  </a:ext>
                </a:extLst>
              </a:tr>
              <a:tr h="0">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19447962"/>
                  </a:ext>
                </a:extLst>
              </a:tr>
              <a:tr h="0">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79739462"/>
                  </a:ext>
                </a:extLst>
              </a:tr>
              <a:tr h="0">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22376852"/>
                  </a:ext>
                </a:extLst>
              </a:tr>
              <a:tr h="0">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9073834"/>
                  </a:ext>
                </a:extLst>
              </a:tr>
            </a:tbl>
          </a:graphicData>
        </a:graphic>
      </p:graphicFrame>
      <p:graphicFrame>
        <p:nvGraphicFramePr>
          <p:cNvPr id="27" name="Table 26"/>
          <p:cNvGraphicFramePr>
            <a:graphicFrameLocks noGrp="1"/>
          </p:cNvGraphicFramePr>
          <p:nvPr>
            <p:extLst/>
          </p:nvPr>
        </p:nvGraphicFramePr>
        <p:xfrm>
          <a:off x="5625397" y="5093168"/>
          <a:ext cx="1266438" cy="701040"/>
        </p:xfrm>
        <a:graphic>
          <a:graphicData uri="http://schemas.openxmlformats.org/drawingml/2006/table">
            <a:tbl>
              <a:tblPr firstRow="1" bandRow="1">
                <a:tableStyleId>{7E9639D4-E3E2-4D34-9284-5A2195B3D0D7}</a:tableStyleId>
              </a:tblPr>
              <a:tblGrid>
                <a:gridCol w="422146">
                  <a:extLst>
                    <a:ext uri="{9D8B030D-6E8A-4147-A177-3AD203B41FA5}">
                      <a16:colId xmlns:a16="http://schemas.microsoft.com/office/drawing/2014/main" val="1619559387"/>
                    </a:ext>
                  </a:extLst>
                </a:gridCol>
                <a:gridCol w="422146">
                  <a:extLst>
                    <a:ext uri="{9D8B030D-6E8A-4147-A177-3AD203B41FA5}">
                      <a16:colId xmlns:a16="http://schemas.microsoft.com/office/drawing/2014/main" val="691590019"/>
                    </a:ext>
                  </a:extLst>
                </a:gridCol>
                <a:gridCol w="422146">
                  <a:extLst>
                    <a:ext uri="{9D8B030D-6E8A-4147-A177-3AD203B41FA5}">
                      <a16:colId xmlns:a16="http://schemas.microsoft.com/office/drawing/2014/main" val="3758244295"/>
                    </a:ext>
                  </a:extLst>
                </a:gridCol>
              </a:tblGrid>
              <a:tr h="0">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3867138"/>
                  </a:ext>
                </a:extLst>
              </a:tr>
              <a:tr h="0">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51169054"/>
                  </a:ext>
                </a:extLst>
              </a:tr>
              <a:tr h="0">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19447962"/>
                  </a:ext>
                </a:extLst>
              </a:tr>
              <a:tr h="0">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79739462"/>
                  </a:ext>
                </a:extLst>
              </a:tr>
              <a:tr h="0">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22376852"/>
                  </a:ext>
                </a:extLst>
              </a:tr>
              <a:tr h="0">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9073834"/>
                  </a:ext>
                </a:extLst>
              </a:tr>
            </a:tbl>
          </a:graphicData>
        </a:graphic>
      </p:graphicFrame>
      <p:sp>
        <p:nvSpPr>
          <p:cNvPr id="28" name="TextBox 27"/>
          <p:cNvSpPr txBox="1"/>
          <p:nvPr/>
        </p:nvSpPr>
        <p:spPr>
          <a:xfrm>
            <a:off x="7626723" y="3740557"/>
            <a:ext cx="1677492" cy="369332"/>
          </a:xfrm>
          <a:prstGeom prst="rect">
            <a:avLst/>
          </a:prstGeom>
          <a:noFill/>
        </p:spPr>
        <p:txBody>
          <a:bodyPr wrap="square" rtlCol="0">
            <a:spAutoFit/>
          </a:bodyPr>
          <a:lstStyle/>
          <a:p>
            <a:r>
              <a:rPr lang="en-GB" dirty="0" smtClean="0">
                <a:solidFill>
                  <a:schemeClr val="accent1"/>
                </a:solidFill>
              </a:rPr>
              <a:t>Azure ML Table</a:t>
            </a:r>
            <a:endParaRPr lang="en-GB" dirty="0">
              <a:solidFill>
                <a:schemeClr val="accent1"/>
              </a:solidFill>
            </a:endParaRPr>
          </a:p>
        </p:txBody>
      </p:sp>
      <p:cxnSp>
        <p:nvCxnSpPr>
          <p:cNvPr id="30" name="Straight Arrow Connector 29"/>
          <p:cNvCxnSpPr/>
          <p:nvPr/>
        </p:nvCxnSpPr>
        <p:spPr>
          <a:xfrm flipH="1">
            <a:off x="7080069" y="3958690"/>
            <a:ext cx="566132" cy="108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678328" y="5424876"/>
            <a:ext cx="1677492" cy="861774"/>
          </a:xfrm>
          <a:prstGeom prst="rect">
            <a:avLst/>
          </a:prstGeom>
          <a:noFill/>
        </p:spPr>
        <p:txBody>
          <a:bodyPr wrap="square" rtlCol="0">
            <a:spAutoFit/>
          </a:bodyPr>
          <a:lstStyle/>
          <a:p>
            <a:r>
              <a:rPr lang="en-GB" dirty="0" smtClean="0">
                <a:solidFill>
                  <a:schemeClr val="accent1"/>
                </a:solidFill>
              </a:rPr>
              <a:t>Data Frame</a:t>
            </a:r>
          </a:p>
          <a:p>
            <a:pPr algn="ctr"/>
            <a:r>
              <a:rPr lang="en-GB" sz="1600" dirty="0" smtClean="0">
                <a:solidFill>
                  <a:schemeClr val="accent1"/>
                </a:solidFill>
              </a:rPr>
              <a:t>(R or </a:t>
            </a:r>
          </a:p>
          <a:p>
            <a:pPr algn="ctr"/>
            <a:r>
              <a:rPr lang="en-GB" sz="1600" dirty="0" smtClean="0">
                <a:solidFill>
                  <a:schemeClr val="accent1"/>
                </a:solidFill>
              </a:rPr>
              <a:t>Python Pandas)</a:t>
            </a:r>
            <a:endParaRPr lang="en-GB" sz="1600" dirty="0">
              <a:solidFill>
                <a:schemeClr val="accent1"/>
              </a:solidFill>
            </a:endParaRPr>
          </a:p>
        </p:txBody>
      </p:sp>
      <p:cxnSp>
        <p:nvCxnSpPr>
          <p:cNvPr id="32" name="Straight Arrow Connector 31"/>
          <p:cNvCxnSpPr/>
          <p:nvPr/>
        </p:nvCxnSpPr>
        <p:spPr>
          <a:xfrm flipV="1">
            <a:off x="3997234" y="5443688"/>
            <a:ext cx="1471749" cy="225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8183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nodeType="afterEffect">
                                  <p:stCondLst>
                                    <p:cond delay="0"/>
                                  </p:stCondLst>
                                  <p:childTnLst>
                                    <p:animMotion origin="layout" path="M -1.25E-6 -7.40741E-7 L 0.0013 0.1919 " pathEditMode="relative" rAng="0" ptsTypes="AA">
                                      <p:cBhvr>
                                        <p:cTn id="9" dur="2000" fill="hold"/>
                                        <p:tgtEl>
                                          <p:spTgt spid="26"/>
                                        </p:tgtEl>
                                        <p:attrNameLst>
                                          <p:attrName>ppt_x</p:attrName>
                                          <p:attrName>ppt_y</p:attrName>
                                        </p:attrNameLst>
                                      </p:cBhvr>
                                      <p:rCtr x="65" y="9583"/>
                                    </p:animMotion>
                                  </p:childTnLst>
                                </p:cTn>
                              </p:par>
                            </p:childTnLst>
                          </p:cTn>
                        </p:par>
                        <p:par>
                          <p:cTn id="10" fill="hold">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par>
                          <p:cTn id="13" fill="hold">
                            <p:stCondLst>
                              <p:cond delay="2000"/>
                            </p:stCondLst>
                            <p:childTnLst>
                              <p:par>
                                <p:cTn id="14" presetID="22" presetClass="entr" presetSubtype="2"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right)">
                                      <p:cBhvr>
                                        <p:cTn id="16" dur="500"/>
                                        <p:tgtEl>
                                          <p:spTgt spid="3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par>
                          <p:cTn id="25" fill="hold">
                            <p:stCondLst>
                              <p:cond delay="500"/>
                            </p:stCondLst>
                            <p:childTnLst>
                              <p:par>
                                <p:cTn id="26" presetID="22" presetClass="entr" presetSubtype="4" fill="hold" nodeType="after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wipe(down)">
                                      <p:cBhvr>
                                        <p:cTn id="2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Segoe"/>
              </a:rPr>
              <a:t>Data Frame Structure</a:t>
            </a:r>
            <a:endParaRPr lang="en-US" dirty="0">
              <a:latin typeface="Segoe"/>
            </a:endParaRPr>
          </a:p>
        </p:txBody>
      </p:sp>
      <p:sp>
        <p:nvSpPr>
          <p:cNvPr id="16" name="Content Placeholder 2"/>
          <p:cNvSpPr txBox="1">
            <a:spLocks/>
          </p:cNvSpPr>
          <p:nvPr/>
        </p:nvSpPr>
        <p:spPr>
          <a:xfrm>
            <a:off x="358857" y="3049403"/>
            <a:ext cx="7209522"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Col1,   Col2,   Col3, ………………………,</a:t>
            </a:r>
            <a:r>
              <a:rPr lang="en-US" dirty="0" err="1" smtClean="0"/>
              <a:t>ColN</a:t>
            </a:r>
            <a:endParaRPr lang="en-US" dirty="0"/>
          </a:p>
        </p:txBody>
      </p:sp>
      <p:sp>
        <p:nvSpPr>
          <p:cNvPr id="31" name="Rectangle 30"/>
          <p:cNvSpPr/>
          <p:nvPr/>
        </p:nvSpPr>
        <p:spPr>
          <a:xfrm>
            <a:off x="358857" y="3033160"/>
            <a:ext cx="7259542" cy="2367319"/>
          </a:xfrm>
          <a:prstGeom prst="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ontent Placeholder 2"/>
          <p:cNvSpPr txBox="1">
            <a:spLocks/>
          </p:cNvSpPr>
          <p:nvPr/>
        </p:nvSpPr>
        <p:spPr>
          <a:xfrm>
            <a:off x="454873" y="3684539"/>
            <a:ext cx="7209522"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Val11, Val12, Val13, ……………………,Val1N</a:t>
            </a:r>
            <a:endParaRPr lang="en-US" dirty="0"/>
          </a:p>
        </p:txBody>
      </p:sp>
      <p:sp>
        <p:nvSpPr>
          <p:cNvPr id="33" name="Content Placeholder 2"/>
          <p:cNvSpPr txBox="1">
            <a:spLocks/>
          </p:cNvSpPr>
          <p:nvPr/>
        </p:nvSpPr>
        <p:spPr>
          <a:xfrm>
            <a:off x="408877" y="4757381"/>
            <a:ext cx="7209522"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ValM1, ValM2, ValM3, ………………, </a:t>
            </a:r>
            <a:r>
              <a:rPr lang="en-US" dirty="0" err="1" smtClean="0"/>
              <a:t>ValMN</a:t>
            </a:r>
            <a:endParaRPr lang="en-US" dirty="0"/>
          </a:p>
        </p:txBody>
      </p:sp>
      <p:sp>
        <p:nvSpPr>
          <p:cNvPr id="34" name="Content Placeholder 2"/>
          <p:cNvSpPr txBox="1">
            <a:spLocks/>
          </p:cNvSpPr>
          <p:nvPr/>
        </p:nvSpPr>
        <p:spPr>
          <a:xfrm>
            <a:off x="440637" y="4200673"/>
            <a:ext cx="7209522"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 ……….., ………., ……………………., ………</a:t>
            </a:r>
            <a:endParaRPr lang="en-US" dirty="0"/>
          </a:p>
        </p:txBody>
      </p:sp>
      <p:sp>
        <p:nvSpPr>
          <p:cNvPr id="38" name="Content Placeholder 2"/>
          <p:cNvSpPr txBox="1">
            <a:spLocks/>
          </p:cNvSpPr>
          <p:nvPr/>
        </p:nvSpPr>
        <p:spPr>
          <a:xfrm>
            <a:off x="7802546" y="2705509"/>
            <a:ext cx="4206907" cy="2694970"/>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latin typeface="Segoe"/>
              </a:rPr>
              <a:t>Rectangular table</a:t>
            </a:r>
          </a:p>
          <a:p>
            <a:pPr marL="0" indent="0">
              <a:buFont typeface="Arial" pitchFamily="34" charset="0"/>
              <a:buNone/>
            </a:pPr>
            <a:r>
              <a:rPr lang="en-US" dirty="0" smtClean="0">
                <a:latin typeface="Segoe"/>
              </a:rPr>
              <a:t>N Columns</a:t>
            </a:r>
          </a:p>
          <a:p>
            <a:pPr marL="0" indent="0">
              <a:buFont typeface="Arial" pitchFamily="34" charset="0"/>
              <a:buNone/>
            </a:pPr>
            <a:r>
              <a:rPr lang="en-US" dirty="0" smtClean="0">
                <a:latin typeface="Segoe"/>
              </a:rPr>
              <a:t>M Rows</a:t>
            </a:r>
          </a:p>
          <a:p>
            <a:pPr marL="0" indent="0">
              <a:buFont typeface="Arial" pitchFamily="34" charset="0"/>
              <a:buNone/>
            </a:pPr>
            <a:r>
              <a:rPr lang="en-US" dirty="0" smtClean="0">
                <a:latin typeface="Segoe"/>
              </a:rPr>
              <a:t>Equal length columns</a:t>
            </a:r>
            <a:endParaRPr lang="en-US" dirty="0">
              <a:latin typeface="Segoe"/>
            </a:endParaRPr>
          </a:p>
        </p:txBody>
      </p:sp>
      <p:sp>
        <p:nvSpPr>
          <p:cNvPr id="20" name="Content Placeholder 2"/>
          <p:cNvSpPr txBox="1">
            <a:spLocks/>
          </p:cNvSpPr>
          <p:nvPr/>
        </p:nvSpPr>
        <p:spPr>
          <a:xfrm>
            <a:off x="358858" y="2376083"/>
            <a:ext cx="7305538" cy="643098"/>
          </a:xfrm>
          <a:prstGeom prst="rect">
            <a:avLst/>
          </a:prstGeom>
          <a:solidFill>
            <a:schemeClr val="tx2">
              <a:lumMod val="75000"/>
            </a:schemeClr>
          </a:solidFill>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err="1" smtClean="0">
                <a:solidFill>
                  <a:schemeClr val="bg1"/>
                </a:solidFill>
                <a:latin typeface="Segoe"/>
              </a:rPr>
              <a:t>Typ</a:t>
            </a:r>
            <a:r>
              <a:rPr lang="en-US" dirty="0" smtClean="0">
                <a:solidFill>
                  <a:schemeClr val="bg1"/>
                </a:solidFill>
                <a:latin typeface="Segoe"/>
              </a:rPr>
              <a:t>,    </a:t>
            </a:r>
            <a:r>
              <a:rPr lang="en-US" dirty="0" err="1" smtClean="0">
                <a:solidFill>
                  <a:schemeClr val="bg1"/>
                </a:solidFill>
                <a:latin typeface="Segoe"/>
              </a:rPr>
              <a:t>Typ</a:t>
            </a:r>
            <a:r>
              <a:rPr lang="en-US" dirty="0" smtClean="0">
                <a:solidFill>
                  <a:schemeClr val="bg1"/>
                </a:solidFill>
                <a:latin typeface="Segoe"/>
              </a:rPr>
              <a:t>,   </a:t>
            </a:r>
            <a:r>
              <a:rPr lang="en-US" dirty="0" err="1" smtClean="0">
                <a:solidFill>
                  <a:schemeClr val="bg1"/>
                </a:solidFill>
                <a:latin typeface="Segoe"/>
              </a:rPr>
              <a:t>Typ</a:t>
            </a:r>
            <a:r>
              <a:rPr lang="en-US" dirty="0" smtClean="0">
                <a:solidFill>
                  <a:schemeClr val="bg1"/>
                </a:solidFill>
                <a:latin typeface="Segoe"/>
              </a:rPr>
              <a:t>,   ………….…, </a:t>
            </a:r>
            <a:r>
              <a:rPr lang="en-US" dirty="0" err="1" smtClean="0">
                <a:solidFill>
                  <a:schemeClr val="bg1"/>
                </a:solidFill>
                <a:latin typeface="Segoe"/>
              </a:rPr>
              <a:t>Typ</a:t>
            </a:r>
            <a:endParaRPr lang="en-US" dirty="0">
              <a:solidFill>
                <a:schemeClr val="bg1"/>
              </a:solidFill>
              <a:latin typeface="Segoe"/>
            </a:endParaRPr>
          </a:p>
        </p:txBody>
      </p:sp>
      <p:sp>
        <p:nvSpPr>
          <p:cNvPr id="21" name="Content Placeholder 2"/>
          <p:cNvSpPr txBox="1">
            <a:spLocks/>
          </p:cNvSpPr>
          <p:nvPr/>
        </p:nvSpPr>
        <p:spPr>
          <a:xfrm>
            <a:off x="358858" y="1690289"/>
            <a:ext cx="7259541" cy="68206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dirty="0" smtClean="0">
                <a:latin typeface="Segoe"/>
              </a:rPr>
              <a:t>Column of Single Type</a:t>
            </a:r>
            <a:endParaRPr lang="en-US" dirty="0">
              <a:latin typeface="Segoe"/>
            </a:endParaRPr>
          </a:p>
        </p:txBody>
      </p:sp>
    </p:spTree>
    <p:extLst>
      <p:ext uri="{BB962C8B-B14F-4D97-AF65-F5344CB8AC3E}">
        <p14:creationId xmlns:p14="http://schemas.microsoft.com/office/powerpoint/2010/main" val="3317212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10120</TotalTime>
  <Words>1202</Words>
  <Application>Microsoft Office PowerPoint</Application>
  <PresentationFormat>Widescreen</PresentationFormat>
  <Paragraphs>562</Paragraphs>
  <Slides>42</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Courier New</vt:lpstr>
      <vt:lpstr>Segoe</vt:lpstr>
      <vt:lpstr>Segoe UI</vt:lpstr>
      <vt:lpstr>Segoe UI Light</vt:lpstr>
      <vt:lpstr>1_Office Theme</vt:lpstr>
      <vt:lpstr>10 | R and Python for Data Science</vt:lpstr>
      <vt:lpstr>Chapter Outline</vt:lpstr>
      <vt:lpstr>R or Python?</vt:lpstr>
      <vt:lpstr>Developing and testing R and Python</vt:lpstr>
      <vt:lpstr>Debugging R and Python in Azure ML</vt:lpstr>
      <vt:lpstr>PowerPoint Presentation</vt:lpstr>
      <vt:lpstr>Data Frames</vt:lpstr>
      <vt:lpstr>PowerPoint Presentation</vt:lpstr>
      <vt:lpstr>Data Frame Structure</vt:lpstr>
      <vt:lpstr>dplyr and Pandas</vt:lpstr>
      <vt:lpstr>R in Azure ML</vt:lpstr>
      <vt:lpstr>R Tools</vt:lpstr>
      <vt:lpstr>Execute R Script</vt:lpstr>
      <vt:lpstr>dplyr and R methods</vt:lpstr>
      <vt:lpstr>The dplyr package</vt:lpstr>
      <vt:lpstr>PowerPoint Presentation</vt:lpstr>
      <vt:lpstr>PowerPoint Presentation</vt:lpstr>
      <vt:lpstr>PowerPoint Presentation</vt:lpstr>
      <vt:lpstr>PowerPoint Presentation</vt:lpstr>
      <vt:lpstr>Other useful dplyr verbs include:</vt:lpstr>
      <vt:lpstr>PowerPoint Presentation</vt:lpstr>
      <vt:lpstr>Python in Azure ML</vt:lpstr>
      <vt:lpstr>Python in Azure ML</vt:lpstr>
      <vt:lpstr>Execute Python Script</vt:lpstr>
      <vt:lpstr>Python Plotting in Azure ML</vt:lpstr>
      <vt:lpstr>Pandas</vt:lpstr>
      <vt:lpstr>The pandas package</vt:lpstr>
      <vt:lpstr>PowerPoint Presentation</vt:lpstr>
      <vt:lpstr>PowerPoint Presentation</vt:lpstr>
      <vt:lpstr>PowerPoint Presentation</vt:lpstr>
      <vt:lpstr>PowerPoint Presentation</vt:lpstr>
      <vt:lpstr>PowerPoint Presentation</vt:lpstr>
      <vt:lpstr>Pandas Methods</vt:lpstr>
      <vt:lpstr>PowerPoint Presentation</vt:lpstr>
      <vt:lpstr>PowerPoint Presentation</vt:lpstr>
      <vt:lpstr>PowerPoint Presentation</vt:lpstr>
      <vt:lpstr>Other Useful Methods</vt:lpstr>
      <vt:lpstr>Joins</vt:lpstr>
      <vt:lpstr>Other Operations</vt:lpstr>
      <vt:lpstr>PowerPoint Presentation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Graeme Malcolm</cp:lastModifiedBy>
  <cp:revision>147</cp:revision>
  <dcterms:created xsi:type="dcterms:W3CDTF">2013-02-15T23:12:42Z</dcterms:created>
  <dcterms:modified xsi:type="dcterms:W3CDTF">2015-09-24T16:08:48Z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