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16"/>
  </p:notesMasterIdLst>
  <p:sldIdLst>
    <p:sldId id="278" r:id="rId7"/>
    <p:sldId id="275" r:id="rId8"/>
    <p:sldId id="285" r:id="rId9"/>
    <p:sldId id="284" r:id="rId10"/>
    <p:sldId id="283" r:id="rId11"/>
    <p:sldId id="282" r:id="rId12"/>
    <p:sldId id="281" r:id="rId13"/>
    <p:sldId id="272" r:id="rId14"/>
    <p:sldId id="280" r:id="rId15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00"/>
    <a:srgbClr val="800000"/>
    <a:srgbClr val="A50021"/>
    <a:srgbClr val="00CC00"/>
    <a:srgbClr val="CCFFFF"/>
    <a:srgbClr val="FF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31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2011-10-12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2011-10-12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097863" y="752475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Relational Databases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1971675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506913" y="2088097"/>
            <a:ext cx="4637087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Relational Model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62600" y="0"/>
            <a:ext cx="3581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Relational Model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761999"/>
            <a:ext cx="85344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Bef>
                <a:spcPts val="0"/>
              </a:spcBef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rgbClr val="990000"/>
                </a:solidFill>
              </a:rPr>
              <a:t>Used by all major commercial database systems</a:t>
            </a:r>
          </a:p>
          <a:p>
            <a:pPr marL="274320" indent="-182880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990000"/>
                </a:solidFill>
              </a:rPr>
              <a:t> Very simple model</a:t>
            </a:r>
          </a:p>
          <a:p>
            <a:pPr marL="274320" indent="-182880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990000"/>
                </a:solidFill>
              </a:rPr>
              <a:t> Query with high-level languages: simple yet expressive</a:t>
            </a:r>
          </a:p>
          <a:p>
            <a:pPr marL="274320" indent="-182880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990000"/>
                </a:solidFill>
              </a:rPr>
              <a:t> Efficient implementations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590549"/>
            <a:ext cx="7924800" cy="1066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buClrTx/>
              <a:buSzTx/>
              <a:buFont typeface="Calibri" pitchFamily="34" charset="0"/>
              <a:buChar char=" 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Schema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structural description of relations in database</a:t>
            </a:r>
          </a:p>
          <a:p>
            <a:pPr marR="0" lvl="0" algn="l" defTabSz="914400" rtl="0" eaLnBrk="1" fontAlgn="auto" latinLnBrk="0" hangingPunct="1">
              <a:buClrTx/>
              <a:buSzTx/>
              <a:buFont typeface="Calibri" pitchFamily="34" charset="0"/>
              <a:buChar char=" 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Instance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actual contents at given point in time</a:t>
            </a: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5562600" y="0"/>
            <a:ext cx="3581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The Relational Model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2495550"/>
          <a:ext cx="3733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143000"/>
                <a:gridCol w="838200"/>
                <a:gridCol w="990600"/>
              </a:tblGrid>
              <a:tr h="285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4000" y="2495550"/>
          <a:ext cx="31242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838200"/>
                <a:gridCol w="990600"/>
              </a:tblGrid>
              <a:tr h="285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6380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590549"/>
            <a:ext cx="7924800" cy="1066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buClrTx/>
              <a:buSzTx/>
              <a:buFont typeface="Calibri" pitchFamily="34" charset="0"/>
              <a:buChar char=" 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Schema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structural description of relations in database</a:t>
            </a:r>
          </a:p>
          <a:p>
            <a:pPr marR="0" lvl="0" algn="l" defTabSz="914400" rtl="0" eaLnBrk="1" fontAlgn="auto" latinLnBrk="0" hangingPunct="1">
              <a:buClrTx/>
              <a:buSzTx/>
              <a:buFont typeface="Calibri" pitchFamily="34" charset="0"/>
              <a:buChar char=" 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Instance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actual contents at given point in time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590550"/>
            <a:ext cx="7772400" cy="419100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 typeface="Calibri" pitchFamily="34" charset="0"/>
              <a:buChar char=" "/>
            </a:pPr>
            <a:r>
              <a:rPr lang="en-US" sz="2400" dirty="0" smtClean="0">
                <a:solidFill>
                  <a:srgbClr val="990000"/>
                </a:solidFill>
              </a:rPr>
              <a:t>Database = set of named </a:t>
            </a:r>
            <a:r>
              <a:rPr lang="en-US" sz="2400" b="1" dirty="0" smtClean="0">
                <a:solidFill>
                  <a:srgbClr val="0000FF"/>
                </a:solidFill>
              </a:rPr>
              <a:t>relations</a:t>
            </a:r>
            <a:r>
              <a:rPr lang="en-US" sz="2400" dirty="0" smtClean="0">
                <a:solidFill>
                  <a:srgbClr val="990000"/>
                </a:solidFill>
              </a:rPr>
              <a:t> (or </a:t>
            </a:r>
            <a:r>
              <a:rPr lang="en-US" sz="2400" b="1" dirty="0" smtClean="0">
                <a:solidFill>
                  <a:srgbClr val="0000FF"/>
                </a:solidFill>
              </a:rPr>
              <a:t>tables</a:t>
            </a:r>
            <a:r>
              <a:rPr lang="en-US" sz="2400" dirty="0" smtClean="0">
                <a:solidFill>
                  <a:srgbClr val="990000"/>
                </a:solidFill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Calibri" pitchFamily="34" charset="0"/>
              <a:buChar char=" "/>
            </a:pPr>
            <a:r>
              <a:rPr lang="en-US" sz="2400" dirty="0" smtClean="0">
                <a:solidFill>
                  <a:srgbClr val="990000"/>
                </a:solidFill>
              </a:rPr>
              <a:t>Each relation has a set of named </a:t>
            </a:r>
            <a:r>
              <a:rPr lang="en-US" sz="2400" b="1" dirty="0" smtClean="0">
                <a:solidFill>
                  <a:srgbClr val="0000FF"/>
                </a:solidFill>
              </a:rPr>
              <a:t>attributes</a:t>
            </a:r>
            <a:r>
              <a:rPr lang="en-US" sz="2400" dirty="0" smtClean="0">
                <a:solidFill>
                  <a:srgbClr val="990000"/>
                </a:solidFill>
              </a:rPr>
              <a:t> (or </a:t>
            </a:r>
            <a:r>
              <a:rPr lang="en-US" sz="2400" b="1" dirty="0" smtClean="0">
                <a:solidFill>
                  <a:srgbClr val="0000FF"/>
                </a:solidFill>
              </a:rPr>
              <a:t>columns</a:t>
            </a:r>
            <a:r>
              <a:rPr lang="en-US" sz="2400" dirty="0" smtClean="0">
                <a:solidFill>
                  <a:srgbClr val="990000"/>
                </a:solidFill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Calibri" pitchFamily="34" charset="0"/>
              <a:buChar char=" "/>
            </a:pPr>
            <a:r>
              <a:rPr lang="en-US" sz="2400" dirty="0" smtClean="0">
                <a:solidFill>
                  <a:srgbClr val="990000"/>
                </a:solidFill>
              </a:rPr>
              <a:t>Each </a:t>
            </a:r>
            <a:r>
              <a:rPr lang="en-US" sz="2400" b="1" dirty="0" smtClean="0">
                <a:solidFill>
                  <a:srgbClr val="0000FF"/>
                </a:solidFill>
              </a:rPr>
              <a:t>tuple</a:t>
            </a:r>
            <a:r>
              <a:rPr lang="en-US" sz="2400" dirty="0" smtClean="0">
                <a:solidFill>
                  <a:srgbClr val="990000"/>
                </a:solidFill>
              </a:rPr>
              <a:t> (or </a:t>
            </a:r>
            <a:r>
              <a:rPr lang="en-US" sz="2400" b="1" dirty="0" smtClean="0">
                <a:solidFill>
                  <a:srgbClr val="0000FF"/>
                </a:solidFill>
              </a:rPr>
              <a:t>row</a:t>
            </a:r>
            <a:r>
              <a:rPr lang="en-US" sz="2400" dirty="0" smtClean="0">
                <a:solidFill>
                  <a:srgbClr val="990000"/>
                </a:solidFill>
              </a:rPr>
              <a:t>) has a value for each attribute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Calibri" pitchFamily="34" charset="0"/>
              <a:buChar char=" "/>
            </a:pPr>
            <a:r>
              <a:rPr lang="en-US" sz="2400" dirty="0" smtClean="0">
                <a:solidFill>
                  <a:srgbClr val="990000"/>
                </a:solidFill>
              </a:rPr>
              <a:t>Each attribute has a </a:t>
            </a:r>
            <a:r>
              <a:rPr lang="en-US" sz="2400" b="1" dirty="0" smtClean="0">
                <a:solidFill>
                  <a:srgbClr val="0000FF"/>
                </a:solidFill>
              </a:rPr>
              <a:t>type</a:t>
            </a:r>
            <a:r>
              <a:rPr lang="en-US" sz="2400" dirty="0" smtClean="0">
                <a:solidFill>
                  <a:srgbClr val="990000"/>
                </a:solidFill>
              </a:rPr>
              <a:t> (or </a:t>
            </a:r>
            <a:r>
              <a:rPr lang="en-US" sz="2400" b="1" dirty="0" smtClean="0">
                <a:solidFill>
                  <a:srgbClr val="0000FF"/>
                </a:solidFill>
              </a:rPr>
              <a:t>domain</a:t>
            </a:r>
            <a:r>
              <a:rPr lang="en-US" sz="2400" dirty="0" smtClean="0">
                <a:solidFill>
                  <a:srgbClr val="990000"/>
                </a:solidFill>
              </a:rPr>
              <a:t>)</a:t>
            </a:r>
            <a:endParaRPr lang="en-US" sz="2400" dirty="0">
              <a:solidFill>
                <a:srgbClr val="990000"/>
              </a:solidFill>
            </a:endParaRP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5562600" y="0"/>
            <a:ext cx="3581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The Relational Model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2495550"/>
          <a:ext cx="3733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143000"/>
                <a:gridCol w="838200"/>
                <a:gridCol w="990600"/>
              </a:tblGrid>
              <a:tr h="285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4000" y="2495550"/>
          <a:ext cx="31242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838200"/>
                <a:gridCol w="990600"/>
              </a:tblGrid>
              <a:tr h="285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6380811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590549"/>
            <a:ext cx="7924800" cy="1066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buClrTx/>
              <a:buSzTx/>
              <a:buFont typeface="Calibri" pitchFamily="34" charset="0"/>
              <a:buChar char=" 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Schema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structural description of relations in database</a:t>
            </a:r>
          </a:p>
          <a:p>
            <a:pPr marR="0" lvl="0" algn="l" defTabSz="914400" rtl="0" eaLnBrk="1" fontAlgn="auto" latinLnBrk="0" hangingPunct="1">
              <a:buClrTx/>
              <a:buSzTx/>
              <a:buFont typeface="Calibri" pitchFamily="34" charset="0"/>
              <a:buChar char=" 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Instance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actual contents at given point in time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590550"/>
            <a:ext cx="7772400" cy="419100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 typeface="Calibri" pitchFamily="34" charset="0"/>
              <a:buChar char=" "/>
            </a:pPr>
            <a:r>
              <a:rPr lang="en-US" sz="2400" dirty="0" smtClean="0">
                <a:solidFill>
                  <a:srgbClr val="990000"/>
                </a:solidFill>
              </a:rPr>
              <a:t>Database = set of named </a:t>
            </a:r>
            <a:r>
              <a:rPr lang="en-US" sz="2400" b="1" dirty="0" smtClean="0">
                <a:solidFill>
                  <a:srgbClr val="0000FF"/>
                </a:solidFill>
              </a:rPr>
              <a:t>relations</a:t>
            </a:r>
            <a:r>
              <a:rPr lang="en-US" sz="2400" dirty="0" smtClean="0">
                <a:solidFill>
                  <a:srgbClr val="990000"/>
                </a:solidFill>
              </a:rPr>
              <a:t> (or </a:t>
            </a:r>
            <a:r>
              <a:rPr lang="en-US" sz="2400" b="1" dirty="0" smtClean="0">
                <a:solidFill>
                  <a:srgbClr val="0000FF"/>
                </a:solidFill>
              </a:rPr>
              <a:t>tables</a:t>
            </a:r>
            <a:r>
              <a:rPr lang="en-US" sz="2400" dirty="0" smtClean="0">
                <a:solidFill>
                  <a:srgbClr val="990000"/>
                </a:solidFill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Calibri" pitchFamily="34" charset="0"/>
              <a:buChar char=" "/>
            </a:pPr>
            <a:r>
              <a:rPr lang="en-US" sz="2400" dirty="0" smtClean="0">
                <a:solidFill>
                  <a:srgbClr val="990000"/>
                </a:solidFill>
              </a:rPr>
              <a:t>Each relation has a set of named </a:t>
            </a:r>
            <a:r>
              <a:rPr lang="en-US" sz="2400" b="1" dirty="0" smtClean="0">
                <a:solidFill>
                  <a:srgbClr val="0000FF"/>
                </a:solidFill>
              </a:rPr>
              <a:t>attributes</a:t>
            </a:r>
            <a:r>
              <a:rPr lang="en-US" sz="2400" dirty="0" smtClean="0">
                <a:solidFill>
                  <a:srgbClr val="990000"/>
                </a:solidFill>
              </a:rPr>
              <a:t> (or </a:t>
            </a:r>
            <a:r>
              <a:rPr lang="en-US" sz="2400" b="1" dirty="0" smtClean="0">
                <a:solidFill>
                  <a:srgbClr val="0000FF"/>
                </a:solidFill>
              </a:rPr>
              <a:t>columns</a:t>
            </a:r>
            <a:r>
              <a:rPr lang="en-US" sz="2400" dirty="0" smtClean="0">
                <a:solidFill>
                  <a:srgbClr val="990000"/>
                </a:solidFill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Calibri" pitchFamily="34" charset="0"/>
              <a:buChar char=" "/>
            </a:pPr>
            <a:r>
              <a:rPr lang="en-US" sz="2400" dirty="0" smtClean="0">
                <a:solidFill>
                  <a:srgbClr val="990000"/>
                </a:solidFill>
              </a:rPr>
              <a:t>Each </a:t>
            </a:r>
            <a:r>
              <a:rPr lang="en-US" sz="2400" b="1" dirty="0" smtClean="0">
                <a:solidFill>
                  <a:srgbClr val="0000FF"/>
                </a:solidFill>
              </a:rPr>
              <a:t>tuple</a:t>
            </a:r>
            <a:r>
              <a:rPr lang="en-US" sz="2400" dirty="0" smtClean="0">
                <a:solidFill>
                  <a:srgbClr val="990000"/>
                </a:solidFill>
              </a:rPr>
              <a:t> (or </a:t>
            </a:r>
            <a:r>
              <a:rPr lang="en-US" sz="2400" b="1" dirty="0" smtClean="0">
                <a:solidFill>
                  <a:srgbClr val="0000FF"/>
                </a:solidFill>
              </a:rPr>
              <a:t>row</a:t>
            </a:r>
            <a:r>
              <a:rPr lang="en-US" sz="2400" dirty="0" smtClean="0">
                <a:solidFill>
                  <a:srgbClr val="990000"/>
                </a:solidFill>
              </a:rPr>
              <a:t>) has a value for each attribute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Calibri" pitchFamily="34" charset="0"/>
              <a:buChar char=" "/>
            </a:pPr>
            <a:r>
              <a:rPr lang="en-US" sz="2400" dirty="0" smtClean="0">
                <a:solidFill>
                  <a:srgbClr val="990000"/>
                </a:solidFill>
              </a:rPr>
              <a:t>Each attribute has a </a:t>
            </a:r>
            <a:r>
              <a:rPr lang="en-US" sz="2400" b="1" dirty="0" smtClean="0">
                <a:solidFill>
                  <a:srgbClr val="0000FF"/>
                </a:solidFill>
              </a:rPr>
              <a:t>type</a:t>
            </a:r>
            <a:r>
              <a:rPr lang="en-US" sz="2400" dirty="0" smtClean="0">
                <a:solidFill>
                  <a:srgbClr val="990000"/>
                </a:solidFill>
              </a:rPr>
              <a:t> (or </a:t>
            </a:r>
            <a:r>
              <a:rPr lang="en-US" sz="2400" b="1" dirty="0" smtClean="0">
                <a:solidFill>
                  <a:srgbClr val="0000FF"/>
                </a:solidFill>
              </a:rPr>
              <a:t>domain</a:t>
            </a:r>
            <a:r>
              <a:rPr lang="en-US" sz="2400" dirty="0" smtClean="0">
                <a:solidFill>
                  <a:srgbClr val="990000"/>
                </a:solidFill>
              </a:rPr>
              <a:t>)</a:t>
            </a:r>
            <a:endParaRPr lang="en-US" sz="2400" dirty="0">
              <a:solidFill>
                <a:srgbClr val="990000"/>
              </a:solidFill>
            </a:endParaRP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5562600" y="0"/>
            <a:ext cx="3581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The Relational Model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666749"/>
            <a:ext cx="7924800" cy="3733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buClrTx/>
              <a:buSzTx/>
              <a:buFont typeface="Calibri" pitchFamily="34" charset="0"/>
              <a:buChar char=" 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Schema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structural description of relations in database</a:t>
            </a:r>
          </a:p>
          <a:p>
            <a:pPr lvl="0">
              <a:buFont typeface="Calibri" pitchFamily="34" charset="0"/>
              <a:buChar char=" "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Instance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>
                <a:solidFill>
                  <a:srgbClr val="990000"/>
                </a:solidFill>
              </a:rPr>
              <a:t>–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actual contents at given point in time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2495550"/>
          <a:ext cx="3733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143000"/>
                <a:gridCol w="838200"/>
                <a:gridCol w="990600"/>
              </a:tblGrid>
              <a:tr h="285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4000" y="2495550"/>
          <a:ext cx="31242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838200"/>
                <a:gridCol w="990600"/>
              </a:tblGrid>
              <a:tr h="285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6380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590549"/>
            <a:ext cx="7924800" cy="1066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buClrTx/>
              <a:buSzTx/>
              <a:buFont typeface="Calibri" pitchFamily="34" charset="0"/>
              <a:buChar char=" 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Schema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structural description of relations in database</a:t>
            </a:r>
          </a:p>
          <a:p>
            <a:pPr marR="0" lvl="0" algn="l" defTabSz="914400" rtl="0" eaLnBrk="1" fontAlgn="auto" latinLnBrk="0" hangingPunct="1">
              <a:buClrTx/>
              <a:buSzTx/>
              <a:buFont typeface="Calibri" pitchFamily="34" charset="0"/>
              <a:buChar char=" 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Instance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actual contents at given point in time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590550"/>
            <a:ext cx="7772400" cy="419100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 typeface="Calibri" pitchFamily="34" charset="0"/>
              <a:buChar char=" "/>
            </a:pPr>
            <a:r>
              <a:rPr lang="en-US" sz="2400" dirty="0" smtClean="0">
                <a:solidFill>
                  <a:srgbClr val="990000"/>
                </a:solidFill>
              </a:rPr>
              <a:t>Database = set of named </a:t>
            </a:r>
            <a:r>
              <a:rPr lang="en-US" sz="2400" b="1" dirty="0" smtClean="0">
                <a:solidFill>
                  <a:srgbClr val="0000FF"/>
                </a:solidFill>
              </a:rPr>
              <a:t>relations</a:t>
            </a:r>
            <a:r>
              <a:rPr lang="en-US" sz="2400" dirty="0" smtClean="0">
                <a:solidFill>
                  <a:srgbClr val="990000"/>
                </a:solidFill>
              </a:rPr>
              <a:t> (or </a:t>
            </a:r>
            <a:r>
              <a:rPr lang="en-US" sz="2400" b="1" dirty="0" smtClean="0">
                <a:solidFill>
                  <a:srgbClr val="0000FF"/>
                </a:solidFill>
              </a:rPr>
              <a:t>tables</a:t>
            </a:r>
            <a:r>
              <a:rPr lang="en-US" sz="2400" dirty="0" smtClean="0">
                <a:solidFill>
                  <a:srgbClr val="990000"/>
                </a:solidFill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Calibri" pitchFamily="34" charset="0"/>
              <a:buChar char=" "/>
            </a:pPr>
            <a:r>
              <a:rPr lang="en-US" sz="2400" dirty="0" smtClean="0">
                <a:solidFill>
                  <a:srgbClr val="990000"/>
                </a:solidFill>
              </a:rPr>
              <a:t>Each relation has a set of named </a:t>
            </a:r>
            <a:r>
              <a:rPr lang="en-US" sz="2400" b="1" dirty="0" smtClean="0">
                <a:solidFill>
                  <a:srgbClr val="0000FF"/>
                </a:solidFill>
              </a:rPr>
              <a:t>attributes</a:t>
            </a:r>
            <a:r>
              <a:rPr lang="en-US" sz="2400" dirty="0" smtClean="0">
                <a:solidFill>
                  <a:srgbClr val="990000"/>
                </a:solidFill>
              </a:rPr>
              <a:t> (or </a:t>
            </a:r>
            <a:r>
              <a:rPr lang="en-US" sz="2400" b="1" dirty="0" smtClean="0">
                <a:solidFill>
                  <a:srgbClr val="0000FF"/>
                </a:solidFill>
              </a:rPr>
              <a:t>columns</a:t>
            </a:r>
            <a:r>
              <a:rPr lang="en-US" sz="2400" dirty="0" smtClean="0">
                <a:solidFill>
                  <a:srgbClr val="990000"/>
                </a:solidFill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Calibri" pitchFamily="34" charset="0"/>
              <a:buChar char=" "/>
            </a:pPr>
            <a:r>
              <a:rPr lang="en-US" sz="2400" dirty="0" smtClean="0">
                <a:solidFill>
                  <a:srgbClr val="990000"/>
                </a:solidFill>
              </a:rPr>
              <a:t>Each </a:t>
            </a:r>
            <a:r>
              <a:rPr lang="en-US" sz="2400" b="1" dirty="0" smtClean="0">
                <a:solidFill>
                  <a:srgbClr val="0000FF"/>
                </a:solidFill>
              </a:rPr>
              <a:t>tuple</a:t>
            </a:r>
            <a:r>
              <a:rPr lang="en-US" sz="2400" dirty="0" smtClean="0">
                <a:solidFill>
                  <a:srgbClr val="990000"/>
                </a:solidFill>
              </a:rPr>
              <a:t> (or </a:t>
            </a:r>
            <a:r>
              <a:rPr lang="en-US" sz="2400" b="1" dirty="0" smtClean="0">
                <a:solidFill>
                  <a:srgbClr val="0000FF"/>
                </a:solidFill>
              </a:rPr>
              <a:t>row</a:t>
            </a:r>
            <a:r>
              <a:rPr lang="en-US" sz="2400" dirty="0" smtClean="0">
                <a:solidFill>
                  <a:srgbClr val="990000"/>
                </a:solidFill>
              </a:rPr>
              <a:t>) has a value for each attribute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Calibri" pitchFamily="34" charset="0"/>
              <a:buChar char=" "/>
            </a:pPr>
            <a:r>
              <a:rPr lang="en-US" sz="2400" dirty="0" smtClean="0">
                <a:solidFill>
                  <a:srgbClr val="990000"/>
                </a:solidFill>
              </a:rPr>
              <a:t>Each attribute has a </a:t>
            </a:r>
            <a:r>
              <a:rPr lang="en-US" sz="2400" b="1" dirty="0" smtClean="0">
                <a:solidFill>
                  <a:srgbClr val="0000FF"/>
                </a:solidFill>
              </a:rPr>
              <a:t>type</a:t>
            </a:r>
            <a:r>
              <a:rPr lang="en-US" sz="2400" dirty="0" smtClean="0">
                <a:solidFill>
                  <a:srgbClr val="990000"/>
                </a:solidFill>
              </a:rPr>
              <a:t> (or </a:t>
            </a:r>
            <a:r>
              <a:rPr lang="en-US" sz="2400" b="1" dirty="0" smtClean="0">
                <a:solidFill>
                  <a:srgbClr val="0000FF"/>
                </a:solidFill>
              </a:rPr>
              <a:t>domain</a:t>
            </a:r>
            <a:r>
              <a:rPr lang="en-US" sz="2400" dirty="0" smtClean="0">
                <a:solidFill>
                  <a:srgbClr val="990000"/>
                </a:solidFill>
              </a:rPr>
              <a:t>)</a:t>
            </a:r>
            <a:endParaRPr lang="en-US" sz="2400" dirty="0">
              <a:solidFill>
                <a:srgbClr val="990000"/>
              </a:solidFill>
            </a:endParaRP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5562600" y="0"/>
            <a:ext cx="3581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The Relational Model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666749"/>
            <a:ext cx="7924800" cy="3733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buClrTx/>
              <a:buSzTx/>
              <a:buFont typeface="Calibri" pitchFamily="34" charset="0"/>
              <a:buChar char=" 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Schema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structural description of relations in database</a:t>
            </a:r>
          </a:p>
          <a:p>
            <a:pPr lvl="0">
              <a:buFont typeface="Calibri" pitchFamily="34" charset="0"/>
              <a:buChar char=" "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Instance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>
                <a:solidFill>
                  <a:srgbClr val="990000"/>
                </a:solidFill>
              </a:rPr>
              <a:t>–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actual contents at given point in time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09600" y="666748"/>
            <a:ext cx="7543800" cy="335280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buClrTx/>
              <a:buSzTx/>
              <a:buFont typeface="Calibri" pitchFamily="34" charset="0"/>
              <a:buChar char=" 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special value for “unknown” or “undefined”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2495550"/>
          <a:ext cx="3733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143000"/>
                <a:gridCol w="838200"/>
                <a:gridCol w="990600"/>
              </a:tblGrid>
              <a:tr h="285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4000" y="2495550"/>
          <a:ext cx="31242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838200"/>
                <a:gridCol w="990600"/>
              </a:tblGrid>
              <a:tr h="285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6380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590549"/>
            <a:ext cx="7924800" cy="1066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buClrTx/>
              <a:buSzTx/>
              <a:buFont typeface="Calibri" pitchFamily="34" charset="0"/>
              <a:buChar char=" 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Schema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structural description of relations in database</a:t>
            </a:r>
          </a:p>
          <a:p>
            <a:pPr marR="0" lvl="0" algn="l" defTabSz="914400" rtl="0" eaLnBrk="1" fontAlgn="auto" latinLnBrk="0" hangingPunct="1">
              <a:buClrTx/>
              <a:buSzTx/>
              <a:buFont typeface="Calibri" pitchFamily="34" charset="0"/>
              <a:buChar char=" 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Instance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actual contents at given point in time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590550"/>
            <a:ext cx="7772400" cy="419100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 typeface="Calibri" pitchFamily="34" charset="0"/>
              <a:buChar char=" "/>
            </a:pPr>
            <a:r>
              <a:rPr lang="en-US" sz="2400" dirty="0" smtClean="0">
                <a:solidFill>
                  <a:srgbClr val="990000"/>
                </a:solidFill>
              </a:rPr>
              <a:t>Database = set of named </a:t>
            </a:r>
            <a:r>
              <a:rPr lang="en-US" sz="2400" b="1" dirty="0" smtClean="0">
                <a:solidFill>
                  <a:srgbClr val="0000FF"/>
                </a:solidFill>
              </a:rPr>
              <a:t>relations</a:t>
            </a:r>
            <a:r>
              <a:rPr lang="en-US" sz="2400" dirty="0" smtClean="0">
                <a:solidFill>
                  <a:srgbClr val="990000"/>
                </a:solidFill>
              </a:rPr>
              <a:t> (or </a:t>
            </a:r>
            <a:r>
              <a:rPr lang="en-US" sz="2400" b="1" dirty="0" smtClean="0">
                <a:solidFill>
                  <a:srgbClr val="0000FF"/>
                </a:solidFill>
              </a:rPr>
              <a:t>tables</a:t>
            </a:r>
            <a:r>
              <a:rPr lang="en-US" sz="2400" dirty="0" smtClean="0">
                <a:solidFill>
                  <a:srgbClr val="990000"/>
                </a:solidFill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Calibri" pitchFamily="34" charset="0"/>
              <a:buChar char=" "/>
            </a:pPr>
            <a:r>
              <a:rPr lang="en-US" sz="2400" dirty="0" smtClean="0">
                <a:solidFill>
                  <a:srgbClr val="990000"/>
                </a:solidFill>
              </a:rPr>
              <a:t>Each relation has a set of named </a:t>
            </a:r>
            <a:r>
              <a:rPr lang="en-US" sz="2400" b="1" dirty="0" smtClean="0">
                <a:solidFill>
                  <a:srgbClr val="0000FF"/>
                </a:solidFill>
              </a:rPr>
              <a:t>attributes</a:t>
            </a:r>
            <a:r>
              <a:rPr lang="en-US" sz="2400" dirty="0" smtClean="0">
                <a:solidFill>
                  <a:srgbClr val="990000"/>
                </a:solidFill>
              </a:rPr>
              <a:t> (or </a:t>
            </a:r>
            <a:r>
              <a:rPr lang="en-US" sz="2400" b="1" dirty="0" smtClean="0">
                <a:solidFill>
                  <a:srgbClr val="0000FF"/>
                </a:solidFill>
              </a:rPr>
              <a:t>columns</a:t>
            </a:r>
            <a:r>
              <a:rPr lang="en-US" sz="2400" dirty="0" smtClean="0">
                <a:solidFill>
                  <a:srgbClr val="990000"/>
                </a:solidFill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Calibri" pitchFamily="34" charset="0"/>
              <a:buChar char=" "/>
            </a:pPr>
            <a:r>
              <a:rPr lang="en-US" sz="2400" dirty="0" smtClean="0">
                <a:solidFill>
                  <a:srgbClr val="990000"/>
                </a:solidFill>
              </a:rPr>
              <a:t>Each </a:t>
            </a:r>
            <a:r>
              <a:rPr lang="en-US" sz="2400" b="1" dirty="0" smtClean="0">
                <a:solidFill>
                  <a:srgbClr val="0000FF"/>
                </a:solidFill>
              </a:rPr>
              <a:t>tuple</a:t>
            </a:r>
            <a:r>
              <a:rPr lang="en-US" sz="2400" dirty="0" smtClean="0">
                <a:solidFill>
                  <a:srgbClr val="990000"/>
                </a:solidFill>
              </a:rPr>
              <a:t> (or </a:t>
            </a:r>
            <a:r>
              <a:rPr lang="en-US" sz="2400" b="1" dirty="0" smtClean="0">
                <a:solidFill>
                  <a:srgbClr val="0000FF"/>
                </a:solidFill>
              </a:rPr>
              <a:t>row</a:t>
            </a:r>
            <a:r>
              <a:rPr lang="en-US" sz="2400" dirty="0" smtClean="0">
                <a:solidFill>
                  <a:srgbClr val="990000"/>
                </a:solidFill>
              </a:rPr>
              <a:t>) has a value for each attribute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Calibri" pitchFamily="34" charset="0"/>
              <a:buChar char=" "/>
            </a:pPr>
            <a:r>
              <a:rPr lang="en-US" sz="2400" dirty="0" smtClean="0">
                <a:solidFill>
                  <a:srgbClr val="990000"/>
                </a:solidFill>
              </a:rPr>
              <a:t>Each attribute has a </a:t>
            </a:r>
            <a:r>
              <a:rPr lang="en-US" sz="2400" b="1" dirty="0" smtClean="0">
                <a:solidFill>
                  <a:srgbClr val="0000FF"/>
                </a:solidFill>
              </a:rPr>
              <a:t>type</a:t>
            </a:r>
            <a:r>
              <a:rPr lang="en-US" sz="2400" dirty="0" smtClean="0">
                <a:solidFill>
                  <a:srgbClr val="990000"/>
                </a:solidFill>
              </a:rPr>
              <a:t> (or </a:t>
            </a:r>
            <a:r>
              <a:rPr lang="en-US" sz="2400" b="1" dirty="0" smtClean="0">
                <a:solidFill>
                  <a:srgbClr val="0000FF"/>
                </a:solidFill>
              </a:rPr>
              <a:t>domain</a:t>
            </a:r>
            <a:r>
              <a:rPr lang="en-US" sz="2400" dirty="0" smtClean="0">
                <a:solidFill>
                  <a:srgbClr val="990000"/>
                </a:solidFill>
              </a:rPr>
              <a:t>)</a:t>
            </a:r>
            <a:endParaRPr lang="en-US" sz="2400" dirty="0">
              <a:solidFill>
                <a:srgbClr val="990000"/>
              </a:solidFill>
            </a:endParaRP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5562600" y="0"/>
            <a:ext cx="3581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The Relational Model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666749"/>
            <a:ext cx="7924800" cy="3733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buClrTx/>
              <a:buSzTx/>
              <a:buFont typeface="Calibri" pitchFamily="34" charset="0"/>
              <a:buChar char=" 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Schema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structural description of relations in database</a:t>
            </a:r>
          </a:p>
          <a:p>
            <a:pPr lvl="0">
              <a:buFont typeface="Calibri" pitchFamily="34" charset="0"/>
              <a:buChar char=" "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Instance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>
                <a:solidFill>
                  <a:srgbClr val="990000"/>
                </a:solidFill>
              </a:rPr>
              <a:t>–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actual contents at given point in time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09600" y="666748"/>
            <a:ext cx="7543800" cy="335280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buClrTx/>
              <a:buSzTx/>
              <a:buFont typeface="Calibri" pitchFamily="34" charset="0"/>
              <a:buChar char=" 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special value for “unknown” or “undefined”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09600" y="666750"/>
            <a:ext cx="7620000" cy="144780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buClrTx/>
              <a:buSzTx/>
              <a:buFont typeface="Calibri" pitchFamily="34" charset="0"/>
              <a:buChar char=" 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>
                <a:solidFill>
                  <a:srgbClr val="990000"/>
                </a:solidFill>
              </a:rPr>
              <a:t>–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attribute whose value is unique in each tuple</a:t>
            </a:r>
          </a:p>
          <a:p>
            <a:pPr marR="0" lvl="0" algn="l" defTabSz="914400" rtl="0" eaLnBrk="1" fontAlgn="auto" latinLnBrk="0" hangingPunct="1">
              <a:buClrTx/>
              <a:buSzTx/>
              <a:buFont typeface="Calibri" pitchFamily="34" charset="0"/>
              <a:buChar char=" 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 set of attributes whose combined values are unique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2495550"/>
          <a:ext cx="3733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143000"/>
                <a:gridCol w="838200"/>
                <a:gridCol w="990600"/>
              </a:tblGrid>
              <a:tr h="285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4000" y="2495550"/>
          <a:ext cx="31242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838200"/>
                <a:gridCol w="990600"/>
              </a:tblGrid>
              <a:tr h="285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6380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62600" y="0"/>
            <a:ext cx="3581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Relational Model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666750"/>
            <a:ext cx="8153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Calibri" pitchFamily="34" charset="0"/>
              <a:buChar char=" "/>
            </a:pPr>
            <a:r>
              <a:rPr lang="en-US" dirty="0" smtClean="0">
                <a:solidFill>
                  <a:srgbClr val="990000"/>
                </a:solidFill>
              </a:rPr>
              <a:t>Creating relations (tables) in SQL</a:t>
            </a:r>
          </a:p>
          <a:p>
            <a:pPr marL="0" indent="0">
              <a:spcBef>
                <a:spcPts val="0"/>
              </a:spcBef>
              <a:buFont typeface="Calibri" pitchFamily="34" charset="0"/>
              <a:buChar char=" "/>
            </a:pPr>
            <a:r>
              <a:rPr lang="en-US" sz="1200" b="1" dirty="0" smtClean="0">
                <a:latin typeface="Lucida Console" pitchFamily="49" charset="0"/>
                <a:ea typeface="SimSun" pitchFamily="2" charset="-122"/>
                <a:cs typeface="Courier New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Calibri" pitchFamily="34" charset="0"/>
              <a:buChar char=" "/>
            </a:pPr>
            <a:endParaRPr lang="en-US" sz="1200" b="1" dirty="0" smtClean="0">
              <a:latin typeface="Lucida Console" pitchFamily="49" charset="0"/>
              <a:ea typeface="SimSun" pitchFamily="2" charset="-122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 typeface="Calibri" pitchFamily="34" charset="0"/>
              <a:buChar char=" "/>
            </a:pPr>
            <a:r>
              <a:rPr lang="en-US" sz="2000" b="1" dirty="0" smtClean="0">
                <a:latin typeface="Lucida Console" pitchFamily="49" charset="0"/>
                <a:ea typeface="SimSun" pitchFamily="2" charset="-122"/>
                <a:cs typeface="Courier New" pitchFamily="49" charset="0"/>
              </a:rPr>
              <a:t>Create Table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  <a:ea typeface="SimSun" pitchFamily="2" charset="-122"/>
                <a:cs typeface="Courier New" pitchFamily="49" charset="0"/>
              </a:rPr>
              <a:t>Student</a:t>
            </a:r>
            <a:r>
              <a:rPr lang="en-US" sz="2000" b="1" dirty="0" smtClean="0">
                <a:latin typeface="Lucida Console" pitchFamily="49" charset="0"/>
                <a:ea typeface="SimSun" pitchFamily="2" charset="-122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  <a:ea typeface="SimSun" pitchFamily="2" charset="-122"/>
                <a:cs typeface="Courier New" pitchFamily="49" charset="0"/>
              </a:rPr>
              <a:t>ID</a:t>
            </a:r>
            <a:r>
              <a:rPr lang="en-US" sz="2000" b="1" dirty="0" smtClean="0">
                <a:latin typeface="Lucida Console" pitchFamily="49" charset="0"/>
                <a:ea typeface="SimSun" pitchFamily="2" charset="-122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  <a:ea typeface="SimSun" pitchFamily="2" charset="-122"/>
                <a:cs typeface="Courier New" pitchFamily="49" charset="0"/>
              </a:rPr>
              <a:t>name</a:t>
            </a:r>
            <a:r>
              <a:rPr lang="en-US" sz="2000" b="1" dirty="0" smtClean="0">
                <a:latin typeface="Lucida Console" pitchFamily="49" charset="0"/>
                <a:ea typeface="SimSun" pitchFamily="2" charset="-122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  <a:ea typeface="SimSun" pitchFamily="2" charset="-122"/>
                <a:cs typeface="Courier New" pitchFamily="49" charset="0"/>
              </a:rPr>
              <a:t>GPA, photo</a:t>
            </a:r>
            <a:r>
              <a:rPr lang="en-US" sz="2000" b="1" dirty="0" smtClean="0">
                <a:latin typeface="Lucida Console" pitchFamily="49" charset="0"/>
                <a:ea typeface="SimSun" pitchFamily="2" charset="-122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Calibri" pitchFamily="34" charset="0"/>
              <a:buChar char=" "/>
            </a:pPr>
            <a:r>
              <a:rPr lang="en-US" sz="1100" b="1" dirty="0" smtClean="0">
                <a:latin typeface="Lucida Console" pitchFamily="49" charset="0"/>
                <a:ea typeface="SimSun" pitchFamily="2" charset="-122"/>
                <a:cs typeface="Courier New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Calibri" pitchFamily="34" charset="0"/>
              <a:buChar char=" "/>
            </a:pPr>
            <a:endParaRPr lang="en-US" sz="1100" b="1" dirty="0" smtClean="0">
              <a:latin typeface="Lucida Console" pitchFamily="49" charset="0"/>
              <a:ea typeface="SimSun" pitchFamily="2" charset="-122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 typeface="Calibri" pitchFamily="34" charset="0"/>
              <a:buChar char=" "/>
            </a:pPr>
            <a:r>
              <a:rPr lang="en-US" sz="2000" b="1" dirty="0" smtClean="0">
                <a:latin typeface="Lucida Console" pitchFamily="49" charset="0"/>
                <a:ea typeface="SimSun" pitchFamily="2" charset="-122"/>
                <a:cs typeface="Courier New" pitchFamily="49" charset="0"/>
              </a:rPr>
              <a:t>Create Table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  <a:ea typeface="SimSun" pitchFamily="2" charset="-122"/>
                <a:cs typeface="Courier New" pitchFamily="49" charset="0"/>
              </a:rPr>
              <a:t>College</a:t>
            </a:r>
          </a:p>
          <a:p>
            <a:pPr marL="0" indent="0">
              <a:spcBef>
                <a:spcPts val="0"/>
              </a:spcBef>
              <a:buFont typeface="Calibri" pitchFamily="34" charset="0"/>
              <a:buChar char=" "/>
            </a:pPr>
            <a:r>
              <a:rPr lang="en-US" sz="2000" b="1" dirty="0" smtClean="0">
                <a:latin typeface="Lucida Console" pitchFamily="49" charset="0"/>
                <a:ea typeface="SimSun" pitchFamily="2" charset="-122"/>
                <a:cs typeface="Courier New" pitchFamily="49" charset="0"/>
              </a:rPr>
              <a:t>  (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  <a:ea typeface="SimSun" pitchFamily="2" charset="-122"/>
                <a:cs typeface="Courier New" pitchFamily="49" charset="0"/>
              </a:rPr>
              <a:t>name string</a:t>
            </a:r>
            <a:r>
              <a:rPr lang="en-US" sz="2000" b="1" dirty="0" smtClean="0">
                <a:latin typeface="Lucida Console" pitchFamily="49" charset="0"/>
                <a:ea typeface="SimSun" pitchFamily="2" charset="-122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  <a:ea typeface="SimSun" pitchFamily="2" charset="-122"/>
                <a:cs typeface="Courier New" pitchFamily="49" charset="0"/>
              </a:rPr>
              <a:t>state char(2), enrollment integer</a:t>
            </a:r>
            <a:r>
              <a:rPr lang="en-US" sz="2000" b="1" dirty="0" smtClean="0">
                <a:latin typeface="Lucida Console" pitchFamily="49" charset="0"/>
                <a:ea typeface="SimSun" pitchFamily="2" charset="-122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Calibri" pitchFamily="34" charset="0"/>
              <a:buChar char=" "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637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62600" y="0"/>
            <a:ext cx="3581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Relational Model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761999"/>
            <a:ext cx="85344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Bef>
                <a:spcPts val="0"/>
              </a:spcBef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rgbClr val="990000"/>
                </a:solidFill>
              </a:rPr>
              <a:t>Used by all major commercial database systems</a:t>
            </a:r>
          </a:p>
          <a:p>
            <a:pPr marL="274320" indent="-182880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990000"/>
                </a:solidFill>
              </a:rPr>
              <a:t> Very simple model</a:t>
            </a:r>
          </a:p>
          <a:p>
            <a:pPr marL="274320" indent="-182880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990000"/>
                </a:solidFill>
              </a:rPr>
              <a:t> Query with high-level languages: simple yet expressive</a:t>
            </a:r>
          </a:p>
          <a:p>
            <a:pPr marL="274320" indent="-182880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990000"/>
                </a:solidFill>
              </a:rPr>
              <a:t> Efficient implementations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74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2017</TotalTime>
  <Words>462</Words>
  <Application>Microsoft Office PowerPoint</Application>
  <PresentationFormat>On-screen Show (16:9)</PresentationFormat>
  <Paragraphs>63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4_Lecture</vt:lpstr>
      <vt:lpstr>1_Lecture</vt:lpstr>
      <vt:lpstr>2_Lecture</vt:lpstr>
      <vt:lpstr>3_Office Theme</vt:lpstr>
      <vt:lpstr>4_Office Theme</vt:lpstr>
      <vt:lpstr>5_Office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David Cummings</cp:lastModifiedBy>
  <cp:revision>157</cp:revision>
  <dcterms:created xsi:type="dcterms:W3CDTF">2010-07-08T21:59:02Z</dcterms:created>
  <dcterms:modified xsi:type="dcterms:W3CDTF">2011-10-12T19:50:08Z</dcterms:modified>
</cp:coreProperties>
</file>