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2"/>
  </p:notesMasterIdLst>
  <p:sldIdLst>
    <p:sldId id="278" r:id="rId7"/>
    <p:sldId id="275" r:id="rId8"/>
    <p:sldId id="279" r:id="rId9"/>
    <p:sldId id="280" r:id="rId10"/>
    <p:sldId id="282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FF"/>
    <a:srgbClr val="800000"/>
    <a:srgbClr val="A50021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26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692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962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810000" y="2088097"/>
            <a:ext cx="5105401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Relational Databases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48200" y="0"/>
            <a:ext cx="4495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Querying Relational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666750"/>
            <a:ext cx="8305800" cy="3562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Steps in creating and using a (relational) database</a:t>
            </a:r>
          </a:p>
          <a:p>
            <a:pPr marL="605790" indent="-514350"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1</a:t>
            </a:r>
            <a:r>
              <a:rPr lang="en-US" sz="2400" dirty="0" smtClean="0">
                <a:solidFill>
                  <a:srgbClr val="0000FF"/>
                </a:solidFill>
              </a:rPr>
              <a:t>.  Design schema; create using DDL</a:t>
            </a:r>
          </a:p>
          <a:p>
            <a:pPr marL="605790" indent="-514350"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2</a:t>
            </a:r>
            <a:r>
              <a:rPr lang="en-US" sz="2400" dirty="0" smtClean="0">
                <a:solidFill>
                  <a:srgbClr val="0000FF"/>
                </a:solidFill>
              </a:rPr>
              <a:t>.  “Bulk load” initial data</a:t>
            </a:r>
          </a:p>
          <a:p>
            <a:pPr marL="605790" indent="-514350"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3</a:t>
            </a:r>
            <a:r>
              <a:rPr lang="en-US" sz="2400" dirty="0" smtClean="0">
                <a:solidFill>
                  <a:srgbClr val="0000FF"/>
                </a:solidFill>
              </a:rPr>
              <a:t>.  Repeat: execute queries and modifications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2057400" y="2647950"/>
            <a:ext cx="2743200" cy="2133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48200" y="0"/>
            <a:ext cx="4495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Querying Relational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666750"/>
            <a:ext cx="83058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400" b="1" dirty="0" smtClean="0">
                <a:solidFill>
                  <a:srgbClr val="990000"/>
                </a:solidFill>
              </a:rPr>
              <a:t>Ad-hoc queries in high-level language</a:t>
            </a:r>
          </a:p>
          <a:p>
            <a:pPr marL="674370" lvl="1" indent="-182880">
              <a:spcBef>
                <a:spcPts val="1200"/>
              </a:spcBef>
              <a:buFont typeface="Calibri" pitchFamily="34" charset="0"/>
              <a:buChar char="–"/>
            </a:pPr>
            <a:r>
              <a:rPr lang="en-US" sz="2000" i="1" dirty="0" smtClean="0"/>
              <a:t>All students with GPA &gt; 3.7 applying to Stanford and MIT only</a:t>
            </a:r>
          </a:p>
          <a:p>
            <a:pPr marL="674370" lvl="1" indent="-182880">
              <a:spcBef>
                <a:spcPts val="1200"/>
              </a:spcBef>
              <a:buFont typeface="Calibri" pitchFamily="34" charset="0"/>
              <a:buChar char="–"/>
            </a:pPr>
            <a:r>
              <a:rPr lang="en-US" sz="2000" i="1" dirty="0" smtClean="0"/>
              <a:t>All engineering departments in CA with &lt; 500 applicants</a:t>
            </a:r>
          </a:p>
          <a:p>
            <a:pPr marL="674370" lvl="1" indent="-182880">
              <a:spcBef>
                <a:spcPts val="1200"/>
              </a:spcBef>
              <a:buFont typeface="Calibri" pitchFamily="34" charset="0"/>
              <a:buChar char="–"/>
            </a:pPr>
            <a:r>
              <a:rPr lang="en-US" sz="2000" i="1" dirty="0" smtClean="0"/>
              <a:t>College with highest average accept rate over last 5 years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274320" indent="-182880">
              <a:spcBef>
                <a:spcPts val="12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Some easy to pose; some a bit harder</a:t>
            </a:r>
          </a:p>
          <a:p>
            <a:pPr marL="274320" indent="-18288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Some easy for DBMS to execute efficiently; some harder</a:t>
            </a:r>
          </a:p>
          <a:p>
            <a:pPr marL="274320" indent="-18288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“Query language” also used to modify data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48200" y="0"/>
            <a:ext cx="4495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Querying Relational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666750"/>
            <a:ext cx="8305800" cy="34861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Queries return relations </a:t>
            </a:r>
            <a:r>
              <a:rPr lang="en-US" sz="2800" dirty="0" smtClean="0">
                <a:solidFill>
                  <a:srgbClr val="990000"/>
                </a:solidFill>
              </a:rPr>
              <a:t>(“compositional”, “closed”)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>
              <a:solidFill>
                <a:srgbClr val="99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47091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347091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347091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48200" y="0"/>
            <a:ext cx="4495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Querying Relational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61950"/>
            <a:ext cx="83058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 Languages</a:t>
            </a:r>
          </a:p>
          <a:p>
            <a:pPr marL="274320" indent="-18288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Relational Algebra</a:t>
            </a:r>
          </a:p>
          <a:p>
            <a:pPr marL="274320" indent="-18288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18288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SQL</a:t>
            </a:r>
          </a:p>
          <a:p>
            <a:pPr marL="674370" lvl="1" indent="-182880">
              <a:spcBef>
                <a:spcPts val="1200"/>
              </a:spcBef>
              <a:buNone/>
            </a:pPr>
            <a:endParaRPr lang="en-US" sz="2000" i="1" dirty="0" smtClean="0"/>
          </a:p>
          <a:p>
            <a:pPr marL="674370" lvl="1" indent="-182880">
              <a:spcBef>
                <a:spcPts val="1200"/>
              </a:spcBef>
              <a:buNone/>
            </a:pPr>
            <a:endParaRPr lang="en-US" sz="2000" i="1" dirty="0" smtClean="0"/>
          </a:p>
          <a:p>
            <a:pPr marL="274320" indent="-182880">
              <a:spcBef>
                <a:spcPts val="1800"/>
              </a:spcBef>
              <a:buNone/>
            </a:pPr>
            <a:endParaRPr lang="en-US" sz="2400" i="1" dirty="0" smtClean="0"/>
          </a:p>
          <a:p>
            <a:pPr marL="274320" indent="-182880">
              <a:spcBef>
                <a:spcPts val="1200"/>
              </a:spcBef>
              <a:buNone/>
            </a:pPr>
            <a:r>
              <a:rPr lang="en-US" sz="2400" i="1" dirty="0" smtClean="0"/>
              <a:t>IDs of students with GPA &gt; 3.7 applying to Stanford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258020"/>
            <a:ext cx="5410200" cy="132343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 pitchFamily="49" charset="0"/>
              </a:rPr>
              <a:t>Select </a:t>
            </a:r>
            <a:r>
              <a:rPr lang="en-US" sz="2000" kern="1000" dirty="0" smtClean="0">
                <a:latin typeface="Lucida Console" pitchFamily="49" charset="0"/>
              </a:rPr>
              <a:t>Student.ID</a:t>
            </a:r>
          </a:p>
          <a:p>
            <a:r>
              <a:rPr lang="en-US" sz="2000" dirty="0" smtClean="0">
                <a:latin typeface="Lucida Console" pitchFamily="49" charset="0"/>
              </a:rPr>
              <a:t>From Student, Apply</a:t>
            </a:r>
          </a:p>
          <a:p>
            <a:r>
              <a:rPr lang="en-US" sz="2000" dirty="0" smtClean="0">
                <a:latin typeface="Lucida Console" pitchFamily="49" charset="0"/>
              </a:rPr>
              <a:t>Where Student.ID=Apply.ID</a:t>
            </a:r>
          </a:p>
          <a:p>
            <a:r>
              <a:rPr lang="en-US" sz="2000" dirty="0" smtClean="0">
                <a:latin typeface="Lucida Console" pitchFamily="49" charset="0"/>
              </a:rPr>
              <a:t>And GPA&gt;3.7 and college=‘Stanford’</a:t>
            </a:r>
            <a:endParaRPr lang="en-US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2423</TotalTime>
  <Words>163</Words>
  <Application>Microsoft Office PowerPoint</Application>
  <PresentationFormat>On-screen Show (16:9)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175</cp:revision>
  <dcterms:created xsi:type="dcterms:W3CDTF">2010-07-08T21:59:02Z</dcterms:created>
  <dcterms:modified xsi:type="dcterms:W3CDTF">2011-02-13T23:31:21Z</dcterms:modified>
</cp:coreProperties>
</file>