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2"/>
  </p:notesMasterIdLst>
  <p:sldIdLst>
    <p:sldId id="278" r:id="rId7"/>
    <p:sldId id="275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7" r:id="rId16"/>
    <p:sldId id="292" r:id="rId17"/>
    <p:sldId id="293" r:id="rId18"/>
    <p:sldId id="294" r:id="rId19"/>
    <p:sldId id="295" r:id="rId20"/>
    <p:sldId id="296" r:id="rId21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FF"/>
    <a:srgbClr val="A50021"/>
    <a:srgbClr val="800000"/>
    <a:srgbClr val="00CC00"/>
    <a:srgbClr val="CCFFFF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8" autoAdjust="0"/>
    <p:restoredTop sz="94660"/>
  </p:normalViewPr>
  <p:slideViewPr>
    <p:cSldViewPr>
      <p:cViewPr>
        <p:scale>
          <a:sx n="100" d="100"/>
          <a:sy n="100" d="100"/>
        </p:scale>
        <p:origin x="-90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2/13/2011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69263" y="752475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Databases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96265" y="1971675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880709" y="2126140"/>
            <a:ext cx="5184676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Algebra (1)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Select, project, join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871793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Cross-product</a:t>
            </a:r>
            <a:r>
              <a:rPr lang="en-US" sz="2800" dirty="0" smtClean="0">
                <a:solidFill>
                  <a:srgbClr val="990000"/>
                </a:solidFill>
              </a:rPr>
              <a:t>:</a:t>
            </a:r>
            <a:r>
              <a:rPr lang="en-US" sz="2800" b="1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combine two relations</a:t>
            </a: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(a.k.a. </a:t>
            </a:r>
            <a:r>
              <a:rPr lang="en-US" sz="2800" b="1" dirty="0" smtClean="0">
                <a:solidFill>
                  <a:srgbClr val="990000"/>
                </a:solidFill>
              </a:rPr>
              <a:t>Cartesian product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 marL="1005840" lvl="1" indent="-514350"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2400" i="1" dirty="0" smtClean="0"/>
              <a:t>Names and GPAs of students with HS&gt;1000 who applied to CS</a:t>
            </a:r>
          </a:p>
          <a:p>
            <a:pPr marL="1005840" lvl="1" indent="-514350">
              <a:spcBef>
                <a:spcPts val="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and were rejected</a:t>
            </a: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833388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Natural Join</a:t>
            </a:r>
            <a:endParaRPr lang="en-US" sz="2800" dirty="0" smtClean="0">
              <a:solidFill>
                <a:srgbClr val="990000"/>
              </a:solidFill>
            </a:endParaRPr>
          </a:p>
          <a:p>
            <a:pPr marL="400050" indent="-285750"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Enforce equality on all attributes with same name</a:t>
            </a:r>
          </a:p>
          <a:p>
            <a:pPr marL="400050" indent="-285750"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Eliminate one copy of duplicate attributes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8333885" cy="2073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Natural Join</a:t>
            </a:r>
            <a:endParaRPr lang="en-US" sz="2800" dirty="0" smtClean="0">
              <a:solidFill>
                <a:srgbClr val="990000"/>
              </a:solidFill>
            </a:endParaRPr>
          </a:p>
          <a:p>
            <a:pPr marL="1005840" lvl="1" indent="-514350">
              <a:spcBef>
                <a:spcPts val="1200"/>
              </a:spcBef>
              <a:buClr>
                <a:srgbClr val="990000"/>
              </a:buClr>
              <a:buNone/>
            </a:pPr>
            <a:r>
              <a:rPr lang="en-US" sz="2400" i="1" dirty="0" smtClean="0"/>
              <a:t>Names and GPAs of students with HS&gt;1000 who applied to CS</a:t>
            </a:r>
          </a:p>
          <a:p>
            <a:pPr marL="1005840" lvl="1" indent="-514350">
              <a:spcBef>
                <a:spcPts val="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and were rejected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8615" y="843525"/>
            <a:ext cx="8333885" cy="80650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5840" lvl="1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i="1" dirty="0" smtClean="0"/>
              <a:t>Names and GPAs of students with HS&gt;1000 who applied to CS</a:t>
            </a:r>
          </a:p>
          <a:p>
            <a:pPr marL="1005840" lvl="1" indent="-514350">
              <a:spcBef>
                <a:spcPts val="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at college with </a:t>
            </a:r>
            <a:r>
              <a:rPr lang="en-US" sz="2400" i="1" dirty="0" err="1" smtClean="0"/>
              <a:t>enr</a:t>
            </a:r>
            <a:r>
              <a:rPr lang="en-US" sz="2400" i="1" dirty="0" smtClean="0"/>
              <a:t>&gt;20,000 and were rejected</a:t>
            </a: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8333885" cy="2073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Natural Join</a:t>
            </a:r>
            <a:endParaRPr lang="en-US" sz="2800" dirty="0" smtClean="0">
              <a:solidFill>
                <a:srgbClr val="99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833388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Theta Join</a:t>
            </a: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  <a:p>
            <a:pPr marL="400050" indent="-285750"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Basic operation implemented in DBMS</a:t>
            </a:r>
          </a:p>
          <a:p>
            <a:pPr marL="400050" indent="-285750"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Term “join” often means theta join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1999"/>
            <a:ext cx="8305800" cy="35623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Query (expression) on set of relations produces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 as a result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Simplest query: </a:t>
            </a:r>
            <a:r>
              <a:rPr lang="en-US" sz="2800" dirty="0" smtClean="0">
                <a:solidFill>
                  <a:srgbClr val="990000"/>
                </a:solidFill>
              </a:rPr>
              <a:t>relation name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Use </a:t>
            </a:r>
            <a:r>
              <a:rPr lang="en-US" sz="2800" dirty="0" smtClean="0">
                <a:solidFill>
                  <a:srgbClr val="990000"/>
                </a:solidFill>
              </a:rPr>
              <a:t>operators</a:t>
            </a:r>
            <a:r>
              <a:rPr lang="en-US" sz="2800" dirty="0" smtClean="0">
                <a:solidFill>
                  <a:srgbClr val="0000FF"/>
                </a:solidFill>
              </a:rPr>
              <a:t> to filter, </a:t>
            </a:r>
            <a:r>
              <a:rPr lang="en-US" sz="2800" dirty="0" smtClean="0">
                <a:solidFill>
                  <a:srgbClr val="0000FF"/>
                </a:solidFill>
              </a:rPr>
              <a:t>slice, combine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</a:rPr>
              <a:t> Operators so far: </a:t>
            </a:r>
            <a:r>
              <a:rPr lang="en-US" sz="2800" dirty="0" smtClean="0">
                <a:solidFill>
                  <a:srgbClr val="990000"/>
                </a:solidFill>
              </a:rPr>
              <a:t>select</a:t>
            </a:r>
            <a:r>
              <a:rPr lang="en-US" sz="2800" dirty="0" smtClean="0">
                <a:solidFill>
                  <a:srgbClr val="0000FF"/>
                </a:solidFill>
              </a:rPr>
              <a:t>, </a:t>
            </a:r>
            <a:r>
              <a:rPr lang="en-US" sz="2800" dirty="0" smtClean="0">
                <a:solidFill>
                  <a:srgbClr val="990000"/>
                </a:solidFill>
              </a:rPr>
              <a:t>project</a:t>
            </a:r>
            <a:r>
              <a:rPr lang="en-US" sz="2800" dirty="0" smtClean="0">
                <a:solidFill>
                  <a:srgbClr val="0000FF"/>
                </a:solidFill>
              </a:rPr>
              <a:t>, </a:t>
            </a:r>
            <a:r>
              <a:rPr lang="en-US" sz="2800" dirty="0" smtClean="0">
                <a:solidFill>
                  <a:srgbClr val="990000"/>
                </a:solidFill>
              </a:rPr>
              <a:t>cross-product</a:t>
            </a:r>
            <a:r>
              <a:rPr lang="en-US" sz="2800" dirty="0" smtClean="0">
                <a:solidFill>
                  <a:srgbClr val="0000FF"/>
                </a:solidFill>
              </a:rPr>
              <a:t>, 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</a:t>
            </a:r>
            <a:r>
              <a:rPr lang="en-US" sz="2800" dirty="0" smtClean="0">
                <a:solidFill>
                  <a:srgbClr val="990000"/>
                </a:solidFill>
              </a:rPr>
              <a:t>natural join</a:t>
            </a:r>
            <a:r>
              <a:rPr lang="en-US" sz="2800" dirty="0" smtClean="0">
                <a:solidFill>
                  <a:srgbClr val="0000FF"/>
                </a:solidFill>
              </a:rPr>
              <a:t>, </a:t>
            </a:r>
            <a:r>
              <a:rPr lang="en-US" sz="2800" dirty="0" smtClean="0">
                <a:solidFill>
                  <a:srgbClr val="990000"/>
                </a:solidFill>
              </a:rPr>
              <a:t>theta join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761999"/>
            <a:ext cx="8305800" cy="35623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Query (expression) on set of relations produces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relation as a result</a:t>
            </a: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>
              <a:solidFill>
                <a:srgbClr val="99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47091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347091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48075" y="347091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00960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6285" y="689905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Examples: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347450" y="475335"/>
            <a:ext cx="5764385" cy="4834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Simplest query: </a:t>
            </a:r>
            <a:r>
              <a:rPr lang="en-US" sz="2800" dirty="0" smtClean="0">
                <a:solidFill>
                  <a:srgbClr val="0000FF"/>
                </a:solidFill>
              </a:rPr>
              <a:t>relation name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3815" y="920335"/>
            <a:ext cx="5764385" cy="5376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Use </a:t>
            </a:r>
            <a:r>
              <a:rPr lang="en-US" sz="2800" dirty="0" smtClean="0">
                <a:solidFill>
                  <a:srgbClr val="0000FF"/>
                </a:solidFill>
              </a:rPr>
              <a:t>operators</a:t>
            </a:r>
            <a:r>
              <a:rPr lang="en-US" sz="2800" dirty="0" smtClean="0">
                <a:solidFill>
                  <a:srgbClr val="990000"/>
                </a:solidFill>
              </a:rPr>
              <a:t> to filter, </a:t>
            </a:r>
            <a:r>
              <a:rPr lang="en-US" sz="2800" dirty="0" smtClean="0">
                <a:solidFill>
                  <a:srgbClr val="990000"/>
                </a:solidFill>
              </a:rPr>
              <a:t>slice, combine</a:t>
            </a:r>
            <a:endParaRPr lang="en-US" sz="2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10492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Select </a:t>
            </a:r>
            <a:r>
              <a:rPr lang="en-US" sz="2800" dirty="0" smtClean="0">
                <a:solidFill>
                  <a:srgbClr val="990000"/>
                </a:solidFill>
              </a:rPr>
              <a:t>operator:</a:t>
            </a:r>
            <a:r>
              <a:rPr lang="en-US" sz="2800" b="1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picks certain rows</a:t>
            </a:r>
          </a:p>
          <a:p>
            <a:pPr marL="1005840" lvl="1" indent="-514350">
              <a:spcBef>
                <a:spcPts val="12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Students with GPA&gt;3.7</a:t>
            </a:r>
          </a:p>
          <a:p>
            <a:pPr marL="1005840" lvl="1" indent="-514350">
              <a:spcBef>
                <a:spcPts val="6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Students with GPA&gt;3.7 and HS&lt;1000</a:t>
            </a:r>
          </a:p>
          <a:p>
            <a:pPr marL="1005840" lvl="1" indent="-514350">
              <a:spcBef>
                <a:spcPts val="6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Applications to Stanford CS major</a:t>
            </a:r>
            <a:endParaRPr lang="en-US" sz="2400" i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10492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Project </a:t>
            </a:r>
            <a:r>
              <a:rPr lang="en-US" sz="2800" dirty="0" smtClean="0">
                <a:solidFill>
                  <a:srgbClr val="990000"/>
                </a:solidFill>
              </a:rPr>
              <a:t>operator:</a:t>
            </a:r>
            <a:r>
              <a:rPr lang="en-US" sz="2800" b="1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picks certain columns</a:t>
            </a:r>
          </a:p>
          <a:p>
            <a:pPr marL="1005840" lvl="1" indent="-514350">
              <a:spcBef>
                <a:spcPts val="12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ID and decision of all applications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10492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To pick both rows and columns…</a:t>
            </a:r>
          </a:p>
          <a:p>
            <a:pPr marL="1005840" lvl="1" indent="-514350">
              <a:spcBef>
                <a:spcPts val="12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ID and name of students with GPA&gt;3.7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710492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Duplicates</a:t>
            </a:r>
          </a:p>
          <a:p>
            <a:pPr marL="1005840" lvl="1" indent="-514350">
              <a:spcBef>
                <a:spcPts val="1200"/>
              </a:spcBef>
              <a:spcAft>
                <a:spcPts val="3000"/>
              </a:spcAft>
              <a:buClr>
                <a:srgbClr val="990000"/>
              </a:buClr>
              <a:buNone/>
            </a:pPr>
            <a:r>
              <a:rPr lang="en-US" sz="2400" i="1" dirty="0" smtClean="0"/>
              <a:t>List of application majors and decisions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78615" y="267450"/>
            <a:ext cx="8717935" cy="29955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Cross-product</a:t>
            </a:r>
            <a:r>
              <a:rPr lang="en-US" sz="2800" dirty="0" smtClean="0">
                <a:solidFill>
                  <a:srgbClr val="990000"/>
                </a:solidFill>
              </a:rPr>
              <a:t>:</a:t>
            </a:r>
            <a:r>
              <a:rPr lang="en-US" sz="2800" b="1" dirty="0" smtClean="0">
                <a:solidFill>
                  <a:srgbClr val="99000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combine two relations</a:t>
            </a: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(a.k.a. </a:t>
            </a:r>
            <a:r>
              <a:rPr lang="en-US" sz="2800" b="1" dirty="0" smtClean="0">
                <a:solidFill>
                  <a:srgbClr val="990000"/>
                </a:solidFill>
              </a:rPr>
              <a:t>Cartesian product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 marL="605790" indent="-514350"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3947020"/>
          <a:ext cx="1905000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cName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chemeClr val="bg1"/>
                          </a:solidFill>
                        </a:rPr>
                        <a:t>enr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990000">
                            <a:tint val="66000"/>
                            <a:satMod val="160000"/>
                          </a:srgbClr>
                        </a:gs>
                        <a:gs pos="50000">
                          <a:srgbClr val="990000">
                            <a:tint val="44500"/>
                            <a:satMod val="160000"/>
                          </a:srgbClr>
                        </a:gs>
                        <a:gs pos="100000">
                          <a:srgbClr val="99000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14600" y="3947020"/>
          <a:ext cx="1981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85800"/>
                <a:gridCol w="4572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sID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 smtClean="0">
                          <a:solidFill>
                            <a:schemeClr val="bg1"/>
                          </a:solidFill>
                        </a:rPr>
                        <a:t>sName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GPA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smtClean="0">
                          <a:solidFill>
                            <a:schemeClr val="bg1"/>
                          </a:solidFill>
                        </a:rPr>
                        <a:t>HS</a:t>
                      </a:r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00FF">
                            <a:tint val="66000"/>
                            <a:satMod val="160000"/>
                          </a:srgbClr>
                        </a:gs>
                        <a:gs pos="50000">
                          <a:srgbClr val="0000FF">
                            <a:tint val="44500"/>
                            <a:satMod val="160000"/>
                          </a:srgbClr>
                        </a:gs>
                        <a:gs pos="100000">
                          <a:srgbClr val="0000FF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800600" y="3947020"/>
          <a:ext cx="22098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685800"/>
                <a:gridCol w="609600"/>
                <a:gridCol w="457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sID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cName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major</a:t>
                      </a:r>
                      <a:endParaRPr 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/>
                        <a:t>dec</a:t>
                      </a:r>
                      <a:endParaRPr lang="en-US" sz="1200" i="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i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tint val="66000"/>
                            <a:satMod val="160000"/>
                          </a:srgbClr>
                        </a:gs>
                        <a:gs pos="50000">
                          <a:srgbClr val="7030A0">
                            <a:tint val="44500"/>
                            <a:satMod val="160000"/>
                          </a:srgbClr>
                        </a:gs>
                        <a:gs pos="100000">
                          <a:srgbClr val="7030A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College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3905" y="36117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Student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18827" y="36117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Apply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800961" y="0"/>
            <a:ext cx="334304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Relational Algebra (1)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2966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74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2420</TotalTime>
  <Words>492</Words>
  <Application>Microsoft Office PowerPoint</Application>
  <PresentationFormat>On-screen Show (16:9)</PresentationFormat>
  <Paragraphs>230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194</cp:revision>
  <dcterms:created xsi:type="dcterms:W3CDTF">2010-07-08T21:59:02Z</dcterms:created>
  <dcterms:modified xsi:type="dcterms:W3CDTF">2011-02-14T01:30:40Z</dcterms:modified>
</cp:coreProperties>
</file>