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2"/>
  </p:notesMasterIdLst>
  <p:sldIdLst>
    <p:sldId id="268" r:id="rId7"/>
    <p:sldId id="297" r:id="rId8"/>
    <p:sldId id="315" r:id="rId9"/>
    <p:sldId id="284" r:id="rId10"/>
    <p:sldId id="316" r:id="rId11"/>
    <p:sldId id="319" r:id="rId12"/>
    <p:sldId id="320" r:id="rId13"/>
    <p:sldId id="321" r:id="rId14"/>
    <p:sldId id="322" r:id="rId15"/>
    <p:sldId id="325" r:id="rId16"/>
    <p:sldId id="326" r:id="rId17"/>
    <p:sldId id="327" r:id="rId18"/>
    <p:sldId id="328" r:id="rId19"/>
    <p:sldId id="330" r:id="rId20"/>
    <p:sldId id="331" r:id="rId21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990000"/>
    <a:srgbClr val="800000"/>
    <a:srgbClr val="000099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3" autoAdjust="0"/>
    <p:restoredTop sz="86391" autoAdjust="0"/>
  </p:normalViewPr>
  <p:slideViewPr>
    <p:cSldViewPr>
      <p:cViewPr varScale="1">
        <p:scale>
          <a:sx n="94" d="100"/>
          <a:sy n="94" d="100"/>
        </p:scale>
        <p:origin x="-102" y="-4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4/27/2011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91000" y="1047750"/>
            <a:ext cx="4800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Design Theory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91000" y="2647950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Boyce-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Codd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Normal Form</a:t>
            </a:r>
          </a:p>
        </p:txBody>
      </p:sp>
    </p:spTree>
    <p:extLst>
      <p:ext uri="{BB962C8B-B14F-4D97-AF65-F5344CB8AC3E}">
        <p14:creationId xmlns:p14="http://schemas.microsoft.com/office/powerpoint/2010/main" xmlns="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Relational design by decomposition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“Mega” relations + properties of the data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System decomposes based on properties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“Good” decompositions only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/>
              <a:t>  Into “good” </a:t>
            </a:r>
            <a:r>
              <a:rPr lang="en-US" sz="2400" dirty="0" smtClean="0"/>
              <a:t>relations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285" y="0"/>
            <a:ext cx="846714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BCNF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67953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BCNF</a:t>
            </a:r>
            <a:r>
              <a:rPr lang="en-US" sz="2800" b="1" dirty="0" smtClean="0">
                <a:solidFill>
                  <a:srgbClr val="990000"/>
                </a:solidFill>
              </a:rPr>
              <a:t> decomposition algorithm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Input: </a:t>
            </a:r>
            <a:r>
              <a:rPr lang="en-US" sz="2400" dirty="0" smtClean="0">
                <a:solidFill>
                  <a:srgbClr val="990000"/>
                </a:solidFill>
              </a:rPr>
              <a:t>relation R + </a:t>
            </a:r>
            <a:r>
              <a:rPr lang="en-US" sz="2400" dirty="0" err="1" smtClean="0">
                <a:solidFill>
                  <a:srgbClr val="990000"/>
                </a:solidFill>
              </a:rPr>
              <a:t>FDs</a:t>
            </a:r>
            <a:r>
              <a:rPr lang="en-US" sz="2400" dirty="0" smtClean="0">
                <a:solidFill>
                  <a:srgbClr val="990000"/>
                </a:solidFill>
              </a:rPr>
              <a:t> for R</a:t>
            </a:r>
          </a:p>
          <a:p>
            <a:pPr marL="274320" indent="-182880">
              <a:lnSpc>
                <a:spcPct val="90000"/>
              </a:lnSpc>
              <a:spcBef>
                <a:spcPts val="300"/>
              </a:spcBef>
              <a:spcAft>
                <a:spcPts val="18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Output: </a:t>
            </a:r>
            <a:r>
              <a:rPr lang="en-US" sz="2400" dirty="0" smtClean="0">
                <a:solidFill>
                  <a:srgbClr val="990000"/>
                </a:solidFill>
              </a:rPr>
              <a:t>decomposition of R into </a:t>
            </a:r>
            <a:r>
              <a:rPr lang="en-US" sz="2400" dirty="0" err="1" smtClean="0">
                <a:solidFill>
                  <a:srgbClr val="990000"/>
                </a:solidFill>
              </a:rPr>
              <a:t>BCNF</a:t>
            </a:r>
            <a:r>
              <a:rPr lang="en-US" sz="2400" dirty="0" smtClean="0">
                <a:solidFill>
                  <a:srgbClr val="990000"/>
                </a:solidFill>
              </a:rPr>
              <a:t> relations with “lossless join”</a:t>
            </a: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/>
              <a:t>  Compute keys for </a:t>
            </a:r>
            <a:r>
              <a:rPr lang="en-US" sz="2400" dirty="0" smtClean="0">
                <a:solidFill>
                  <a:srgbClr val="0000FF"/>
                </a:solidFill>
              </a:rPr>
              <a:t>R</a:t>
            </a: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/>
              <a:t>  Repeat until all relations are in </a:t>
            </a:r>
            <a:r>
              <a:rPr lang="en-US" sz="2400" dirty="0" err="1" smtClean="0"/>
              <a:t>BCNF</a:t>
            </a:r>
            <a:r>
              <a:rPr lang="en-US" sz="2400" dirty="0" smtClean="0"/>
              <a:t>:</a:t>
            </a: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Pick any </a:t>
            </a:r>
            <a:r>
              <a:rPr lang="en-US" sz="2400" dirty="0" smtClean="0">
                <a:solidFill>
                  <a:srgbClr val="0000FF"/>
                </a:solidFill>
              </a:rPr>
              <a:t>R’ </a:t>
            </a:r>
            <a:r>
              <a:rPr lang="en-US" sz="2400" dirty="0" smtClean="0"/>
              <a:t>with </a:t>
            </a:r>
            <a:r>
              <a:rPr lang="en-US" sz="2400" dirty="0" smtClean="0">
                <a:solidFill>
                  <a:srgbClr val="0000FF"/>
                </a:solidFill>
              </a:rPr>
              <a:t>A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 B </a:t>
            </a:r>
            <a:r>
              <a:rPr lang="en-US" sz="2400" dirty="0" smtClean="0">
                <a:sym typeface="Symbol"/>
              </a:rPr>
              <a:t>that violates </a:t>
            </a:r>
            <a:r>
              <a:rPr lang="en-US" sz="2400" dirty="0" err="1" smtClean="0">
                <a:sym typeface="Symbol"/>
              </a:rPr>
              <a:t>BCNF</a:t>
            </a:r>
            <a:endParaRPr lang="en-US" sz="2400" dirty="0" smtClean="0">
              <a:sym typeface="Symbol"/>
            </a:endParaRP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Decompose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R’</a:t>
            </a:r>
            <a:r>
              <a:rPr lang="en-US" sz="2400" dirty="0" smtClean="0">
                <a:sym typeface="Symbol"/>
              </a:rPr>
              <a:t> into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(A, B) </a:t>
            </a:r>
            <a:r>
              <a:rPr lang="en-US" sz="2400" dirty="0" smtClean="0">
                <a:sym typeface="Symbol"/>
              </a:rPr>
              <a:t>and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(A, rest)</a:t>
            </a: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Compute </a:t>
            </a:r>
            <a:r>
              <a:rPr lang="en-US" sz="2400" dirty="0" err="1" smtClean="0">
                <a:sym typeface="Symbol"/>
              </a:rPr>
              <a:t>FDs</a:t>
            </a:r>
            <a:r>
              <a:rPr lang="en-US" sz="2400" dirty="0" smtClean="0">
                <a:sym typeface="Symbol"/>
              </a:rPr>
              <a:t> for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 and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2</a:t>
            </a: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Compute keys for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and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2</a:t>
            </a:r>
            <a:endParaRPr lang="en-US" sz="2400" baseline="-25000" dirty="0" smtClean="0">
              <a:solidFill>
                <a:srgbClr val="0000FF"/>
              </a:solidFill>
            </a:endParaRPr>
          </a:p>
          <a:p>
            <a:pPr marL="948690" lvl="1" indent="-45720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dirty="0" smtClean="0">
              <a:solidFill>
                <a:srgbClr val="99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285" y="0"/>
            <a:ext cx="846714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BCNF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5424" y="92669"/>
            <a:ext cx="8988575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BCNF</a:t>
            </a:r>
            <a:r>
              <a:rPr lang="en-US" sz="2800" b="1" dirty="0" smtClean="0">
                <a:solidFill>
                  <a:srgbClr val="990000"/>
                </a:solidFill>
              </a:rPr>
              <a:t> Decomposition Example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000" b="1" dirty="0" smtClean="0">
                <a:latin typeface="Lucida Console" pitchFamily="49" charset="0"/>
              </a:rPr>
              <a:t>Student(SSN,</a:t>
            </a:r>
            <a:r>
              <a:rPr lang="en-US" sz="900" b="1" dirty="0" smtClean="0">
                <a:latin typeface="Lucida Console" pitchFamily="49" charset="0"/>
              </a:rPr>
              <a:t> </a:t>
            </a:r>
            <a:r>
              <a:rPr lang="en-US" sz="2000" b="1" dirty="0" err="1" smtClean="0">
                <a:latin typeface="Lucida Console" pitchFamily="49" charset="0"/>
              </a:rPr>
              <a:t>sName</a:t>
            </a:r>
            <a:r>
              <a:rPr lang="en-US" sz="2000" b="1" dirty="0" smtClean="0">
                <a:latin typeface="Lucida Console" pitchFamily="49" charset="0"/>
              </a:rPr>
              <a:t>,</a:t>
            </a:r>
            <a:r>
              <a:rPr lang="en-US" sz="900" b="1" dirty="0" smtClean="0"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address, </a:t>
            </a:r>
            <a:r>
              <a:rPr lang="en-US" sz="2000" b="1" dirty="0" err="1" smtClean="0">
                <a:latin typeface="Lucida Console" pitchFamily="49" charset="0"/>
              </a:rPr>
              <a:t>HScode</a:t>
            </a:r>
            <a:r>
              <a:rPr lang="en-US" sz="2000" b="1" dirty="0" smtClean="0">
                <a:latin typeface="Lucida Console" pitchFamily="49" charset="0"/>
              </a:rPr>
              <a:t>,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000" b="1" dirty="0" err="1" smtClean="0">
                <a:latin typeface="Lucida Console" pitchFamily="49" charset="0"/>
              </a:rPr>
              <a:t>HSname</a:t>
            </a:r>
            <a:r>
              <a:rPr lang="en-US" sz="2000" b="1" dirty="0" smtClean="0">
                <a:latin typeface="Lucida Console" pitchFamily="49" charset="0"/>
              </a:rPr>
              <a:t>,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000" b="1" dirty="0" err="1" smtClean="0">
                <a:latin typeface="Lucida Console" pitchFamily="49" charset="0"/>
              </a:rPr>
              <a:t>HScity</a:t>
            </a:r>
            <a:r>
              <a:rPr lang="en-US" sz="2000" b="1" dirty="0" smtClean="0">
                <a:latin typeface="Lucida Console" pitchFamily="49" charset="0"/>
              </a:rPr>
              <a:t>,</a:t>
            </a:r>
            <a:endParaRPr lang="en-US" sz="1050" b="1" dirty="0" smtClean="0">
              <a:latin typeface="Lucida Console" pitchFamily="49" charset="0"/>
            </a:endParaRP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1050" b="1" dirty="0" smtClean="0">
                <a:latin typeface="Lucida Console" pitchFamily="49" charset="0"/>
              </a:rPr>
              <a:t>              </a:t>
            </a:r>
            <a:r>
              <a:rPr lang="en-US" sz="2000" b="1" dirty="0" smtClean="0">
                <a:latin typeface="Lucida Console" pitchFamily="49" charset="0"/>
              </a:rPr>
              <a:t>GPA</a:t>
            </a:r>
            <a:r>
              <a:rPr lang="en-US" sz="2000" b="1" dirty="0" smtClean="0">
                <a:latin typeface="Lucida Console" pitchFamily="49" charset="0"/>
              </a:rPr>
              <a:t>,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priority</a:t>
            </a:r>
            <a:r>
              <a:rPr lang="en-US" sz="2000" b="1" dirty="0" smtClean="0">
                <a:latin typeface="Lucida Console" pitchFamily="49" charset="0"/>
              </a:rPr>
              <a:t>)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SSN</a:t>
            </a:r>
            <a:r>
              <a:rPr lang="en-US" sz="9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</a:t>
            </a:r>
            <a:r>
              <a:rPr lang="en-US" sz="9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sName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,</a:t>
            </a:r>
            <a:r>
              <a:rPr lang="en-US" sz="9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address,</a:t>
            </a:r>
            <a:r>
              <a:rPr lang="en-US" sz="9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 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9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</a:t>
            </a:r>
            <a:r>
              <a:rPr lang="en-US" sz="9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priority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HScode</a:t>
            </a:r>
            <a:r>
              <a:rPr lang="en-US" sz="9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</a:t>
            </a:r>
            <a:r>
              <a:rPr lang="en-US" sz="9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HSname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,</a:t>
            </a:r>
            <a:r>
              <a:rPr lang="en-US" sz="9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HScity</a:t>
            </a:r>
            <a:endParaRPr lang="en-US" sz="20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000" b="1" dirty="0" smtClean="0">
              <a:latin typeface="Lucida Console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97285" y="0"/>
            <a:ext cx="846714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BCNF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67953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BCNF</a:t>
            </a:r>
            <a:r>
              <a:rPr lang="en-US" sz="2800" b="1" dirty="0" smtClean="0">
                <a:solidFill>
                  <a:srgbClr val="990000"/>
                </a:solidFill>
              </a:rPr>
              <a:t> decomposition algorithm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Input: </a:t>
            </a:r>
            <a:r>
              <a:rPr lang="en-US" sz="2400" dirty="0" smtClean="0">
                <a:solidFill>
                  <a:srgbClr val="990000"/>
                </a:solidFill>
              </a:rPr>
              <a:t>relation R + </a:t>
            </a:r>
            <a:r>
              <a:rPr lang="en-US" sz="2400" dirty="0" err="1" smtClean="0">
                <a:solidFill>
                  <a:srgbClr val="990000"/>
                </a:solidFill>
              </a:rPr>
              <a:t>FDs</a:t>
            </a:r>
            <a:r>
              <a:rPr lang="en-US" sz="2400" dirty="0" smtClean="0">
                <a:solidFill>
                  <a:srgbClr val="990000"/>
                </a:solidFill>
              </a:rPr>
              <a:t> for R</a:t>
            </a:r>
          </a:p>
          <a:p>
            <a:pPr marL="274320" indent="-182880">
              <a:lnSpc>
                <a:spcPct val="90000"/>
              </a:lnSpc>
              <a:spcBef>
                <a:spcPts val="300"/>
              </a:spcBef>
              <a:spcAft>
                <a:spcPts val="18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Output: </a:t>
            </a:r>
            <a:r>
              <a:rPr lang="en-US" sz="2400" dirty="0" smtClean="0">
                <a:solidFill>
                  <a:srgbClr val="990000"/>
                </a:solidFill>
              </a:rPr>
              <a:t>decomposition of R into </a:t>
            </a:r>
            <a:r>
              <a:rPr lang="en-US" sz="2400" dirty="0" err="1" smtClean="0">
                <a:solidFill>
                  <a:srgbClr val="990000"/>
                </a:solidFill>
              </a:rPr>
              <a:t>BCNF</a:t>
            </a:r>
            <a:r>
              <a:rPr lang="en-US" sz="2400" dirty="0" smtClean="0">
                <a:solidFill>
                  <a:srgbClr val="990000"/>
                </a:solidFill>
              </a:rPr>
              <a:t> relations with “lossless join”</a:t>
            </a: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/>
              <a:t>  Compute keys for </a:t>
            </a:r>
            <a:r>
              <a:rPr lang="en-US" sz="2400" dirty="0" smtClean="0">
                <a:solidFill>
                  <a:srgbClr val="0000FF"/>
                </a:solidFill>
              </a:rPr>
              <a:t>R</a:t>
            </a: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/>
              <a:t>  Repeat until all relations are in </a:t>
            </a:r>
            <a:r>
              <a:rPr lang="en-US" sz="2400" dirty="0" err="1" smtClean="0"/>
              <a:t>BCNF</a:t>
            </a:r>
            <a:r>
              <a:rPr lang="en-US" sz="2400" dirty="0" smtClean="0"/>
              <a:t>:</a:t>
            </a: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Pick any </a:t>
            </a:r>
            <a:r>
              <a:rPr lang="en-US" sz="2400" dirty="0" smtClean="0">
                <a:solidFill>
                  <a:srgbClr val="0000FF"/>
                </a:solidFill>
              </a:rPr>
              <a:t>R’ </a:t>
            </a:r>
            <a:r>
              <a:rPr lang="en-US" sz="2400" dirty="0" smtClean="0"/>
              <a:t>with </a:t>
            </a:r>
            <a:r>
              <a:rPr lang="en-US" sz="2400" dirty="0" smtClean="0">
                <a:solidFill>
                  <a:srgbClr val="0000FF"/>
                </a:solidFill>
              </a:rPr>
              <a:t>A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 B </a:t>
            </a:r>
            <a:r>
              <a:rPr lang="en-US" sz="2400" dirty="0" smtClean="0">
                <a:sym typeface="Symbol"/>
              </a:rPr>
              <a:t>that violates </a:t>
            </a:r>
            <a:r>
              <a:rPr lang="en-US" sz="2400" dirty="0" err="1" smtClean="0">
                <a:sym typeface="Symbol"/>
              </a:rPr>
              <a:t>BCNF</a:t>
            </a:r>
            <a:endParaRPr lang="en-US" sz="2400" dirty="0" smtClean="0">
              <a:sym typeface="Symbol"/>
            </a:endParaRP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Decompose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R’</a:t>
            </a:r>
            <a:r>
              <a:rPr lang="en-US" sz="2400" dirty="0" smtClean="0">
                <a:sym typeface="Symbol"/>
              </a:rPr>
              <a:t> into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(A, B) </a:t>
            </a:r>
            <a:r>
              <a:rPr lang="en-US" sz="2400" dirty="0" smtClean="0">
                <a:sym typeface="Symbol"/>
              </a:rPr>
              <a:t>and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(A, rest)</a:t>
            </a: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Compute </a:t>
            </a:r>
            <a:r>
              <a:rPr lang="en-US" sz="2400" dirty="0" err="1" smtClean="0">
                <a:sym typeface="Symbol"/>
              </a:rPr>
              <a:t>FDs</a:t>
            </a:r>
            <a:r>
              <a:rPr lang="en-US" sz="2400" dirty="0" smtClean="0">
                <a:sym typeface="Symbol"/>
              </a:rPr>
              <a:t> for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 and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2</a:t>
            </a:r>
          </a:p>
          <a:p>
            <a:pPr marL="548640" indent="-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None/>
            </a:pP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Compute keys for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and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R</a:t>
            </a:r>
            <a:r>
              <a:rPr lang="en-US" sz="2400" baseline="-25000" dirty="0" smtClean="0">
                <a:solidFill>
                  <a:srgbClr val="0000FF"/>
                </a:solidFill>
                <a:sym typeface="Symbol"/>
              </a:rPr>
              <a:t>2</a:t>
            </a:r>
            <a:endParaRPr lang="en-US" sz="2400" baseline="-25000" dirty="0" smtClean="0">
              <a:solidFill>
                <a:srgbClr val="0000FF"/>
              </a:solidFill>
            </a:endParaRPr>
          </a:p>
          <a:p>
            <a:pPr marL="948690" lvl="1" indent="-45720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sz="2400" dirty="0" smtClean="0">
              <a:solidFill>
                <a:srgbClr val="99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285" y="0"/>
            <a:ext cx="846714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BCNF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Does </a:t>
            </a:r>
            <a:r>
              <a:rPr lang="en-US" sz="2800" b="1" dirty="0" err="1" smtClean="0">
                <a:solidFill>
                  <a:srgbClr val="990000"/>
                </a:solidFill>
              </a:rPr>
              <a:t>BCNF</a:t>
            </a:r>
            <a:r>
              <a:rPr lang="en-US" sz="2800" b="1" dirty="0" smtClean="0">
                <a:solidFill>
                  <a:srgbClr val="990000"/>
                </a:solidFill>
              </a:rPr>
              <a:t> guarantee a good decomposition?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Removes anomalies?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Can logically reconstruct original relation?</a:t>
            </a:r>
          </a:p>
          <a:p>
            <a:pPr marL="1074420" lvl="2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sz="2000" dirty="0" smtClean="0"/>
              <a:t>Too few or too many </a:t>
            </a:r>
            <a:r>
              <a:rPr lang="en-US" sz="2000" dirty="0" err="1" smtClean="0"/>
              <a:t>tuples</a:t>
            </a:r>
            <a:r>
              <a:rPr lang="en-US" sz="2000" dirty="0" smtClean="0"/>
              <a:t>?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285" y="0"/>
            <a:ext cx="846714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BCNF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Does </a:t>
            </a:r>
            <a:r>
              <a:rPr lang="en-US" sz="2800" b="1" dirty="0" err="1" smtClean="0">
                <a:solidFill>
                  <a:srgbClr val="990000"/>
                </a:solidFill>
              </a:rPr>
              <a:t>BCNF</a:t>
            </a:r>
            <a:r>
              <a:rPr lang="en-US" sz="2800" b="1" dirty="0" smtClean="0">
                <a:solidFill>
                  <a:srgbClr val="990000"/>
                </a:solidFill>
              </a:rPr>
              <a:t> guarantee a good decomposition?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Removes anomalies?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Can logically reconstruct original relation?</a:t>
            </a:r>
          </a:p>
          <a:p>
            <a:pPr marL="1074420" lvl="2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sz="2000" dirty="0" smtClean="0"/>
              <a:t>Too few or too many </a:t>
            </a:r>
            <a:r>
              <a:rPr lang="en-US" sz="2000" dirty="0" err="1" smtClean="0"/>
              <a:t>tuples</a:t>
            </a:r>
            <a:r>
              <a:rPr lang="en-US" sz="2000" dirty="0" smtClean="0"/>
              <a:t>?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Some shortcomings discussed in later video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endParaRPr lang="en-US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285" y="0"/>
            <a:ext cx="846714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BCNF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Relational design by decomposition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“Mega” relations + properties of the data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System decomposes based on properties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Final set of relations satisfies normal form</a:t>
            </a:r>
          </a:p>
          <a:p>
            <a:pPr marL="1074420" lvl="2" indent="-18288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en-US" sz="2000" dirty="0" smtClean="0"/>
              <a:t> No anomalies, no lost information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Functional dependencies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 Boyce-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Codd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Normal Form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Multivalued</a:t>
            </a:r>
            <a:r>
              <a:rPr lang="en-US" sz="2400" dirty="0" smtClean="0">
                <a:solidFill>
                  <a:srgbClr val="0000FF"/>
                </a:solidFill>
              </a:rPr>
              <a:t> dependences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 Fourth Normal Form</a:t>
            </a:r>
            <a:endParaRPr lang="en-US" sz="24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Calibri" pitchFamily="34" charset="0"/>
              <a:buChar char="–"/>
            </a:pPr>
            <a:endParaRPr lang="en-US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285" y="0"/>
            <a:ext cx="846714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BCNF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Decomposition of a relational schema</a:t>
            </a:r>
            <a:endParaRPr lang="en-US" sz="24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Calibri" pitchFamily="34" charset="0"/>
              <a:buChar char="–"/>
            </a:pPr>
            <a:endParaRPr lang="en-US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285" y="0"/>
            <a:ext cx="846714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BCNF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Decomposition Example #1</a:t>
            </a:r>
          </a:p>
          <a:p>
            <a:pPr marL="274320" indent="-18288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Student(SSN,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address,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        </a:t>
            </a:r>
            <a:r>
              <a:rPr lang="en-US" sz="2400" b="1" dirty="0" err="1" smtClean="0">
                <a:latin typeface="Lucida Console" pitchFamily="49" charset="0"/>
              </a:rPr>
              <a:t>HScode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HScity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GPA,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priority)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97285" y="0"/>
            <a:ext cx="846714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BCNF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Decomposition Example #2</a:t>
            </a:r>
          </a:p>
          <a:p>
            <a:pPr marL="274320" indent="-18288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Student(SSN,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address,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        </a:t>
            </a:r>
            <a:r>
              <a:rPr lang="en-US" sz="2400" b="1" dirty="0" err="1" smtClean="0">
                <a:latin typeface="Lucida Console" pitchFamily="49" charset="0"/>
              </a:rPr>
              <a:t>HScode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HScity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GPA,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priority)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97285" y="0"/>
            <a:ext cx="846714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BCNF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Relational design by decomposition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“Mega” relations + properties of the data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System decomposes based on properties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“Good” decompositions only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/>
              <a:t>  Into “good” </a:t>
            </a:r>
            <a:r>
              <a:rPr lang="en-US" sz="2400" dirty="0" smtClean="0"/>
              <a:t>relations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285" y="0"/>
            <a:ext cx="846714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BCNF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Boyce-</a:t>
            </a:r>
            <a:r>
              <a:rPr lang="en-US" sz="2800" b="1" dirty="0" err="1" smtClean="0">
                <a:solidFill>
                  <a:srgbClr val="990000"/>
                </a:solidFill>
              </a:rPr>
              <a:t>Codd</a:t>
            </a:r>
            <a:r>
              <a:rPr lang="en-US" sz="2800" b="1" dirty="0" smtClean="0">
                <a:solidFill>
                  <a:srgbClr val="990000"/>
                </a:solidFill>
              </a:rPr>
              <a:t> Normal Form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Relation </a:t>
            </a:r>
            <a:r>
              <a:rPr lang="en-US" sz="2400" dirty="0" smtClean="0"/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 with </a:t>
            </a:r>
            <a:r>
              <a:rPr lang="en-US" sz="2400" dirty="0" err="1" smtClean="0">
                <a:solidFill>
                  <a:srgbClr val="0000FF"/>
                </a:solidFill>
              </a:rPr>
              <a:t>FDs</a:t>
            </a:r>
            <a:r>
              <a:rPr lang="en-US" sz="2400" dirty="0" smtClean="0">
                <a:solidFill>
                  <a:srgbClr val="0000FF"/>
                </a:solidFill>
              </a:rPr>
              <a:t> is in </a:t>
            </a:r>
            <a:r>
              <a:rPr lang="en-US" sz="2400" dirty="0" err="1" smtClean="0">
                <a:solidFill>
                  <a:srgbClr val="0000FF"/>
                </a:solidFill>
              </a:rPr>
              <a:t>BCNF</a:t>
            </a:r>
            <a:r>
              <a:rPr lang="en-US" sz="2400" dirty="0" smtClean="0">
                <a:solidFill>
                  <a:srgbClr val="0000FF"/>
                </a:solidFill>
              </a:rPr>
              <a:t> if: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For each</a:t>
            </a:r>
            <a:r>
              <a:rPr lang="el-GR" sz="2000" dirty="0" smtClean="0">
                <a:solidFill>
                  <a:srgbClr val="0000FF"/>
                </a:solidFill>
              </a:rPr>
              <a:t> </a:t>
            </a:r>
            <a:r>
              <a:rPr lang="el-GR" sz="2000" dirty="0" smtClean="0"/>
              <a:t>Ᾱ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B</a:t>
            </a:r>
            <a:r>
              <a:rPr lang="en-US" sz="2400" dirty="0" smtClean="0">
                <a:solidFill>
                  <a:srgbClr val="0000FF"/>
                </a:solidFill>
              </a:rPr>
              <a:t>,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l-GR" sz="2000" dirty="0" smtClean="0"/>
              <a:t>Ᾱ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is a key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285" y="0"/>
            <a:ext cx="846714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BCNF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6276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BCNF?  Example #1</a:t>
            </a:r>
          </a:p>
          <a:p>
            <a:pPr marL="274320" indent="-18288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Student(SSN,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address,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        </a:t>
            </a:r>
            <a:r>
              <a:rPr lang="en-US" sz="2400" b="1" dirty="0" err="1" smtClean="0">
                <a:latin typeface="Lucida Console" pitchFamily="49" charset="0"/>
              </a:rPr>
              <a:t>HScode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HScity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GPA,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priority)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SSN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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sName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,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address,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GPA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 GPA  priority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HScode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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HSname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,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HScity</a:t>
            </a:r>
            <a:endParaRPr lang="en-US" sz="2400" b="1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97285" y="0"/>
            <a:ext cx="846714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BCNF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62760" y="2857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BCNF?  Example #2</a:t>
            </a:r>
          </a:p>
          <a:p>
            <a:pPr marL="274320" indent="-182880">
              <a:lnSpc>
                <a:spcPct val="80000"/>
              </a:lnSpc>
              <a:spcBef>
                <a:spcPts val="120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Apply(SSN,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cName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state,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date,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major)</a:t>
            </a:r>
            <a:endParaRPr lang="en-US" sz="2400" b="1" dirty="0" smtClean="0">
              <a:solidFill>
                <a:srgbClr val="0000FF"/>
              </a:solidFill>
              <a:latin typeface="Lucida Console" pitchFamily="49" charset="0"/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 SSN,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cName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,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state  date,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major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400" b="1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97285" y="0"/>
            <a:ext cx="846714" cy="382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BCNF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2488</TotalTime>
  <Words>517</Words>
  <Application>Microsoft Office PowerPoint</Application>
  <PresentationFormat>On-screen Show (16:9)</PresentationFormat>
  <Paragraphs>85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215</cp:revision>
  <dcterms:created xsi:type="dcterms:W3CDTF">2010-07-08T21:59:02Z</dcterms:created>
  <dcterms:modified xsi:type="dcterms:W3CDTF">2011-04-28T06:43:52Z</dcterms:modified>
</cp:coreProperties>
</file>