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27"/>
  </p:notesMasterIdLst>
  <p:sldIdLst>
    <p:sldId id="268" r:id="rId7"/>
    <p:sldId id="297" r:id="rId8"/>
    <p:sldId id="284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</p:sldIdLst>
  <p:sldSz cx="9144000" cy="5143500" type="screen16x9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0000"/>
    <a:srgbClr val="800000"/>
    <a:srgbClr val="0000FF"/>
    <a:srgbClr val="000099"/>
    <a:srgbClr val="A50021"/>
    <a:srgbClr val="00CC00"/>
    <a:srgbClr val="CCFFFF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93" autoAdjust="0"/>
    <p:restoredTop sz="86391" autoAdjust="0"/>
  </p:normalViewPr>
  <p:slideViewPr>
    <p:cSldViewPr>
      <p:cViewPr varScale="1">
        <p:scale>
          <a:sx n="133" d="100"/>
          <a:sy n="133" d="100"/>
        </p:scale>
        <p:origin x="-78" y="-34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04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gs" Target="tags/tag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10/13/2011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191000" y="1047750"/>
            <a:ext cx="48006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Relational Design Theory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2383372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191000" y="2647950"/>
            <a:ext cx="4637087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Functional Dependencies</a:t>
            </a:r>
          </a:p>
        </p:txBody>
      </p:sp>
    </p:spTree>
    <p:extLst>
      <p:ext uri="{BB962C8B-B14F-4D97-AF65-F5344CB8AC3E}">
        <p14:creationId xmlns:p14="http://schemas.microsoft.com/office/powerpoint/2010/main" xmlns="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Trivial Functional Dependency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Nontrivial FD</a:t>
            </a: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Completely nontrivial FD</a:t>
            </a:r>
            <a:endParaRPr lang="en-US" sz="2400" dirty="0" smtClean="0">
              <a:solidFill>
                <a:srgbClr val="990000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None/>
            </a:pPr>
            <a:endParaRPr lang="en-US" sz="2400" b="1" dirty="0" smtClean="0">
              <a:solidFill>
                <a:srgbClr val="99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16175" y="0"/>
            <a:ext cx="3227825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Functional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Rules for Functional Dependencies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r>
              <a:rPr lang="en-US" b="1" dirty="0" smtClean="0">
                <a:solidFill>
                  <a:srgbClr val="0000FF"/>
                </a:solidFill>
              </a:rPr>
              <a:t>Splitting rule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r>
              <a:rPr lang="en-US" dirty="0" smtClean="0"/>
              <a:t>Can we also split left-hand-side?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endParaRPr lang="en-US" sz="2400" dirty="0" smtClean="0">
              <a:solidFill>
                <a:srgbClr val="0000FF"/>
              </a:solidFill>
              <a:sym typeface="Symbol"/>
            </a:endParaRPr>
          </a:p>
          <a:p>
            <a:pPr marL="674370" lvl="1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None/>
            </a:pPr>
            <a:endParaRPr lang="en-US" sz="2400" b="1" dirty="0" smtClean="0">
              <a:solidFill>
                <a:srgbClr val="990000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Font typeface="Calibri" pitchFamily="34" charset="0"/>
              <a:buChar char="–"/>
            </a:pPr>
            <a:endParaRPr lang="en-US" i="1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16175" y="0"/>
            <a:ext cx="3227825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Functional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Rules for Functional Dependencies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r>
              <a:rPr lang="en-US" b="1" dirty="0" smtClean="0">
                <a:solidFill>
                  <a:srgbClr val="0000FF"/>
                </a:solidFill>
              </a:rPr>
              <a:t>Combining rule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endParaRPr lang="en-US" dirty="0" smtClean="0"/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endParaRPr lang="en-US" sz="2400" dirty="0" smtClean="0">
              <a:solidFill>
                <a:srgbClr val="0000FF"/>
              </a:solidFill>
              <a:sym typeface="Symbol"/>
            </a:endParaRPr>
          </a:p>
          <a:p>
            <a:pPr marL="674370" lvl="1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None/>
            </a:pPr>
            <a:endParaRPr lang="en-US" sz="2400" b="1" dirty="0" smtClean="0">
              <a:solidFill>
                <a:srgbClr val="990000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Font typeface="Calibri" pitchFamily="34" charset="0"/>
              <a:buChar char="–"/>
            </a:pPr>
            <a:endParaRPr lang="en-US" i="1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16175" y="0"/>
            <a:ext cx="3227825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Functional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Rules for Functional Dependencies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r>
              <a:rPr lang="en-US" b="1" dirty="0" smtClean="0">
                <a:solidFill>
                  <a:srgbClr val="0000FF"/>
                </a:solidFill>
              </a:rPr>
              <a:t>Trivial-dependency rules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endParaRPr lang="en-US" dirty="0" smtClean="0"/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endParaRPr lang="en-US" sz="2400" dirty="0" smtClean="0">
              <a:solidFill>
                <a:srgbClr val="0000FF"/>
              </a:solidFill>
              <a:sym typeface="Symbol"/>
            </a:endParaRPr>
          </a:p>
          <a:p>
            <a:pPr marL="674370" lvl="1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None/>
            </a:pPr>
            <a:endParaRPr lang="en-US" sz="2400" b="1" dirty="0" smtClean="0">
              <a:solidFill>
                <a:srgbClr val="990000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Font typeface="Calibri" pitchFamily="34" charset="0"/>
              <a:buChar char="–"/>
            </a:pPr>
            <a:endParaRPr lang="en-US" i="1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16175" y="0"/>
            <a:ext cx="3227825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Functional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Rules for Functional Dependencies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r>
              <a:rPr lang="en-US" b="1" smtClean="0">
                <a:solidFill>
                  <a:srgbClr val="0000FF"/>
                </a:solidFill>
              </a:rPr>
              <a:t>Transitive rule</a:t>
            </a:r>
            <a:endParaRPr lang="en-US" b="1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endParaRPr lang="en-US" dirty="0" smtClean="0"/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endParaRPr lang="en-US" sz="2400" dirty="0" smtClean="0">
              <a:solidFill>
                <a:srgbClr val="0000FF"/>
              </a:solidFill>
              <a:sym typeface="Symbol"/>
            </a:endParaRPr>
          </a:p>
          <a:p>
            <a:pPr marL="674370" lvl="1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None/>
            </a:pPr>
            <a:endParaRPr lang="en-US" sz="2400" b="1" dirty="0" smtClean="0">
              <a:solidFill>
                <a:srgbClr val="990000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Font typeface="Calibri" pitchFamily="34" charset="0"/>
              <a:buChar char="–"/>
            </a:pPr>
            <a:endParaRPr lang="en-US" i="1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16175" y="0"/>
            <a:ext cx="3227825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Functional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Closure of Attributes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Given relation, </a:t>
            </a:r>
            <a:r>
              <a:rPr lang="en-US" sz="2400" dirty="0" err="1" smtClean="0">
                <a:solidFill>
                  <a:srgbClr val="0000FF"/>
                </a:solidFill>
              </a:rPr>
              <a:t>FDs</a:t>
            </a:r>
            <a:r>
              <a:rPr lang="en-US" sz="2400" dirty="0" smtClean="0">
                <a:solidFill>
                  <a:srgbClr val="0000FF"/>
                </a:solidFill>
              </a:rPr>
              <a:t>, set of attributes</a:t>
            </a:r>
            <a:r>
              <a:rPr lang="el-GR" sz="2400" dirty="0" smtClean="0"/>
              <a:t> </a:t>
            </a:r>
            <a:r>
              <a:rPr lang="el-GR" sz="2000" dirty="0" smtClean="0"/>
              <a:t>Ᾱ</a:t>
            </a:r>
            <a:endParaRPr lang="en-US" sz="2400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Find all </a:t>
            </a:r>
            <a:r>
              <a:rPr lang="en-US" sz="2400" dirty="0" smtClean="0"/>
              <a:t>B </a:t>
            </a:r>
            <a:r>
              <a:rPr lang="en-US" sz="2400" dirty="0" smtClean="0">
                <a:solidFill>
                  <a:srgbClr val="0000FF"/>
                </a:solidFill>
              </a:rPr>
              <a:t>such that  </a:t>
            </a:r>
            <a:r>
              <a:rPr lang="el-GR" sz="2000" dirty="0" smtClean="0"/>
              <a:t>Ᾱ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B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endParaRPr lang="en-US" sz="2400" b="1" dirty="0" smtClean="0">
              <a:solidFill>
                <a:srgbClr val="99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16175" y="0"/>
            <a:ext cx="3227825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Functional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62760" y="285750"/>
            <a:ext cx="86106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Closure Example</a:t>
            </a:r>
          </a:p>
          <a:p>
            <a:pPr marL="274320" indent="-18288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Student(SSN,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sName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address,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buClr>
                <a:srgbClr val="990000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        </a:t>
            </a:r>
            <a:r>
              <a:rPr lang="en-US" sz="2400" b="1" dirty="0" err="1" smtClean="0">
                <a:latin typeface="Lucida Console" pitchFamily="49" charset="0"/>
              </a:rPr>
              <a:t>HScode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HSname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HScity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GPA,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priority)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SSN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 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sName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,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address,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GPA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GPA  priority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HScode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  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HSname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,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HScity</a:t>
            </a:r>
            <a:endParaRPr lang="en-US" sz="2400" b="1" dirty="0" smtClean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16175" y="0"/>
            <a:ext cx="3227825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Functional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Closure and Keys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Is</a:t>
            </a:r>
            <a:r>
              <a:rPr lang="el-GR" dirty="0" smtClean="0"/>
              <a:t> </a:t>
            </a:r>
            <a:r>
              <a:rPr lang="en-US" dirty="0" smtClean="0"/>
              <a:t> </a:t>
            </a:r>
            <a:r>
              <a:rPr lang="el-GR" sz="2400" dirty="0" smtClean="0"/>
              <a:t>Ᾱ</a:t>
            </a:r>
            <a:r>
              <a:rPr lang="en-US" sz="2400" dirty="0" smtClean="0"/>
              <a:t>  </a:t>
            </a:r>
            <a:r>
              <a:rPr lang="en-US" dirty="0" smtClean="0">
                <a:solidFill>
                  <a:srgbClr val="0000FF"/>
                </a:solidFill>
              </a:rPr>
              <a:t>a key for </a:t>
            </a:r>
            <a:r>
              <a:rPr lang="en-US" dirty="0" smtClean="0"/>
              <a:t>R </a:t>
            </a:r>
            <a:r>
              <a:rPr lang="en-US" dirty="0" smtClean="0">
                <a:solidFill>
                  <a:srgbClr val="0000FF"/>
                </a:solidFill>
              </a:rPr>
              <a:t>?</a:t>
            </a:r>
            <a:endParaRPr lang="en-US" sz="2400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§"/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§"/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§"/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    How can we find all keys given a set of </a:t>
            </a:r>
            <a:r>
              <a:rPr lang="en-US" sz="2800" dirty="0" err="1" smtClean="0">
                <a:solidFill>
                  <a:srgbClr val="0000FF"/>
                </a:solidFill>
              </a:rPr>
              <a:t>FDs</a:t>
            </a:r>
            <a:r>
              <a:rPr lang="en-US" sz="2800" dirty="0" smtClean="0">
                <a:solidFill>
                  <a:srgbClr val="0000FF"/>
                </a:solidFill>
              </a:rPr>
              <a:t>?</a:t>
            </a:r>
            <a:endParaRPr lang="en-US" sz="2800" dirty="0" smtClean="0"/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endParaRPr lang="en-US" sz="2400" b="1" dirty="0" smtClean="0">
              <a:solidFill>
                <a:srgbClr val="99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16175" y="0"/>
            <a:ext cx="3227825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Functional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Specifying </a:t>
            </a:r>
            <a:r>
              <a:rPr lang="en-US" sz="2800" b="1" dirty="0" err="1" smtClean="0">
                <a:solidFill>
                  <a:srgbClr val="990000"/>
                </a:solidFill>
              </a:rPr>
              <a:t>FDs</a:t>
            </a:r>
            <a:r>
              <a:rPr lang="en-US" sz="2800" b="1" dirty="0" smtClean="0">
                <a:solidFill>
                  <a:srgbClr val="990000"/>
                </a:solidFill>
              </a:rPr>
              <a:t> for a relation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smtClean="0"/>
              <a:t>S</a:t>
            </a:r>
            <a:r>
              <a:rPr lang="en-US" sz="2400" baseline="-25000" dirty="0" smtClean="0"/>
              <a:t>1</a:t>
            </a:r>
            <a:r>
              <a:rPr lang="en-US" sz="2400" dirty="0" smtClean="0">
                <a:solidFill>
                  <a:srgbClr val="0000FF"/>
                </a:solidFill>
              </a:rPr>
              <a:t> and </a:t>
            </a:r>
            <a:r>
              <a:rPr lang="en-US" sz="2400" dirty="0" smtClean="0"/>
              <a:t>S</a:t>
            </a:r>
            <a:r>
              <a:rPr lang="en-US" sz="2400" baseline="-25000" dirty="0" smtClean="0"/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 sets of </a:t>
            </a:r>
            <a:r>
              <a:rPr lang="en-US" sz="2400" dirty="0" err="1" smtClean="0">
                <a:solidFill>
                  <a:srgbClr val="0000FF"/>
                </a:solidFill>
              </a:rPr>
              <a:t>FDs</a:t>
            </a:r>
            <a:endParaRPr lang="en-US" sz="2400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S</a:t>
            </a:r>
            <a:r>
              <a:rPr lang="en-US" sz="2400" baseline="-25000" dirty="0" smtClean="0"/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 “follows from” </a:t>
            </a:r>
            <a:r>
              <a:rPr lang="en-US" sz="2400" dirty="0" smtClean="0"/>
              <a:t>S</a:t>
            </a:r>
            <a:r>
              <a:rPr lang="en-US" sz="2400" baseline="-25000" dirty="0" smtClean="0"/>
              <a:t>1</a:t>
            </a:r>
            <a:r>
              <a:rPr lang="en-US" sz="2400" dirty="0" smtClean="0">
                <a:solidFill>
                  <a:srgbClr val="0000FF"/>
                </a:solidFill>
              </a:rPr>
              <a:t> if every relation instance satisfying </a:t>
            </a:r>
            <a:r>
              <a:rPr lang="en-US" sz="2400" dirty="0" smtClean="0"/>
              <a:t>S</a:t>
            </a:r>
            <a:r>
              <a:rPr lang="en-US" sz="2400" baseline="-25000" dirty="0" smtClean="0"/>
              <a:t>1</a:t>
            </a:r>
            <a:r>
              <a:rPr lang="en-US" sz="2400" dirty="0" smtClean="0">
                <a:solidFill>
                  <a:srgbClr val="0000FF"/>
                </a:solidFill>
              </a:rPr>
              <a:t> also satisfies </a:t>
            </a:r>
            <a:r>
              <a:rPr lang="en-US" sz="2400" dirty="0" smtClean="0"/>
              <a:t>S</a:t>
            </a:r>
            <a:r>
              <a:rPr lang="en-US" sz="2400" baseline="-25000" dirty="0" smtClean="0"/>
              <a:t>2</a:t>
            </a:r>
            <a:endParaRPr lang="en-US" sz="2400" baseline="-25000" dirty="0" smtClean="0">
              <a:solidFill>
                <a:srgbClr val="990000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1200"/>
              </a:spcBef>
              <a:buClr>
                <a:srgbClr val="990000"/>
              </a:buClr>
              <a:buNone/>
            </a:pPr>
            <a:endParaRPr lang="en-US" sz="2400" baseline="-25000" dirty="0" smtClean="0">
              <a:solidFill>
                <a:srgbClr val="990000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1200"/>
              </a:spcBef>
              <a:buClr>
                <a:srgbClr val="990000"/>
              </a:buClr>
              <a:buNone/>
            </a:pPr>
            <a:endParaRPr lang="en-US" sz="2400" baseline="-25000" dirty="0" smtClean="0">
              <a:solidFill>
                <a:srgbClr val="990000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1200"/>
              </a:spcBef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990000"/>
                </a:solidFill>
              </a:rPr>
              <a:t>  How to test? 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400" i="1" dirty="0" smtClean="0">
                <a:solidFill>
                  <a:srgbClr val="990000"/>
                </a:solidFill>
              </a:rPr>
              <a:t>  Does </a:t>
            </a:r>
            <a:r>
              <a:rPr lang="en-US" sz="2400" i="1" dirty="0" smtClean="0"/>
              <a:t>A </a:t>
            </a:r>
            <a:r>
              <a:rPr lang="en-US" sz="2400" i="1" dirty="0" smtClean="0">
                <a:sym typeface="Symbol"/>
              </a:rPr>
              <a:t> B </a:t>
            </a:r>
            <a:r>
              <a:rPr lang="en-US" sz="2400" i="1" dirty="0" smtClean="0">
                <a:solidFill>
                  <a:srgbClr val="990000"/>
                </a:solidFill>
                <a:sym typeface="Symbol"/>
              </a:rPr>
              <a:t>follow from </a:t>
            </a:r>
            <a:r>
              <a:rPr lang="en-US" sz="2400" i="1" dirty="0" smtClean="0">
                <a:sym typeface="Symbol"/>
              </a:rPr>
              <a:t>S </a:t>
            </a:r>
            <a:r>
              <a:rPr lang="en-US" sz="2400" i="1" dirty="0" smtClean="0">
                <a:solidFill>
                  <a:srgbClr val="990000"/>
                </a:solidFill>
                <a:sym typeface="Symbol"/>
              </a:rPr>
              <a:t>?</a:t>
            </a:r>
            <a:endParaRPr lang="en-US" sz="2400" i="1" baseline="-25000" dirty="0" smtClean="0">
              <a:solidFill>
                <a:srgbClr val="990000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endParaRPr lang="en-US" sz="2400" b="1" dirty="0" smtClean="0">
              <a:solidFill>
                <a:srgbClr val="99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16175" y="0"/>
            <a:ext cx="3227825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Functional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6" y="285750"/>
            <a:ext cx="7757809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Specifying </a:t>
            </a:r>
            <a:r>
              <a:rPr lang="en-US" sz="2800" b="1" dirty="0" err="1" smtClean="0">
                <a:solidFill>
                  <a:srgbClr val="990000"/>
                </a:solidFill>
              </a:rPr>
              <a:t>FDs</a:t>
            </a:r>
            <a:r>
              <a:rPr lang="en-US" sz="2800" b="1" dirty="0" smtClean="0">
                <a:solidFill>
                  <a:srgbClr val="990000"/>
                </a:solidFill>
              </a:rPr>
              <a:t> for a relation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</a:t>
            </a:r>
            <a:r>
              <a:rPr lang="en-US" sz="2400" dirty="0" smtClean="0"/>
              <a:t>Want:</a:t>
            </a:r>
            <a:r>
              <a:rPr lang="en-US" sz="2400" dirty="0" smtClean="0">
                <a:solidFill>
                  <a:srgbClr val="0000FF"/>
                </a:solidFill>
              </a:rPr>
              <a:t>  </a:t>
            </a:r>
            <a:r>
              <a:rPr lang="en-US" sz="2400" i="1" dirty="0" smtClean="0">
                <a:solidFill>
                  <a:srgbClr val="0000FF"/>
                </a:solidFill>
              </a:rPr>
              <a:t>Minimal set of completely nontrivial </a:t>
            </a:r>
            <a:r>
              <a:rPr lang="en-US" sz="2400" i="1" dirty="0" err="1" smtClean="0">
                <a:solidFill>
                  <a:srgbClr val="0000FF"/>
                </a:solidFill>
              </a:rPr>
              <a:t>FDs</a:t>
            </a:r>
            <a:r>
              <a:rPr lang="en-US" sz="2400" i="1" dirty="0" smtClean="0">
                <a:solidFill>
                  <a:srgbClr val="0000FF"/>
                </a:solidFill>
              </a:rPr>
              <a:t> such that all </a:t>
            </a:r>
            <a:r>
              <a:rPr lang="en-US" sz="2400" i="1" dirty="0" err="1" smtClean="0">
                <a:solidFill>
                  <a:srgbClr val="0000FF"/>
                </a:solidFill>
              </a:rPr>
              <a:t>FDs</a:t>
            </a:r>
            <a:r>
              <a:rPr lang="en-US" sz="2400" i="1" dirty="0" smtClean="0">
                <a:solidFill>
                  <a:srgbClr val="0000FF"/>
                </a:solidFill>
              </a:rPr>
              <a:t> that hold on the relation follow from the dependencies in this set</a:t>
            </a:r>
            <a:endParaRPr lang="en-US" sz="2400" b="1" i="1" dirty="0" smtClean="0">
              <a:solidFill>
                <a:srgbClr val="0000FF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16175" y="0"/>
            <a:ext cx="3227825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Functional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Relational design by decomposition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“Mega” relations + properties of the data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System decomposes based on properties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Final set of relations satisfies normal form</a:t>
            </a:r>
          </a:p>
          <a:p>
            <a:pPr marL="1074420" lvl="2" indent="-18288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en-US" sz="2000" dirty="0" smtClean="0"/>
              <a:t> No anomalies, no lost information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Functional dependencies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 Boyce-</a:t>
            </a:r>
            <a:r>
              <a:rPr lang="en-US" sz="2400" dirty="0" err="1" smtClean="0">
                <a:solidFill>
                  <a:srgbClr val="0000FF"/>
                </a:solidFill>
                <a:sym typeface="Symbol"/>
              </a:rPr>
              <a:t>Codd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Normal Form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Multivalued</a:t>
            </a:r>
            <a:r>
              <a:rPr lang="en-US" sz="2400" dirty="0" smtClean="0">
                <a:solidFill>
                  <a:srgbClr val="0000FF"/>
                </a:solidFill>
              </a:rPr>
              <a:t> dependences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 Fourth Normal Form</a:t>
            </a: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None/>
            </a:pPr>
            <a:r>
              <a:rPr lang="en-US" sz="2800" b="1" dirty="0" smtClean="0">
                <a:solidFill>
                  <a:srgbClr val="800000"/>
                </a:solidFill>
                <a:sym typeface="Symbol"/>
              </a:rPr>
              <a:t>Functional dependencies are generally useful concept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Data storage – compression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Reasoning about queries – optimization</a:t>
            </a:r>
          </a:p>
          <a:p>
            <a:pPr marL="674370" lvl="1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None/>
            </a:pPr>
            <a:endParaRPr lang="en-US" sz="2400" b="1" dirty="0" smtClean="0">
              <a:solidFill>
                <a:srgbClr val="990000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Font typeface="Calibri" pitchFamily="34" charset="0"/>
              <a:buChar char="–"/>
            </a:pPr>
            <a:endParaRPr lang="en-US" i="1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16175" y="0"/>
            <a:ext cx="3227825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Functional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554585"/>
            <a:ext cx="8305800" cy="34381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2400"/>
              </a:spcBef>
              <a:buClr>
                <a:srgbClr val="0000FF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  <a:sym typeface="Symbol"/>
              </a:rPr>
              <a:t>Functional dependencies are generally useful concept</a:t>
            </a:r>
            <a:endParaRPr lang="en-US" sz="2400" b="1" dirty="0" smtClean="0">
              <a:solidFill>
                <a:srgbClr val="990000"/>
              </a:solidFill>
              <a:sym typeface="Symbol"/>
            </a:endParaRP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Relational design by decomposition</a:t>
            </a:r>
          </a:p>
          <a:p>
            <a:pPr marL="1074420" lvl="2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r>
              <a:rPr lang="en-US" sz="2000" dirty="0" smtClean="0">
                <a:sym typeface="Symbol"/>
              </a:rPr>
              <a:t>Functional dependencies  Boyce-</a:t>
            </a:r>
            <a:r>
              <a:rPr lang="en-US" sz="2000" dirty="0" err="1" smtClean="0">
                <a:sym typeface="Symbol"/>
              </a:rPr>
              <a:t>Codd</a:t>
            </a:r>
            <a:r>
              <a:rPr lang="en-US" sz="2000" dirty="0" smtClean="0">
                <a:sym typeface="Symbol"/>
              </a:rPr>
              <a:t> Normal Form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Data storage – compression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Reasoning about queries – optimization</a:t>
            </a:r>
          </a:p>
          <a:p>
            <a:pPr marL="674370" lvl="1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None/>
            </a:pPr>
            <a:endParaRPr lang="en-US" sz="2400" b="1" dirty="0" smtClean="0">
              <a:solidFill>
                <a:srgbClr val="990000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Font typeface="Calibri" pitchFamily="34" charset="0"/>
              <a:buChar char="–"/>
            </a:pPr>
            <a:endParaRPr lang="en-US" i="1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16175" y="0"/>
            <a:ext cx="3227825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Functional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6106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Example: College application info.</a:t>
            </a:r>
          </a:p>
          <a:p>
            <a:pPr marL="274320" indent="-18288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Student(SSN,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sName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address,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        </a:t>
            </a:r>
            <a:r>
              <a:rPr lang="en-US" sz="2400" b="1" dirty="0" err="1" smtClean="0">
                <a:latin typeface="Lucida Console" pitchFamily="49" charset="0"/>
              </a:rPr>
              <a:t>HScode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HSname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HScity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GPA,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priority)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Apply(SSN,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cName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state,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date,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major)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16175" y="0"/>
            <a:ext cx="3227825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Functional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380999"/>
            <a:ext cx="86106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Student(SSN,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sName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address,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        </a:t>
            </a:r>
            <a:r>
              <a:rPr lang="en-US" sz="2400" b="1" dirty="0" err="1" smtClean="0">
                <a:latin typeface="Lucida Console" pitchFamily="49" charset="0"/>
              </a:rPr>
              <a:t>HScode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HSname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HScity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GPA,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priority)</a:t>
            </a:r>
          </a:p>
          <a:p>
            <a:pPr marL="274320" indent="-182880">
              <a:lnSpc>
                <a:spcPct val="80000"/>
              </a:lnSpc>
              <a:spcBef>
                <a:spcPts val="18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800000"/>
                </a:solidFill>
                <a:latin typeface="+mj-lt"/>
              </a:rPr>
              <a:t>Suppose</a:t>
            </a:r>
            <a:r>
              <a:rPr lang="en-US" sz="2400" b="1" dirty="0" smtClean="0">
                <a:latin typeface="Lucida Console" pitchFamily="49" charset="0"/>
              </a:rPr>
              <a:t> priority </a:t>
            </a:r>
            <a:r>
              <a:rPr lang="en-US" sz="2800" dirty="0" smtClean="0">
                <a:solidFill>
                  <a:srgbClr val="800000"/>
                </a:solidFill>
                <a:latin typeface="+mj-lt"/>
              </a:rPr>
              <a:t>is determined by </a:t>
            </a:r>
            <a:r>
              <a:rPr lang="en-US" sz="2400" b="1" dirty="0" smtClean="0">
                <a:latin typeface="Lucida Console" pitchFamily="49" charset="0"/>
              </a:rPr>
              <a:t>GPA</a:t>
            </a:r>
          </a:p>
          <a:p>
            <a:pPr marL="274320" indent="-182880">
              <a:lnSpc>
                <a:spcPct val="80000"/>
              </a:lnSpc>
              <a:spcBef>
                <a:spcPts val="180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400" b="1" dirty="0" smtClean="0">
              <a:latin typeface="Lucida Console" pitchFamily="49" charset="0"/>
            </a:endParaRPr>
          </a:p>
          <a:p>
            <a:pPr marL="274320" indent="-182880">
              <a:lnSpc>
                <a:spcPct val="80000"/>
              </a:lnSpc>
              <a:spcBef>
                <a:spcPts val="180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400" b="1" dirty="0" smtClean="0">
              <a:latin typeface="Lucida Console" pitchFamily="49" charset="0"/>
            </a:endParaRPr>
          </a:p>
          <a:p>
            <a:pPr marL="274320" indent="-182880">
              <a:lnSpc>
                <a:spcPct val="80000"/>
              </a:lnSpc>
              <a:spcBef>
                <a:spcPts val="180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400" b="1" dirty="0" smtClean="0">
              <a:latin typeface="Lucida Console" pitchFamily="49" charset="0"/>
            </a:endParaRPr>
          </a:p>
          <a:p>
            <a:pPr marL="274320" indent="-182880">
              <a:lnSpc>
                <a:spcPct val="80000"/>
              </a:lnSpc>
              <a:spcBef>
                <a:spcPts val="18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Two </a:t>
            </a:r>
            <a:r>
              <a:rPr lang="en-US" sz="2800" dirty="0" err="1" smtClean="0">
                <a:solidFill>
                  <a:srgbClr val="0000FF"/>
                </a:solidFill>
                <a:latin typeface="+mj-lt"/>
              </a:rPr>
              <a:t>tuples</a:t>
            </a: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 with same</a:t>
            </a:r>
            <a:r>
              <a:rPr lang="en-US" sz="24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GPA</a:t>
            </a:r>
            <a:r>
              <a:rPr lang="en-US" sz="2400" b="1" dirty="0" smtClean="0">
                <a:latin typeface="Lucida Console" pitchFamily="49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have same</a:t>
            </a: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priority</a:t>
            </a:r>
            <a:endParaRPr lang="en-US" sz="2800" b="1" dirty="0" smtClean="0">
              <a:latin typeface="Lucida Console" pitchFamily="49" charset="0"/>
            </a:endParaRP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C00000"/>
              </a:solidFill>
              <a:latin typeface="+mj-lt"/>
            </a:endParaRP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400" b="1" dirty="0" smtClean="0">
              <a:latin typeface="Lucida Console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16175" y="0"/>
            <a:ext cx="3227825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Functional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380999"/>
            <a:ext cx="86106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Student(SSN,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sName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address,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        </a:t>
            </a:r>
            <a:r>
              <a:rPr lang="en-US" sz="2400" b="1" dirty="0" err="1" smtClean="0">
                <a:latin typeface="Lucida Console" pitchFamily="49" charset="0"/>
              </a:rPr>
              <a:t>HScode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HSname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HScity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GPA,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priority)</a:t>
            </a:r>
          </a:p>
          <a:p>
            <a:pPr marL="274320" indent="-182880">
              <a:lnSpc>
                <a:spcPct val="80000"/>
              </a:lnSpc>
              <a:spcBef>
                <a:spcPts val="18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Two </a:t>
            </a:r>
            <a:r>
              <a:rPr lang="en-US" sz="2800" dirty="0" err="1" smtClean="0">
                <a:solidFill>
                  <a:srgbClr val="0000FF"/>
                </a:solidFill>
                <a:latin typeface="+mj-lt"/>
              </a:rPr>
              <a:t>tuples</a:t>
            </a: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 with same</a:t>
            </a:r>
            <a:r>
              <a:rPr lang="en-US" sz="24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GPA</a:t>
            </a:r>
            <a:r>
              <a:rPr lang="en-US" sz="2400" b="1" dirty="0" smtClean="0">
                <a:latin typeface="Lucida Console" pitchFamily="49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have same</a:t>
            </a:r>
            <a:r>
              <a:rPr lang="en-US" sz="16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priority</a:t>
            </a:r>
            <a:endParaRPr lang="en-US" sz="2800" b="1" dirty="0" smtClean="0">
              <a:latin typeface="Lucida Console" pitchFamily="49" charset="0"/>
            </a:endParaRP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C00000"/>
              </a:solidFill>
              <a:latin typeface="+mj-lt"/>
            </a:endParaRP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400" b="1" dirty="0" smtClean="0">
              <a:latin typeface="Lucida Console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16175" y="0"/>
            <a:ext cx="3227825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Functional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Functional Dependency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Based on knowledge of real world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All instances </a:t>
            </a:r>
            <a:r>
              <a:rPr lang="en-US" sz="2400" smtClean="0">
                <a:solidFill>
                  <a:srgbClr val="0000FF"/>
                </a:solidFill>
              </a:rPr>
              <a:t>of relation </a:t>
            </a:r>
            <a:r>
              <a:rPr lang="en-US" sz="2400" dirty="0" smtClean="0">
                <a:solidFill>
                  <a:srgbClr val="0000FF"/>
                </a:solidFill>
              </a:rPr>
              <a:t>must adhere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endParaRPr lang="en-US" sz="2400" b="1" dirty="0" smtClean="0">
              <a:solidFill>
                <a:srgbClr val="990000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Font typeface="Calibri" pitchFamily="34" charset="0"/>
              <a:buChar char="–"/>
            </a:pPr>
            <a:endParaRPr lang="en-US" b="1" i="1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16175" y="0"/>
            <a:ext cx="3227825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Functional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380999"/>
            <a:ext cx="86106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Student(SSN,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sName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address,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        </a:t>
            </a:r>
            <a:r>
              <a:rPr lang="en-US" sz="2400" b="1" dirty="0" err="1" smtClean="0">
                <a:latin typeface="Lucida Console" pitchFamily="49" charset="0"/>
              </a:rPr>
              <a:t>HScode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HSname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HScity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GPA,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priority)</a:t>
            </a:r>
          </a:p>
          <a:p>
            <a:pPr marL="274320" indent="-182880">
              <a:lnSpc>
                <a:spcPct val="80000"/>
              </a:lnSpc>
              <a:spcBef>
                <a:spcPts val="180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800" dirty="0" smtClean="0">
              <a:solidFill>
                <a:srgbClr val="0000FF"/>
              </a:solidFill>
              <a:latin typeface="+mj-lt"/>
            </a:endParaRP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C00000"/>
              </a:solidFill>
              <a:latin typeface="+mj-lt"/>
            </a:endParaRP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400" b="1" dirty="0" smtClean="0">
              <a:latin typeface="Lucida Console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16175" y="0"/>
            <a:ext cx="3227825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Functional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685799"/>
            <a:ext cx="8610600" cy="40195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Apply(SSN,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cName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state,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date,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major)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16175" y="0"/>
            <a:ext cx="3227825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Functional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Functional Dependencies and Keys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Relation with no duplicates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Suppose  </a:t>
            </a:r>
            <a:r>
              <a:rPr lang="el-GR" sz="2000" dirty="0" smtClean="0"/>
              <a:t>Ᾱ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all attributes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endParaRPr lang="en-US" sz="2400" b="1" dirty="0" smtClean="0">
              <a:solidFill>
                <a:srgbClr val="99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16175" y="0"/>
            <a:ext cx="3227825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Functional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83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2311</TotalTime>
  <Words>474</Words>
  <Application>Microsoft Office PowerPoint</Application>
  <PresentationFormat>On-screen Show (16:9)</PresentationFormat>
  <Paragraphs>113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4_Lecture</vt:lpstr>
      <vt:lpstr>1_Lecture</vt:lpstr>
      <vt:lpstr>2_Lecture</vt:lpstr>
      <vt:lpstr>3_Office Theme</vt:lpstr>
      <vt:lpstr>4_Office Theme</vt:lpstr>
      <vt:lpstr>5_Office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Jennifer Widom</cp:lastModifiedBy>
  <cp:revision>198</cp:revision>
  <dcterms:created xsi:type="dcterms:W3CDTF">2010-07-08T21:59:02Z</dcterms:created>
  <dcterms:modified xsi:type="dcterms:W3CDTF">2011-10-13T16:58:34Z</dcterms:modified>
</cp:coreProperties>
</file>