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3"/>
  </p:notesMasterIdLst>
  <p:sldIdLst>
    <p:sldId id="268" r:id="rId7"/>
    <p:sldId id="297" r:id="rId8"/>
    <p:sldId id="284" r:id="rId9"/>
    <p:sldId id="300" r:id="rId10"/>
    <p:sldId id="315" r:id="rId11"/>
    <p:sldId id="316" r:id="rId12"/>
    <p:sldId id="317" r:id="rId13"/>
    <p:sldId id="304" r:id="rId14"/>
    <p:sldId id="305" r:id="rId15"/>
    <p:sldId id="306" r:id="rId16"/>
    <p:sldId id="318" r:id="rId17"/>
    <p:sldId id="319" r:id="rId18"/>
    <p:sldId id="320" r:id="rId19"/>
    <p:sldId id="321" r:id="rId20"/>
    <p:sldId id="322" r:id="rId21"/>
    <p:sldId id="323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800000"/>
    <a:srgbClr val="000099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3" autoAdjust="0"/>
    <p:restoredTop sz="86391" autoAdjust="0"/>
  </p:normalViewPr>
  <p:slideViewPr>
    <p:cSldViewPr>
      <p:cViewPr>
        <p:scale>
          <a:sx n="120" d="100"/>
          <a:sy n="120" d="100"/>
        </p:scale>
        <p:origin x="-108" y="-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047750"/>
            <a:ext cx="4800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Design Theory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91000" y="26479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Multivalued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Dependencies &amp;</a:t>
            </a:r>
          </a:p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Rules for </a:t>
            </a:r>
            <a:r>
              <a:rPr lang="en-US" sz="2800" b="1" dirty="0" err="1" smtClean="0">
                <a:solidFill>
                  <a:srgbClr val="990000"/>
                </a:solidFill>
              </a:rPr>
              <a:t>Multivalued</a:t>
            </a:r>
            <a:r>
              <a:rPr lang="en-US" sz="2800" b="1" dirty="0" smtClean="0">
                <a:solidFill>
                  <a:srgbClr val="990000"/>
                </a:solidFill>
              </a:rPr>
              <a:t> Dependencies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b="1" dirty="0" smtClean="0">
                <a:solidFill>
                  <a:srgbClr val="0000FF"/>
                </a:solidFill>
              </a:rPr>
              <a:t>Intersection rule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b="1" dirty="0" smtClean="0">
                <a:solidFill>
                  <a:srgbClr val="0000FF"/>
                </a:solidFill>
              </a:rPr>
              <a:t>Transitive rule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/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Fourth Normal Form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Relation </a:t>
            </a:r>
            <a:r>
              <a:rPr lang="en-US" sz="2400" dirty="0" smtClean="0"/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with MVDs is in 4NF if: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For each nontrivial</a:t>
            </a:r>
            <a:r>
              <a:rPr lang="el-GR" sz="2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      B</a:t>
            </a:r>
            <a:r>
              <a:rPr lang="en-US" sz="2400" dirty="0" smtClean="0">
                <a:solidFill>
                  <a:srgbClr val="0000FF"/>
                </a:solidFill>
              </a:rPr>
              <a:t>,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a key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543300" y="1352550"/>
            <a:ext cx="304800" cy="3176"/>
            <a:chOff x="7543800" y="1122362"/>
            <a:chExt cx="304800" cy="317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0" y="1122362"/>
              <a:ext cx="152400" cy="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43800" y="1122362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Fourth Normal Form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Relation </a:t>
            </a:r>
            <a:r>
              <a:rPr lang="en-US" sz="2400" dirty="0" smtClean="0"/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with MVDs is in 4NF if: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For each nontrivial</a:t>
            </a:r>
            <a:r>
              <a:rPr lang="el-GR" sz="2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      B</a:t>
            </a:r>
            <a:r>
              <a:rPr lang="en-US" sz="2400" dirty="0" smtClean="0">
                <a:solidFill>
                  <a:srgbClr val="0000FF"/>
                </a:solidFill>
              </a:rPr>
              <a:t>,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a key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  <p:grpSp>
        <p:nvGrpSpPr>
          <p:cNvPr id="2" name="Group 5"/>
          <p:cNvGrpSpPr/>
          <p:nvPr/>
        </p:nvGrpSpPr>
        <p:grpSpPr>
          <a:xfrm>
            <a:off x="3543300" y="1352550"/>
            <a:ext cx="304800" cy="3176"/>
            <a:chOff x="7543800" y="1122362"/>
            <a:chExt cx="304800" cy="317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0" y="1122362"/>
              <a:ext cx="152400" cy="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43800" y="1122362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67953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4NF decomposition algorithm</a:t>
            </a:r>
          </a:p>
          <a:p>
            <a:pPr marL="274320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Input: </a:t>
            </a:r>
            <a:r>
              <a:rPr lang="en-US" sz="2400" dirty="0" smtClean="0">
                <a:solidFill>
                  <a:srgbClr val="990000"/>
                </a:solidFill>
              </a:rPr>
              <a:t>relation R + FDs for R + MVDs for R</a:t>
            </a:r>
          </a:p>
          <a:p>
            <a:pPr marL="274320" indent="-182880">
              <a:lnSpc>
                <a:spcPct val="90000"/>
              </a:lnSpc>
              <a:spcBef>
                <a:spcPts val="300"/>
              </a:spcBef>
              <a:spcAft>
                <a:spcPts val="18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Output: </a:t>
            </a:r>
            <a:r>
              <a:rPr lang="en-US" sz="2400" dirty="0" smtClean="0">
                <a:solidFill>
                  <a:srgbClr val="990000"/>
                </a:solidFill>
              </a:rPr>
              <a:t>decomposition of R into 4NF relations with “lossless join”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  Compute keys for </a:t>
            </a:r>
            <a:r>
              <a:rPr lang="en-US" sz="2400" dirty="0" smtClean="0">
                <a:solidFill>
                  <a:srgbClr val="0000FF"/>
                </a:solidFill>
              </a:rPr>
              <a:t>R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  Repeat until all relations are in 4NF: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     Pick any </a:t>
            </a:r>
            <a:r>
              <a:rPr lang="en-US" sz="2400" dirty="0" smtClean="0">
                <a:solidFill>
                  <a:srgbClr val="0000FF"/>
                </a:solidFill>
              </a:rPr>
              <a:t>R’ </a:t>
            </a:r>
            <a:r>
              <a:rPr lang="en-US" sz="2400" dirty="0" smtClean="0"/>
              <a:t>with nontrivial </a:t>
            </a:r>
            <a:r>
              <a:rPr lang="en-US" sz="2400" dirty="0" smtClean="0">
                <a:solidFill>
                  <a:srgbClr val="0000FF"/>
                </a:solidFill>
              </a:rPr>
              <a:t>A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    B </a:t>
            </a:r>
            <a:r>
              <a:rPr lang="en-US" sz="2400" dirty="0" smtClean="0">
                <a:sym typeface="Symbol"/>
              </a:rPr>
              <a:t>that violates 4NF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    Decompose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R’</a:t>
            </a:r>
            <a:r>
              <a:rPr lang="en-US" sz="2400" dirty="0" smtClean="0">
                <a:sym typeface="Symbol"/>
              </a:rPr>
              <a:t> into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(A, B) </a:t>
            </a:r>
            <a:r>
              <a:rPr lang="en-US" sz="2400" dirty="0" smtClean="0">
                <a:sym typeface="Symbol"/>
              </a:rPr>
              <a:t>and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(A, rest)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    Compute FDs and MVDs for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and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    Compute keys for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endParaRPr lang="en-US" sz="2400" baseline="-25000" dirty="0" smtClean="0">
              <a:solidFill>
                <a:srgbClr val="0000FF"/>
              </a:solidFill>
            </a:endParaRPr>
          </a:p>
          <a:p>
            <a:pPr marL="948690" lvl="1" indent="-45720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990000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29100" y="2759074"/>
            <a:ext cx="304800" cy="3176"/>
            <a:chOff x="7543800" y="1122362"/>
            <a:chExt cx="304800" cy="317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620000" y="1122362"/>
              <a:ext cx="152400" cy="31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543800" y="1122362"/>
              <a:ext cx="304800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4</a:t>
            </a:r>
            <a:r>
              <a:rPr lang="en-US" sz="2800" b="1" dirty="0" smtClean="0">
                <a:solidFill>
                  <a:srgbClr val="990000"/>
                </a:solidFill>
              </a:rPr>
              <a:t>NF </a:t>
            </a:r>
            <a:r>
              <a:rPr lang="en-US" sz="2800" b="1" dirty="0" smtClean="0">
                <a:solidFill>
                  <a:srgbClr val="990000"/>
                </a:solidFill>
              </a:rPr>
              <a:t>Decomposition Example #1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4</a:t>
            </a:r>
            <a:r>
              <a:rPr lang="en-US" sz="2800" b="1" dirty="0" smtClean="0">
                <a:solidFill>
                  <a:srgbClr val="990000"/>
                </a:solidFill>
              </a:rPr>
              <a:t>NF </a:t>
            </a:r>
            <a:r>
              <a:rPr lang="en-US" sz="2800" b="1" dirty="0" smtClean="0">
                <a:solidFill>
                  <a:srgbClr val="990000"/>
                </a:solidFill>
              </a:rPr>
              <a:t>Decomposition Example #2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date,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major,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Relational design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Functional dependencies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&amp; Boyce-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Codd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Multivalued</a:t>
            </a:r>
            <a:r>
              <a:rPr lang="en-US" sz="2400" dirty="0" smtClean="0">
                <a:solidFill>
                  <a:srgbClr val="0000FF"/>
                </a:solidFill>
              </a:rPr>
              <a:t> dependences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&amp; Fourth Normal Form</a:t>
            </a: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Relational design by decomposition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“Mega” relations + properties of the data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System decomposes based on properties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Final set of relations satisfies normal form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000" dirty="0" smtClean="0"/>
              <a:t> No anomalies, no lost information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Functional dependencies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Boyce-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Codd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Multivalued</a:t>
            </a:r>
            <a:r>
              <a:rPr lang="en-US" sz="2400" dirty="0" smtClean="0">
                <a:solidFill>
                  <a:srgbClr val="0000FF"/>
                </a:solidFill>
              </a:rPr>
              <a:t> dependences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Fourth Normal Form</a:t>
            </a: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Example: College application info.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FDs?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Keys?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BCNF?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Good design?</a:t>
            </a:r>
            <a:endParaRPr lang="en-US" sz="2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Multivalued</a:t>
            </a:r>
            <a:r>
              <a:rPr lang="en-US" sz="2800" b="1" dirty="0" smtClean="0">
                <a:solidFill>
                  <a:srgbClr val="990000"/>
                </a:solidFill>
              </a:rPr>
              <a:t> Dependency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Based on knowledge of real world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All instances of relation must adhere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b="1" i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66700" y="380999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Modified example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i="1" dirty="0" smtClean="0">
                <a:latin typeface="+mj-lt"/>
              </a:rPr>
              <a:t>Reveal hobbies to colleges selectively</a:t>
            </a:r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MVDs?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Good design?</a:t>
            </a:r>
            <a:endParaRPr lang="en-US" sz="2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Expanded example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date,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major,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hobby)</a:t>
            </a:r>
          </a:p>
          <a:p>
            <a:pPr marL="274320" indent="-182880">
              <a:lnSpc>
                <a:spcPct val="80000"/>
              </a:lnSpc>
              <a:spcBef>
                <a:spcPts val="300"/>
              </a:spcBef>
              <a:buClr>
                <a:srgbClr val="990000"/>
              </a:buClr>
              <a:buNone/>
            </a:pPr>
            <a:r>
              <a:rPr lang="en-US" sz="2400" i="1" dirty="0" smtClean="0">
                <a:latin typeface="+mj-lt"/>
              </a:rPr>
              <a:t>Reveal hobbies to colleges selectively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i="1" dirty="0" smtClean="0">
                <a:latin typeface="+mj-lt"/>
              </a:rPr>
              <a:t>Apply once to each college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i="1" dirty="0" smtClean="0">
                <a:latin typeface="+mj-lt"/>
              </a:rPr>
              <a:t>May apply to multiple majors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Trivial </a:t>
            </a:r>
            <a:r>
              <a:rPr lang="en-US" sz="2800" b="1" dirty="0" err="1" smtClean="0">
                <a:solidFill>
                  <a:srgbClr val="990000"/>
                </a:solidFill>
              </a:rPr>
              <a:t>Multivalued</a:t>
            </a:r>
            <a:r>
              <a:rPr lang="en-US" sz="2800" b="1" dirty="0" smtClean="0">
                <a:solidFill>
                  <a:srgbClr val="990000"/>
                </a:solidFill>
              </a:rPr>
              <a:t> Dependency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Nontrivial MVD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Rules for </a:t>
            </a:r>
            <a:r>
              <a:rPr lang="en-US" sz="2800" b="1" dirty="0" err="1" smtClean="0">
                <a:solidFill>
                  <a:srgbClr val="990000"/>
                </a:solidFill>
              </a:rPr>
              <a:t>Multivalued</a:t>
            </a:r>
            <a:r>
              <a:rPr lang="en-US" sz="2800" b="1" dirty="0" smtClean="0">
                <a:solidFill>
                  <a:srgbClr val="990000"/>
                </a:solidFill>
              </a:rPr>
              <a:t> Dependencies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b="1" dirty="0" smtClean="0">
                <a:solidFill>
                  <a:srgbClr val="0000FF"/>
                </a:solidFill>
              </a:rPr>
              <a:t>FD-is-an-MVD rule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/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39000" y="0"/>
            <a:ext cx="1905000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MVDs &amp; 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20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2398</TotalTime>
  <Words>382</Words>
  <Application>Microsoft Office PowerPoint</Application>
  <PresentationFormat>On-screen Show (16:9)</PresentationFormat>
  <Paragraphs>85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214</cp:revision>
  <dcterms:created xsi:type="dcterms:W3CDTF">2010-07-08T21:59:02Z</dcterms:created>
  <dcterms:modified xsi:type="dcterms:W3CDTF">2011-11-09T21:18:52Z</dcterms:modified>
</cp:coreProperties>
</file>