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  <p:sldMasterId id="2147483684" r:id="rId2"/>
    <p:sldMasterId id="2147483763" r:id="rId3"/>
    <p:sldMasterId id="2147483722" r:id="rId4"/>
    <p:sldMasterId id="2147483736" r:id="rId5"/>
    <p:sldMasterId id="2147483750" r:id="rId6"/>
  </p:sldMasterIdLst>
  <p:notesMasterIdLst>
    <p:notesMasterId r:id="rId28"/>
  </p:notesMasterIdLst>
  <p:sldIdLst>
    <p:sldId id="268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</p:sldIdLst>
  <p:sldSz cx="9144000" cy="5143500" type="screen16x9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990000"/>
    <a:srgbClr val="0000FF"/>
    <a:srgbClr val="000099"/>
    <a:srgbClr val="A50021"/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60"/>
  </p:normalViewPr>
  <p:slideViewPr>
    <p:cSldViewPr>
      <p:cViewPr>
        <p:scale>
          <a:sx n="100" d="100"/>
          <a:sy n="100" d="100"/>
        </p:scale>
        <p:origin x="-312" y="2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5/12/2011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36306"/>
            <a:ext cx="2133600" cy="273844"/>
          </a:xfrm>
        </p:spPr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242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90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386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9141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402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807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708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371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68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11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975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058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2836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2189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9559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0919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4514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8627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0700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039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8385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323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52017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495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97980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6013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5606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1080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1523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06203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01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0447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465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973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6995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53439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261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13999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3262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12333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78804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317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20618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64042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5757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912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12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48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153400" y="4931718"/>
            <a:ext cx="990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/>
              <a:t>Jennifer Widom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75014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vertLeft1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vertLeft2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27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08555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block2x2-1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vertLeft1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2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vertLeft2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69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penClassroom\Desktop\database squa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95350"/>
            <a:ext cx="3354922" cy="335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962400" y="1200150"/>
            <a:ext cx="25908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UML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224865" y="2383372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4125913" y="2499794"/>
            <a:ext cx="4637087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UML Data Modeling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6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629400" y="0"/>
            <a:ext cx="25146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UML Modeling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0010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Multiplicity of Associations: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Types of Relationships</a:t>
            </a:r>
          </a:p>
          <a:p>
            <a:pPr marL="274320" indent="-18288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dirty="0" smtClean="0"/>
              <a:t> One-to-One</a:t>
            </a:r>
          </a:p>
          <a:p>
            <a:pPr marL="274320" indent="-18288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dirty="0" smtClean="0"/>
              <a:t> Many-to-One</a:t>
            </a:r>
          </a:p>
          <a:p>
            <a:pPr marL="274320" indent="-18288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dirty="0" smtClean="0"/>
              <a:t> Many-to-Many</a:t>
            </a:r>
          </a:p>
          <a:p>
            <a:pPr marL="274320" indent="-18288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dirty="0" smtClean="0"/>
              <a:t> Complete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dirty="0" smtClean="0"/>
              <a:t>  </a:t>
            </a:r>
            <a:endParaRPr lang="en-US" i="1" baseline="-25000" dirty="0" smtClean="0">
              <a:solidFill>
                <a:srgbClr val="0000FF"/>
              </a:solidFill>
            </a:endParaRP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i="1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629400" y="0"/>
            <a:ext cx="25146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UML Modeling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UML Data Modeling: 5 concepts</a:t>
            </a:r>
          </a:p>
          <a:p>
            <a:pPr marL="1005840" lvl="1" indent="-51435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AutoNum type="arabicParenBoth"/>
            </a:pPr>
            <a:r>
              <a:rPr lang="en-US" dirty="0" smtClean="0">
                <a:solidFill>
                  <a:srgbClr val="0000FF"/>
                </a:solidFill>
              </a:rPr>
              <a:t>Classes</a:t>
            </a:r>
          </a:p>
          <a:p>
            <a:pPr marL="1005840" lvl="1" indent="-51435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AutoNum type="arabicParenBoth"/>
            </a:pPr>
            <a:r>
              <a:rPr lang="en-US" dirty="0" smtClean="0">
                <a:solidFill>
                  <a:srgbClr val="0000FF"/>
                </a:solidFill>
              </a:rPr>
              <a:t>Associations</a:t>
            </a:r>
          </a:p>
          <a:p>
            <a:pPr marL="1005840" lvl="1" indent="-51435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AutoNum type="arabicParenBoth"/>
            </a:pPr>
            <a:r>
              <a:rPr lang="en-US" dirty="0" smtClean="0">
                <a:solidFill>
                  <a:srgbClr val="0000FF"/>
                </a:solidFill>
              </a:rPr>
              <a:t>Association Classes</a:t>
            </a:r>
          </a:p>
          <a:p>
            <a:pPr marL="1005840" lvl="1" indent="-51435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AutoNum type="arabicParenBoth"/>
            </a:pPr>
            <a:r>
              <a:rPr lang="en-US" dirty="0" smtClean="0">
                <a:solidFill>
                  <a:srgbClr val="0000FF"/>
                </a:solidFill>
              </a:rPr>
              <a:t>Subclasses</a:t>
            </a:r>
          </a:p>
          <a:p>
            <a:pPr marL="1005840" lvl="1" indent="-51435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AutoNum type="arabicParenBoth"/>
            </a:pPr>
            <a:r>
              <a:rPr lang="en-US" dirty="0" smtClean="0">
                <a:solidFill>
                  <a:srgbClr val="0000FF"/>
                </a:solidFill>
              </a:rPr>
              <a:t>Composition &amp; Aggregation</a:t>
            </a:r>
          </a:p>
        </p:txBody>
      </p: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629400" y="0"/>
            <a:ext cx="25146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UML Modeling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dirty="0" smtClean="0">
                <a:solidFill>
                  <a:srgbClr val="990000"/>
                </a:solidFill>
              </a:rPr>
              <a:t>UML Data Modeling: </a:t>
            </a:r>
            <a:r>
              <a:rPr lang="en-US" sz="2800" b="1" dirty="0" smtClean="0">
                <a:solidFill>
                  <a:srgbClr val="990000"/>
                </a:solidFill>
              </a:rPr>
              <a:t>Association Classes</a:t>
            </a:r>
          </a:p>
          <a:p>
            <a:pPr marL="274320" indent="-182880">
              <a:lnSpc>
                <a:spcPct val="90000"/>
              </a:lnSpc>
              <a:spcBef>
                <a:spcPts val="600"/>
              </a:spcBef>
              <a:buClr>
                <a:srgbClr val="990000"/>
              </a:buClr>
              <a:buNone/>
            </a:pPr>
            <a:r>
              <a:rPr lang="en-US" sz="2800" dirty="0" smtClean="0"/>
              <a:t>Relationships between objects of two classes, 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dirty="0" smtClean="0"/>
              <a:t>  </a:t>
            </a:r>
            <a:r>
              <a:rPr lang="en-US" sz="2800" i="1" dirty="0" smtClean="0"/>
              <a:t>with attributes on relationships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i="1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629400" y="0"/>
            <a:ext cx="25146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UML Modeling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Eliminating Association Classes</a:t>
            </a:r>
          </a:p>
          <a:p>
            <a:pPr marL="274320" indent="-182880">
              <a:lnSpc>
                <a:spcPct val="90000"/>
              </a:lnSpc>
              <a:spcBef>
                <a:spcPts val="600"/>
              </a:spcBef>
              <a:buClr>
                <a:srgbClr val="990000"/>
              </a:buClr>
              <a:buNone/>
            </a:pPr>
            <a:r>
              <a:rPr lang="en-US" sz="2800" dirty="0" smtClean="0"/>
              <a:t>Unnecessary if </a:t>
            </a:r>
            <a:r>
              <a:rPr lang="en-US" sz="2400" dirty="0" smtClean="0">
                <a:solidFill>
                  <a:srgbClr val="0000FF"/>
                </a:solidFill>
              </a:rPr>
              <a:t>0..1 </a:t>
            </a:r>
            <a:r>
              <a:rPr lang="en-US" sz="2800" dirty="0" smtClean="0"/>
              <a:t>or </a:t>
            </a:r>
            <a:r>
              <a:rPr lang="en-US" sz="2400" dirty="0" smtClean="0">
                <a:solidFill>
                  <a:srgbClr val="0000FF"/>
                </a:solidFill>
              </a:rPr>
              <a:t>1..1 </a:t>
            </a:r>
            <a:r>
              <a:rPr lang="en-US" sz="2800" dirty="0" smtClean="0"/>
              <a:t>multiplicity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i="1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629400" y="0"/>
            <a:ext cx="25146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UML Modeling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Self-Associations</a:t>
            </a:r>
          </a:p>
          <a:p>
            <a:pPr marL="274320" indent="-182880">
              <a:lnSpc>
                <a:spcPct val="90000"/>
              </a:lnSpc>
              <a:spcBef>
                <a:spcPts val="600"/>
              </a:spcBef>
              <a:buClr>
                <a:srgbClr val="990000"/>
              </a:buClr>
              <a:buNone/>
            </a:pPr>
            <a:r>
              <a:rPr lang="en-US" sz="2800" dirty="0" smtClean="0"/>
              <a:t>Associations between a class and itself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i="1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629400" y="0"/>
            <a:ext cx="25146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UML Modeling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Self-Associations</a:t>
            </a:r>
          </a:p>
          <a:p>
            <a:pPr marL="274320" indent="-182880">
              <a:lnSpc>
                <a:spcPct val="90000"/>
              </a:lnSpc>
              <a:spcBef>
                <a:spcPts val="600"/>
              </a:spcBef>
              <a:buClr>
                <a:srgbClr val="990000"/>
              </a:buClr>
              <a:buNone/>
            </a:pPr>
            <a:r>
              <a:rPr lang="en-US" sz="2800" dirty="0" smtClean="0"/>
              <a:t>Associations between a class and itself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i="1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629400" y="0"/>
            <a:ext cx="25146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UML Modeling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UML Data Modeling: 5 concepts</a:t>
            </a:r>
          </a:p>
          <a:p>
            <a:pPr marL="1005840" lvl="1" indent="-51435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AutoNum type="arabicParenBoth"/>
            </a:pPr>
            <a:r>
              <a:rPr lang="en-US" dirty="0" smtClean="0">
                <a:solidFill>
                  <a:srgbClr val="0000FF"/>
                </a:solidFill>
              </a:rPr>
              <a:t>Classes</a:t>
            </a:r>
          </a:p>
          <a:p>
            <a:pPr marL="1005840" lvl="1" indent="-51435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AutoNum type="arabicParenBoth"/>
            </a:pPr>
            <a:r>
              <a:rPr lang="en-US" dirty="0" smtClean="0">
                <a:solidFill>
                  <a:srgbClr val="0000FF"/>
                </a:solidFill>
              </a:rPr>
              <a:t>Associations</a:t>
            </a:r>
          </a:p>
          <a:p>
            <a:pPr marL="1005840" lvl="1" indent="-51435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AutoNum type="arabicParenBoth"/>
            </a:pPr>
            <a:r>
              <a:rPr lang="en-US" dirty="0" smtClean="0">
                <a:solidFill>
                  <a:srgbClr val="0000FF"/>
                </a:solidFill>
              </a:rPr>
              <a:t>Association Classes</a:t>
            </a:r>
          </a:p>
          <a:p>
            <a:pPr marL="1005840" lvl="1" indent="-51435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AutoNum type="arabicParenBoth"/>
            </a:pPr>
            <a:r>
              <a:rPr lang="en-US" dirty="0" smtClean="0">
                <a:solidFill>
                  <a:srgbClr val="0000FF"/>
                </a:solidFill>
              </a:rPr>
              <a:t>Subclasses</a:t>
            </a:r>
          </a:p>
          <a:p>
            <a:pPr marL="1005840" lvl="1" indent="-51435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AutoNum type="arabicParenBoth"/>
            </a:pPr>
            <a:r>
              <a:rPr lang="en-US" dirty="0" smtClean="0">
                <a:solidFill>
                  <a:srgbClr val="0000FF"/>
                </a:solidFill>
              </a:rPr>
              <a:t>Composition &amp; Aggregation</a:t>
            </a:r>
          </a:p>
        </p:txBody>
      </p: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629400" y="0"/>
            <a:ext cx="25146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UML Modeling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dirty="0" smtClean="0">
                <a:solidFill>
                  <a:srgbClr val="990000"/>
                </a:solidFill>
              </a:rPr>
              <a:t>UML Data Modeling: </a:t>
            </a:r>
            <a:r>
              <a:rPr lang="en-US" sz="2800" b="1" dirty="0" smtClean="0">
                <a:solidFill>
                  <a:srgbClr val="990000"/>
                </a:solidFill>
              </a:rPr>
              <a:t>Subclasses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i="1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629400" y="0"/>
            <a:ext cx="25146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UML Modeling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Subclass Terminology &amp; Properties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800" i="1" dirty="0" smtClean="0">
                <a:solidFill>
                  <a:srgbClr val="0000FF"/>
                </a:solidFill>
              </a:rPr>
              <a:t> </a:t>
            </a:r>
            <a:r>
              <a:rPr lang="en-US" sz="2800" i="1" dirty="0" err="1" smtClean="0">
                <a:solidFill>
                  <a:srgbClr val="0000FF"/>
                </a:solidFill>
              </a:rPr>
              <a:t>Superclass</a:t>
            </a:r>
            <a:r>
              <a:rPr lang="en-US" sz="2800" i="1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=</a:t>
            </a:r>
            <a:r>
              <a:rPr lang="en-US" sz="2800" i="1" dirty="0" smtClean="0">
                <a:solidFill>
                  <a:srgbClr val="0000FF"/>
                </a:solidFill>
              </a:rPr>
              <a:t> Generalization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800" i="1" dirty="0" smtClean="0">
                <a:solidFill>
                  <a:srgbClr val="0000FF"/>
                </a:solidFill>
              </a:rPr>
              <a:t> Subclass </a:t>
            </a:r>
            <a:r>
              <a:rPr lang="en-US" sz="2800" dirty="0" smtClean="0">
                <a:solidFill>
                  <a:srgbClr val="0000FF"/>
                </a:solidFill>
              </a:rPr>
              <a:t>=</a:t>
            </a:r>
            <a:r>
              <a:rPr lang="en-US" sz="2800" i="1" dirty="0" smtClean="0">
                <a:solidFill>
                  <a:srgbClr val="0000FF"/>
                </a:solidFill>
              </a:rPr>
              <a:t> Specialization</a:t>
            </a:r>
          </a:p>
          <a:p>
            <a:pPr marL="274320" indent="-18288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800" i="1" dirty="0" smtClean="0">
                <a:solidFill>
                  <a:srgbClr val="0000FF"/>
                </a:solidFill>
              </a:rPr>
              <a:t> </a:t>
            </a:r>
            <a:r>
              <a:rPr lang="en-US" sz="2800" i="1" dirty="0" smtClean="0"/>
              <a:t>Incomplete</a:t>
            </a:r>
            <a:r>
              <a:rPr lang="en-US" sz="2800" dirty="0" smtClean="0"/>
              <a:t> (</a:t>
            </a:r>
            <a:r>
              <a:rPr lang="en-US" sz="2400" i="1" dirty="0" smtClean="0"/>
              <a:t>Partial</a:t>
            </a:r>
            <a:r>
              <a:rPr lang="en-US" sz="2800" dirty="0" smtClean="0"/>
              <a:t>) vs. </a:t>
            </a:r>
            <a:r>
              <a:rPr lang="en-US" sz="2800" i="1" dirty="0" smtClean="0"/>
              <a:t>Complete</a:t>
            </a:r>
          </a:p>
          <a:p>
            <a:pPr marL="274320" indent="-18288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800" i="1" dirty="0" smtClean="0"/>
              <a:t> Disjoint</a:t>
            </a:r>
            <a:r>
              <a:rPr lang="en-US" sz="2800" dirty="0" smtClean="0"/>
              <a:t> (</a:t>
            </a:r>
            <a:r>
              <a:rPr lang="en-US" sz="2400" i="1" dirty="0" smtClean="0"/>
              <a:t>Exclusive</a:t>
            </a:r>
            <a:r>
              <a:rPr lang="en-US" sz="2800" dirty="0" smtClean="0"/>
              <a:t>) vs. </a:t>
            </a:r>
            <a:r>
              <a:rPr lang="en-US" sz="2800" i="1" dirty="0" smtClean="0"/>
              <a:t>Overlapping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i="1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629400" y="0"/>
            <a:ext cx="25146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UML Modeling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UML Data Modeling: 5 concepts</a:t>
            </a:r>
          </a:p>
          <a:p>
            <a:pPr marL="1005840" lvl="1" indent="-51435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AutoNum type="arabicParenBoth"/>
            </a:pPr>
            <a:r>
              <a:rPr lang="en-US" dirty="0" smtClean="0">
                <a:solidFill>
                  <a:srgbClr val="0000FF"/>
                </a:solidFill>
              </a:rPr>
              <a:t>Classes</a:t>
            </a:r>
          </a:p>
          <a:p>
            <a:pPr marL="1005840" lvl="1" indent="-51435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AutoNum type="arabicParenBoth"/>
            </a:pPr>
            <a:r>
              <a:rPr lang="en-US" dirty="0" smtClean="0">
                <a:solidFill>
                  <a:srgbClr val="0000FF"/>
                </a:solidFill>
              </a:rPr>
              <a:t>Associations</a:t>
            </a:r>
          </a:p>
          <a:p>
            <a:pPr marL="1005840" lvl="1" indent="-51435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AutoNum type="arabicParenBoth"/>
            </a:pPr>
            <a:r>
              <a:rPr lang="en-US" dirty="0" smtClean="0">
                <a:solidFill>
                  <a:srgbClr val="0000FF"/>
                </a:solidFill>
              </a:rPr>
              <a:t>Association Classes</a:t>
            </a:r>
          </a:p>
          <a:p>
            <a:pPr marL="1005840" lvl="1" indent="-51435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AutoNum type="arabicParenBoth"/>
            </a:pPr>
            <a:r>
              <a:rPr lang="en-US" dirty="0" smtClean="0">
                <a:solidFill>
                  <a:srgbClr val="0000FF"/>
                </a:solidFill>
              </a:rPr>
              <a:t>Subclasses</a:t>
            </a:r>
          </a:p>
          <a:p>
            <a:pPr marL="1005840" lvl="1" indent="-51435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AutoNum type="arabicParenBoth"/>
            </a:pPr>
            <a:r>
              <a:rPr lang="en-US" dirty="0" smtClean="0">
                <a:solidFill>
                  <a:srgbClr val="0000FF"/>
                </a:solidFill>
              </a:rPr>
              <a:t>Composition &amp; Aggregation</a:t>
            </a:r>
          </a:p>
        </p:txBody>
      </p: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629400" y="0"/>
            <a:ext cx="25146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UML Modeling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Data Modeling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r>
              <a:rPr lang="en-US" sz="2800" dirty="0" smtClean="0">
                <a:solidFill>
                  <a:srgbClr val="990000"/>
                </a:solidFill>
              </a:rPr>
              <a:t>How to represent data for application</a:t>
            </a:r>
            <a:endParaRPr lang="en-US" dirty="0" smtClean="0">
              <a:solidFill>
                <a:srgbClr val="990000"/>
              </a:solidFill>
            </a:endParaRP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0000FF"/>
                </a:solidFill>
              </a:rPr>
              <a:t> Relational model </a:t>
            </a:r>
            <a:r>
              <a:rPr lang="en-US" sz="2800" dirty="0" smtClean="0">
                <a:solidFill>
                  <a:srgbClr val="0000FF"/>
                </a:solidFill>
                <a:sym typeface="Symbol"/>
              </a:rPr>
              <a:t> </a:t>
            </a:r>
            <a:r>
              <a:rPr lang="en-US" sz="2800" dirty="0" smtClean="0">
                <a:solidFill>
                  <a:srgbClr val="0000FF"/>
                </a:solidFill>
              </a:rPr>
              <a:t>with design principles</a:t>
            </a:r>
            <a:endParaRPr lang="en-US" dirty="0" smtClean="0">
              <a:solidFill>
                <a:srgbClr val="0000FF"/>
              </a:solidFill>
            </a:endParaRP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0000FF"/>
                </a:solidFill>
              </a:rPr>
              <a:t> XML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0000FF"/>
                </a:solidFill>
              </a:rPr>
              <a:t> Database design model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Symbol" pitchFamily="18" charset="2"/>
              <a:buChar char="-"/>
            </a:pPr>
            <a:r>
              <a:rPr lang="en-US" sz="2400" dirty="0" smtClean="0"/>
              <a:t>Not implemented by system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Symbol" pitchFamily="18" charset="2"/>
              <a:buChar char="-"/>
            </a:pPr>
            <a:r>
              <a:rPr lang="en-US" sz="2400" dirty="0" smtClean="0"/>
              <a:t>Translated into model of DBMS</a:t>
            </a:r>
          </a:p>
        </p:txBody>
      </p: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629400" y="0"/>
            <a:ext cx="25146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UML Modeling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dirty="0" smtClean="0">
                <a:solidFill>
                  <a:srgbClr val="990000"/>
                </a:solidFill>
              </a:rPr>
              <a:t>UML Data Modeling: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Composition &amp; Aggregation</a:t>
            </a:r>
          </a:p>
          <a:p>
            <a:pPr marL="274320" indent="-18288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dirty="0" smtClean="0"/>
              <a:t>Objects of one class belong to objects of another class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i="1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629400" y="0"/>
            <a:ext cx="25146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UML Modeling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Higher-Level Database Design</a:t>
            </a:r>
            <a:endParaRPr lang="en-US" sz="3200" dirty="0" smtClean="0">
              <a:solidFill>
                <a:srgbClr val="0000FF"/>
              </a:solidFill>
            </a:endParaRP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i="1" dirty="0" smtClean="0">
                <a:solidFill>
                  <a:srgbClr val="0000FF"/>
                </a:solidFill>
              </a:rPr>
              <a:t>Unified Modeling Language </a:t>
            </a:r>
            <a:r>
              <a:rPr lang="en-US" dirty="0" smtClean="0">
                <a:solidFill>
                  <a:srgbClr val="0000FF"/>
                </a:solidFill>
              </a:rPr>
              <a:t>(UML)</a:t>
            </a:r>
          </a:p>
          <a:p>
            <a:pPr marL="1074420" lvl="2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dirty="0" smtClean="0"/>
              <a:t>Data modeling subset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 Graphical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 5 concepts</a:t>
            </a:r>
          </a:p>
          <a:p>
            <a:pPr marL="1405890" lvl="2" indent="-51435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AutoNum type="arabicParenBoth"/>
            </a:pP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990000"/>
                </a:solidFill>
              </a:rPr>
              <a:t>Classes</a:t>
            </a:r>
          </a:p>
          <a:p>
            <a:pPr marL="1405890" lvl="2" indent="-51435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AutoNum type="arabicParenBoth"/>
            </a:pPr>
            <a:r>
              <a:rPr lang="en-US" dirty="0" smtClean="0">
                <a:solidFill>
                  <a:srgbClr val="990000"/>
                </a:solidFill>
              </a:rPr>
              <a:t>Associations</a:t>
            </a:r>
          </a:p>
          <a:p>
            <a:pPr marL="1405890" lvl="2" indent="-51435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AutoNum type="arabicParenBoth"/>
            </a:pPr>
            <a:r>
              <a:rPr lang="en-US" dirty="0" smtClean="0">
                <a:solidFill>
                  <a:srgbClr val="990000"/>
                </a:solidFill>
              </a:rPr>
              <a:t>Association Classes</a:t>
            </a:r>
          </a:p>
          <a:p>
            <a:pPr marL="1405890" lvl="2" indent="-51435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AutoNum type="arabicParenBoth"/>
            </a:pPr>
            <a:r>
              <a:rPr lang="en-US" dirty="0" smtClean="0">
                <a:solidFill>
                  <a:srgbClr val="990000"/>
                </a:solidFill>
              </a:rPr>
              <a:t>Subclasses</a:t>
            </a:r>
          </a:p>
          <a:p>
            <a:pPr marL="1405890" lvl="2" indent="-51435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AutoNum type="arabicParenBoth"/>
            </a:pPr>
            <a:r>
              <a:rPr lang="en-US" dirty="0" smtClean="0">
                <a:solidFill>
                  <a:srgbClr val="990000"/>
                </a:solidFill>
              </a:rPr>
              <a:t>Composition &amp; Aggregation</a:t>
            </a:r>
            <a:endParaRPr lang="en-US" dirty="0" smtClean="0">
              <a:solidFill>
                <a:srgbClr val="0000FF"/>
              </a:solidFill>
            </a:endParaRPr>
          </a:p>
          <a:p>
            <a:pPr marL="674370" lvl="1" indent="-18288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v"/>
            </a:pPr>
            <a:r>
              <a:rPr lang="en-US" dirty="0" smtClean="0">
                <a:solidFill>
                  <a:srgbClr val="0000FF"/>
                </a:solidFill>
              </a:rPr>
              <a:t> Can be translated to relations automatically</a:t>
            </a:r>
          </a:p>
        </p:txBody>
      </p: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629400" y="0"/>
            <a:ext cx="25146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UML Modeling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Higher-Level Database Design Models</a:t>
            </a:r>
            <a:endParaRPr lang="en-US" dirty="0" smtClean="0">
              <a:solidFill>
                <a:srgbClr val="990000"/>
              </a:solidFill>
            </a:endParaRP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i="1" dirty="0" smtClean="0">
                <a:solidFill>
                  <a:srgbClr val="0000FF"/>
                </a:solidFill>
              </a:rPr>
              <a:t>Entity-Relationship Model</a:t>
            </a:r>
            <a:r>
              <a:rPr lang="en-US" dirty="0" smtClean="0">
                <a:solidFill>
                  <a:srgbClr val="0000FF"/>
                </a:solidFill>
              </a:rPr>
              <a:t> (E/R)</a:t>
            </a:r>
            <a:endParaRPr lang="en-US" sz="3200" dirty="0" smtClean="0">
              <a:solidFill>
                <a:srgbClr val="0000FF"/>
              </a:solidFill>
            </a:endParaRP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i="1" dirty="0" smtClean="0">
                <a:solidFill>
                  <a:srgbClr val="0000FF"/>
                </a:solidFill>
              </a:rPr>
              <a:t>Unified Modeling Language </a:t>
            </a:r>
            <a:r>
              <a:rPr lang="en-US" dirty="0" smtClean="0">
                <a:solidFill>
                  <a:srgbClr val="0000FF"/>
                </a:solidFill>
              </a:rPr>
              <a:t>(UML)</a:t>
            </a:r>
          </a:p>
          <a:p>
            <a:pPr marL="1074420" lvl="2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dirty="0" smtClean="0"/>
              <a:t>Data modeling subset</a:t>
            </a: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 Both are graphical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 Both can be translated to relations automatically</a:t>
            </a:r>
          </a:p>
          <a:p>
            <a:pPr marL="1074420" lvl="2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dirty="0" smtClean="0"/>
              <a:t>Or semi-automatically</a:t>
            </a:r>
          </a:p>
        </p:txBody>
      </p: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629400" y="0"/>
            <a:ext cx="25146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UML Modeling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UML Data Modeling: 5 concepts</a:t>
            </a:r>
          </a:p>
          <a:p>
            <a:pPr marL="1005840" lvl="1" indent="-51435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AutoNum type="arabicParenBoth"/>
            </a:pPr>
            <a:r>
              <a:rPr lang="en-US" dirty="0" smtClean="0">
                <a:solidFill>
                  <a:srgbClr val="0000FF"/>
                </a:solidFill>
              </a:rPr>
              <a:t>Classes</a:t>
            </a:r>
          </a:p>
          <a:p>
            <a:pPr marL="1005840" lvl="1" indent="-51435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AutoNum type="arabicParenBoth"/>
            </a:pPr>
            <a:r>
              <a:rPr lang="en-US" dirty="0" smtClean="0">
                <a:solidFill>
                  <a:srgbClr val="0000FF"/>
                </a:solidFill>
              </a:rPr>
              <a:t>Associations</a:t>
            </a:r>
          </a:p>
          <a:p>
            <a:pPr marL="1005840" lvl="1" indent="-51435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AutoNum type="arabicParenBoth"/>
            </a:pPr>
            <a:r>
              <a:rPr lang="en-US" dirty="0" smtClean="0">
                <a:solidFill>
                  <a:srgbClr val="0000FF"/>
                </a:solidFill>
              </a:rPr>
              <a:t>Association Classes</a:t>
            </a:r>
          </a:p>
          <a:p>
            <a:pPr marL="1005840" lvl="1" indent="-51435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AutoNum type="arabicParenBoth"/>
            </a:pPr>
            <a:r>
              <a:rPr lang="en-US" dirty="0" smtClean="0">
                <a:solidFill>
                  <a:srgbClr val="0000FF"/>
                </a:solidFill>
              </a:rPr>
              <a:t>Subclasses</a:t>
            </a:r>
          </a:p>
          <a:p>
            <a:pPr marL="1005840" lvl="1" indent="-51435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AutoNum type="arabicParenBoth"/>
            </a:pPr>
            <a:r>
              <a:rPr lang="en-US" dirty="0" smtClean="0">
                <a:solidFill>
                  <a:srgbClr val="0000FF"/>
                </a:solidFill>
              </a:rPr>
              <a:t>Composition &amp; Aggregation</a:t>
            </a:r>
          </a:p>
        </p:txBody>
      </p: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629400" y="0"/>
            <a:ext cx="25146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UML Modeling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dirty="0" smtClean="0">
                <a:solidFill>
                  <a:srgbClr val="990000"/>
                </a:solidFill>
              </a:rPr>
              <a:t>UML Data Modeling: </a:t>
            </a:r>
            <a:r>
              <a:rPr lang="en-US" sz="2800" b="1" dirty="0" smtClean="0">
                <a:solidFill>
                  <a:srgbClr val="990000"/>
                </a:solidFill>
              </a:rPr>
              <a:t>Classes</a:t>
            </a:r>
          </a:p>
          <a:p>
            <a:pPr marL="274320" indent="-18288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dirty="0" smtClean="0"/>
              <a:t>Name, attributes, methods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i="1" dirty="0" smtClean="0"/>
              <a:t>   For data modeling: add “</a:t>
            </a:r>
            <a:r>
              <a:rPr lang="en-US" sz="2800" i="1" dirty="0" err="1" smtClean="0"/>
              <a:t>pk</a:t>
            </a:r>
            <a:r>
              <a:rPr lang="en-US" sz="2800" i="1" dirty="0" smtClean="0"/>
              <a:t>”, drop methods</a:t>
            </a:r>
          </a:p>
        </p:txBody>
      </p: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629400" y="0"/>
            <a:ext cx="25146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UML Modeling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UML Data Modeling: 5 concepts</a:t>
            </a:r>
          </a:p>
          <a:p>
            <a:pPr marL="1005840" lvl="1" indent="-51435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AutoNum type="arabicParenBoth"/>
            </a:pPr>
            <a:r>
              <a:rPr lang="en-US" dirty="0" smtClean="0">
                <a:solidFill>
                  <a:srgbClr val="0000FF"/>
                </a:solidFill>
              </a:rPr>
              <a:t>Classes</a:t>
            </a:r>
          </a:p>
          <a:p>
            <a:pPr marL="1005840" lvl="1" indent="-51435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AutoNum type="arabicParenBoth"/>
            </a:pPr>
            <a:r>
              <a:rPr lang="en-US" dirty="0" smtClean="0">
                <a:solidFill>
                  <a:srgbClr val="0000FF"/>
                </a:solidFill>
              </a:rPr>
              <a:t>Associations</a:t>
            </a:r>
          </a:p>
          <a:p>
            <a:pPr marL="1005840" lvl="1" indent="-51435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AutoNum type="arabicParenBoth"/>
            </a:pPr>
            <a:r>
              <a:rPr lang="en-US" dirty="0" smtClean="0">
                <a:solidFill>
                  <a:srgbClr val="0000FF"/>
                </a:solidFill>
              </a:rPr>
              <a:t>Association Classes</a:t>
            </a:r>
          </a:p>
          <a:p>
            <a:pPr marL="1005840" lvl="1" indent="-51435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AutoNum type="arabicParenBoth"/>
            </a:pPr>
            <a:r>
              <a:rPr lang="en-US" dirty="0" smtClean="0">
                <a:solidFill>
                  <a:srgbClr val="0000FF"/>
                </a:solidFill>
              </a:rPr>
              <a:t>Subclasses</a:t>
            </a:r>
          </a:p>
          <a:p>
            <a:pPr marL="1005840" lvl="1" indent="-51435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AutoNum type="arabicParenBoth"/>
            </a:pPr>
            <a:r>
              <a:rPr lang="en-US" dirty="0" smtClean="0">
                <a:solidFill>
                  <a:srgbClr val="0000FF"/>
                </a:solidFill>
              </a:rPr>
              <a:t>Composition &amp; Aggregation</a:t>
            </a:r>
          </a:p>
        </p:txBody>
      </p: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629400" y="0"/>
            <a:ext cx="25146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UML Modeling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dirty="0" smtClean="0">
                <a:solidFill>
                  <a:srgbClr val="990000"/>
                </a:solidFill>
              </a:rPr>
              <a:t>UML Data Modeling: </a:t>
            </a:r>
            <a:r>
              <a:rPr lang="en-US" sz="2800" b="1" dirty="0" smtClean="0">
                <a:solidFill>
                  <a:srgbClr val="990000"/>
                </a:solidFill>
              </a:rPr>
              <a:t>Associations</a:t>
            </a:r>
          </a:p>
          <a:p>
            <a:pPr marL="274320" indent="-18288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dirty="0" smtClean="0"/>
              <a:t>Relationships between objects of two classes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i="1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629400" y="0"/>
            <a:ext cx="25146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UML Modeling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0010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Multiplicity of Associations</a:t>
            </a:r>
          </a:p>
          <a:p>
            <a:pPr marL="274320" indent="-18288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dirty="0" smtClean="0"/>
              <a:t>Relationships between objects of two classes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dirty="0" smtClean="0"/>
              <a:t>  </a:t>
            </a:r>
            <a:r>
              <a:rPr lang="en-US" sz="2400" i="1" dirty="0" smtClean="0">
                <a:solidFill>
                  <a:srgbClr val="0000FF"/>
                </a:solidFill>
              </a:rPr>
              <a:t>Each object of class C</a:t>
            </a:r>
            <a:r>
              <a:rPr lang="en-US" i="1" baseline="-25000" dirty="0" smtClean="0">
                <a:solidFill>
                  <a:srgbClr val="0000FF"/>
                </a:solidFill>
              </a:rPr>
              <a:t>1</a:t>
            </a:r>
            <a:r>
              <a:rPr lang="en-US" sz="2400" i="1" dirty="0" smtClean="0">
                <a:solidFill>
                  <a:srgbClr val="0000FF"/>
                </a:solidFill>
              </a:rPr>
              <a:t> is related to at least </a:t>
            </a:r>
            <a:r>
              <a:rPr lang="en-US" sz="2400" i="1" dirty="0" smtClean="0">
                <a:solidFill>
                  <a:srgbClr val="990000"/>
                </a:solidFill>
              </a:rPr>
              <a:t>m</a:t>
            </a:r>
            <a:r>
              <a:rPr lang="en-US" sz="2400" i="1" dirty="0" smtClean="0">
                <a:solidFill>
                  <a:srgbClr val="0000FF"/>
                </a:solidFill>
              </a:rPr>
              <a:t> and at most </a:t>
            </a:r>
            <a:r>
              <a:rPr lang="en-US" sz="2400" i="1" dirty="0" smtClean="0">
                <a:solidFill>
                  <a:srgbClr val="990000"/>
                </a:solidFill>
              </a:rPr>
              <a:t>n</a:t>
            </a:r>
            <a:r>
              <a:rPr lang="en-US" sz="2400" i="1" dirty="0" smtClean="0">
                <a:solidFill>
                  <a:srgbClr val="0000FF"/>
                </a:solidFill>
              </a:rPr>
              <a:t> objects of class C</a:t>
            </a:r>
            <a:r>
              <a:rPr lang="en-US" i="1" baseline="-25000" dirty="0" smtClean="0">
                <a:solidFill>
                  <a:srgbClr val="0000FF"/>
                </a:solidFill>
              </a:rPr>
              <a:t>2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i="1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629400" y="0"/>
            <a:ext cx="25146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UML Modeling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0010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Multiplicity of Associations: Example</a:t>
            </a:r>
          </a:p>
          <a:p>
            <a:pPr marL="274320" indent="-18288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400" i="1" dirty="0" smtClean="0"/>
              <a:t>   Students must apply somewhere and may not apply to more than 5 colleges. No college takes more than 20,000 applications.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dirty="0" smtClean="0"/>
              <a:t>  </a:t>
            </a:r>
            <a:endParaRPr lang="en-US" i="1" baseline="-25000" dirty="0" smtClean="0">
              <a:solidFill>
                <a:srgbClr val="0000FF"/>
              </a:solidFill>
            </a:endParaRP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i="1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97"/>
</p:tagLst>
</file>

<file path=ppt/theme/theme1.xml><?xml version="1.0" encoding="utf-8"?>
<a:theme xmlns:a="http://schemas.openxmlformats.org/drawingml/2006/main" name="4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2385</TotalTime>
  <Words>426</Words>
  <Application>Microsoft Office PowerPoint</Application>
  <PresentationFormat>On-screen Show (16:9)</PresentationFormat>
  <Paragraphs>125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4_Lecture</vt:lpstr>
      <vt:lpstr>1_Lecture</vt:lpstr>
      <vt:lpstr>2_Lecture</vt:lpstr>
      <vt:lpstr>3_Office Theme</vt:lpstr>
      <vt:lpstr>4_Office Theme</vt:lpstr>
      <vt:lpstr>5_Office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OpenClassroom</cp:lastModifiedBy>
  <cp:revision>183</cp:revision>
  <dcterms:created xsi:type="dcterms:W3CDTF">2010-07-08T21:59:02Z</dcterms:created>
  <dcterms:modified xsi:type="dcterms:W3CDTF">2011-05-12T19:10:57Z</dcterms:modified>
</cp:coreProperties>
</file>