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3"/>
  </p:notesMasterIdLst>
  <p:sldIdLst>
    <p:sldId id="268" r:id="rId7"/>
    <p:sldId id="284" r:id="rId8"/>
    <p:sldId id="295" r:id="rId9"/>
    <p:sldId id="296" r:id="rId10"/>
    <p:sldId id="298" r:id="rId11"/>
    <p:sldId id="300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990000"/>
    <a:srgbClr val="0000FF"/>
    <a:srgbClr val="800000"/>
    <a:srgbClr val="000099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4660"/>
  </p:normalViewPr>
  <p:slideViewPr>
    <p:cSldViewPr>
      <p:cViewPr>
        <p:scale>
          <a:sx n="100" d="100"/>
          <a:sy n="100" d="100"/>
        </p:scale>
        <p:origin x="-78" y="-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Referential Integrity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553200" y="0"/>
            <a:ext cx="2590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imposed by structure and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733550"/>
            <a:ext cx="3733800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60020" indent="-182880" algn="ctr">
              <a:buClr>
                <a:srgbClr val="0000FF"/>
              </a:buClr>
            </a:pPr>
            <a:r>
              <a:rPr lang="en-US" sz="2800" i="1" dirty="0" smtClean="0"/>
              <a:t>Referential integrity</a:t>
            </a:r>
          </a:p>
          <a:p>
            <a:pPr marL="160020" indent="-182880" algn="ctr">
              <a:buClr>
                <a:srgbClr val="0000FF"/>
              </a:buClr>
            </a:pPr>
            <a:r>
              <a:rPr lang="en-US" sz="2800" dirty="0" smtClean="0"/>
              <a:t>= Integrity of references</a:t>
            </a:r>
          </a:p>
          <a:p>
            <a:pPr marL="160020" indent="-182880" algn="ctr">
              <a:buClr>
                <a:srgbClr val="0000FF"/>
              </a:buClr>
            </a:pPr>
            <a:r>
              <a:rPr lang="en-US" sz="2800" dirty="0" smtClean="0"/>
              <a:t>= No “dangling </a:t>
            </a:r>
            <a:r>
              <a:rPr lang="en-US" sz="2800" dirty="0" smtClean="0"/>
              <a:t>pointers”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24600" y="1306769"/>
          <a:ext cx="2514600" cy="12593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609600"/>
                <a:gridCol w="609600"/>
              </a:tblGrid>
              <a:tr h="419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</a:tr>
              <a:tr h="27986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7986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7986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276294"/>
          <a:ext cx="2133600" cy="154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"/>
                <a:gridCol w="738554"/>
                <a:gridCol w="492369"/>
                <a:gridCol w="410308"/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2813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813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813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813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1264629"/>
          <a:ext cx="2895600" cy="1992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1143000"/>
                <a:gridCol w="685800"/>
                <a:gridCol w="533400"/>
              </a:tblGrid>
              <a:tr h="459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cName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major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/>
                        <a:t>dec</a:t>
                      </a:r>
                      <a:endParaRPr lang="en-US" sz="1400" i="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0" y="9714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505" y="8952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63" y="895294"/>
            <a:ext cx="10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53200" y="0"/>
            <a:ext cx="2590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56955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90000"/>
                </a:solidFill>
              </a:rPr>
              <a:t>Referential integrity from </a:t>
            </a:r>
            <a:r>
              <a:rPr lang="en-US" sz="2400" b="1" i="1" dirty="0" smtClean="0"/>
              <a:t>R.A</a:t>
            </a:r>
            <a:r>
              <a:rPr lang="en-US" sz="2400" b="1" dirty="0" smtClean="0">
                <a:solidFill>
                  <a:srgbClr val="990000"/>
                </a:solidFill>
              </a:rPr>
              <a:t> to </a:t>
            </a:r>
            <a:r>
              <a:rPr lang="en-US" sz="2400" b="1" i="1" dirty="0" smtClean="0"/>
              <a:t>S.B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Each value in column </a:t>
            </a:r>
            <a:r>
              <a:rPr lang="en-US" sz="2400" i="1" dirty="0" smtClean="0"/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of table </a:t>
            </a:r>
            <a:r>
              <a:rPr lang="en-US" sz="2400" i="1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must appear in column </a:t>
            </a:r>
            <a:r>
              <a:rPr lang="en-US" sz="2400" i="1" dirty="0" smtClean="0"/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of table </a:t>
            </a:r>
            <a:r>
              <a:rPr lang="en-US" sz="2400" i="1" dirty="0" smtClean="0"/>
              <a:t>S</a:t>
            </a:r>
            <a:endParaRPr lang="en-US" sz="24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85751"/>
            <a:ext cx="83820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Simple Example Database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24600" y="3689930"/>
          <a:ext cx="25146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609600"/>
                <a:gridCol w="609600"/>
              </a:tblGrid>
              <a:tr h="268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3659456"/>
          <a:ext cx="2133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"/>
                <a:gridCol w="738554"/>
                <a:gridCol w="492369"/>
                <a:gridCol w="410308"/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47790"/>
          <a:ext cx="2971800" cy="128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1143000"/>
                <a:gridCol w="685800"/>
                <a:gridCol w="609600"/>
              </a:tblGrid>
              <a:tr h="294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cName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major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/>
                        <a:t>dec</a:t>
                      </a:r>
                      <a:endParaRPr lang="en-US" sz="1400" i="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6305" y="3397101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College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505" y="3354655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Student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63" y="3354655"/>
            <a:ext cx="103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Apply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53200" y="0"/>
            <a:ext cx="2590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85750"/>
            <a:ext cx="8686800" cy="476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Referential integrity from </a:t>
            </a:r>
            <a:r>
              <a:rPr lang="en-US" sz="2400" b="1" i="1" dirty="0" smtClean="0"/>
              <a:t>R.A</a:t>
            </a:r>
            <a:r>
              <a:rPr lang="en-US" sz="2400" b="1" dirty="0" smtClean="0">
                <a:solidFill>
                  <a:srgbClr val="990000"/>
                </a:solidFill>
              </a:rPr>
              <a:t> to </a:t>
            </a:r>
            <a:r>
              <a:rPr lang="en-US" sz="2400" b="1" i="1" dirty="0" smtClean="0"/>
              <a:t>S.B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FF"/>
                </a:solidFill>
              </a:rPr>
              <a:t>Each value in column </a:t>
            </a:r>
            <a:r>
              <a:rPr lang="en-US" sz="2400" i="1" dirty="0" smtClean="0"/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of table </a:t>
            </a:r>
            <a:r>
              <a:rPr lang="en-US" sz="2400" i="1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must appear in column </a:t>
            </a:r>
            <a:r>
              <a:rPr lang="en-US" sz="2400" i="1" dirty="0" smtClean="0"/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of table </a:t>
            </a:r>
            <a:r>
              <a:rPr lang="en-US" sz="2400" i="1" dirty="0" smtClean="0"/>
              <a:t>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i="1" dirty="0" smtClean="0"/>
              <a:t> 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is called the “foreign key”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is usually required to be the </a:t>
            </a:r>
            <a:r>
              <a:rPr lang="en-US" sz="2400" i="1" dirty="0" smtClean="0"/>
              <a:t>primary key </a:t>
            </a:r>
            <a:r>
              <a:rPr lang="en-US" sz="2400" dirty="0" smtClean="0"/>
              <a:t>for table </a:t>
            </a:r>
            <a:r>
              <a:rPr lang="en-US" sz="2400" i="1" dirty="0" smtClean="0"/>
              <a:t>S</a:t>
            </a:r>
            <a:endParaRPr lang="en-US" sz="2400" dirty="0" smtClean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    or at least </a:t>
            </a:r>
            <a:r>
              <a:rPr lang="en-US" sz="2400" i="1" dirty="0" smtClean="0"/>
              <a:t>unique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 Multi-attribute foreign keys are allowed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24600" y="3689930"/>
          <a:ext cx="25146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609600"/>
                <a:gridCol w="609600"/>
              </a:tblGrid>
              <a:tr h="268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3659456"/>
          <a:ext cx="2133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"/>
                <a:gridCol w="738554"/>
                <a:gridCol w="492369"/>
                <a:gridCol w="410308"/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47790"/>
          <a:ext cx="2971800" cy="128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1143000"/>
                <a:gridCol w="685800"/>
                <a:gridCol w="609600"/>
              </a:tblGrid>
              <a:tr h="294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cName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major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/>
                        <a:t>dec</a:t>
                      </a:r>
                      <a:endParaRPr lang="en-US" sz="1400" i="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6305" y="3397101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College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505" y="3354655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Student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63" y="3354655"/>
            <a:ext cx="103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Apply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53200" y="0"/>
            <a:ext cx="2590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85750"/>
            <a:ext cx="8686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Referential Integrity Enforcement (</a:t>
            </a:r>
            <a:r>
              <a:rPr lang="en-US" sz="2400" b="1" i="1" dirty="0" smtClean="0"/>
              <a:t>R.A</a:t>
            </a:r>
            <a:r>
              <a:rPr lang="en-US" sz="2400" b="1" dirty="0" smtClean="0">
                <a:solidFill>
                  <a:srgbClr val="990000"/>
                </a:solidFill>
              </a:rPr>
              <a:t> to </a:t>
            </a:r>
            <a:r>
              <a:rPr lang="en-US" sz="2400" b="1" i="1" dirty="0" err="1" smtClean="0"/>
              <a:t>S.B</a:t>
            </a:r>
            <a:r>
              <a:rPr lang="en-US" sz="2400" b="1" dirty="0" smtClean="0">
                <a:solidFill>
                  <a:srgbClr val="99000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Potentially violating modifications: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Insert into 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Delete from 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Update </a:t>
            </a:r>
            <a:r>
              <a:rPr lang="en-US" sz="2400" dirty="0" err="1" smtClean="0"/>
              <a:t>R.A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Update </a:t>
            </a:r>
            <a:r>
              <a:rPr lang="en-US" sz="2400" dirty="0" err="1" smtClean="0"/>
              <a:t>S.B</a:t>
            </a: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324600" y="3689930"/>
          <a:ext cx="25146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609600"/>
                <a:gridCol w="609600"/>
              </a:tblGrid>
              <a:tr h="268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79154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3659456"/>
          <a:ext cx="2133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"/>
                <a:gridCol w="738554"/>
                <a:gridCol w="492369"/>
                <a:gridCol w="410308"/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4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80109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47790"/>
          <a:ext cx="2971800" cy="128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/>
                <a:gridCol w="1143000"/>
                <a:gridCol w="685800"/>
                <a:gridCol w="609600"/>
              </a:tblGrid>
              <a:tr h="294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cName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major</a:t>
                      </a:r>
                      <a:endParaRPr lang="en-US" sz="14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/>
                        <a:t>dec</a:t>
                      </a:r>
                      <a:endParaRPr lang="en-US" sz="1400" i="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96272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6305" y="3397101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College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505" y="3354655"/>
            <a:ext cx="116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Student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63" y="3354655"/>
            <a:ext cx="103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Apply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53200" y="0"/>
            <a:ext cx="2590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85750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Referential Integrity Enforcement (</a:t>
            </a:r>
            <a:r>
              <a:rPr lang="en-US" sz="2400" b="1" i="1" dirty="0" smtClean="0"/>
              <a:t>R.A</a:t>
            </a:r>
            <a:r>
              <a:rPr lang="en-US" sz="2400" b="1" dirty="0" smtClean="0">
                <a:solidFill>
                  <a:srgbClr val="990000"/>
                </a:solidFill>
              </a:rPr>
              <a:t> to </a:t>
            </a:r>
            <a:r>
              <a:rPr lang="en-US" sz="2400" b="1" i="1" dirty="0" err="1" smtClean="0"/>
              <a:t>S.B</a:t>
            </a:r>
            <a:r>
              <a:rPr lang="en-US" sz="2400" b="1" dirty="0" smtClean="0">
                <a:solidFill>
                  <a:srgbClr val="99000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Special actions:</a:t>
            </a:r>
            <a:endParaRPr lang="en-US" sz="2400" dirty="0" smtClean="0"/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 Delete from S</a:t>
            </a:r>
          </a:p>
          <a:p>
            <a:pPr lvl="2"/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Restrict</a:t>
            </a:r>
            <a:r>
              <a:rPr lang="en-US" sz="2400" dirty="0" smtClean="0"/>
              <a:t> (default),  </a:t>
            </a:r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Set Null</a:t>
            </a:r>
            <a:r>
              <a:rPr lang="en-US" sz="2400" dirty="0" smtClean="0"/>
              <a:t>,  </a:t>
            </a:r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Cascade</a:t>
            </a:r>
            <a:endParaRPr lang="en-US" sz="2400" b="1" dirty="0" smtClean="0">
              <a:solidFill>
                <a:srgbClr val="990000"/>
              </a:solidFill>
              <a:latin typeface="Lucida Console" pitchFamily="49" charset="0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 Update </a:t>
            </a:r>
            <a:r>
              <a:rPr lang="en-US" sz="2400" dirty="0" err="1" smtClean="0"/>
              <a:t>S.B</a:t>
            </a:r>
            <a:endParaRPr lang="en-US" sz="2400" dirty="0" smtClean="0"/>
          </a:p>
          <a:p>
            <a:pPr lvl="2"/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Restrict</a:t>
            </a:r>
            <a:r>
              <a:rPr lang="en-US" sz="2400" dirty="0" smtClean="0"/>
              <a:t> (default),  </a:t>
            </a:r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Set Null</a:t>
            </a:r>
            <a:r>
              <a:rPr lang="en-US" sz="2400" dirty="0" smtClean="0"/>
              <a:t>,  </a:t>
            </a:r>
            <a:r>
              <a:rPr lang="en-US" sz="2000" b="1" dirty="0" smtClean="0">
                <a:solidFill>
                  <a:srgbClr val="990000"/>
                </a:solidFill>
                <a:latin typeface="Lucida Console" pitchFamily="49" charset="0"/>
              </a:rPr>
              <a:t>Cascade</a:t>
            </a:r>
            <a:endParaRPr lang="en-US" sz="2400" b="1" dirty="0" smtClean="0"/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2253</TotalTime>
  <Words>239</Words>
  <Application>Microsoft Office PowerPoint</Application>
  <PresentationFormat>On-screen Show (16:9)</PresentationFormat>
  <Paragraphs>105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193</cp:revision>
  <dcterms:created xsi:type="dcterms:W3CDTF">2010-07-08T21:59:02Z</dcterms:created>
  <dcterms:modified xsi:type="dcterms:W3CDTF">2011-04-07T20:50:13Z</dcterms:modified>
</cp:coreProperties>
</file>