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7"/>
  </p:notesMasterIdLst>
  <p:sldIdLst>
    <p:sldId id="268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10" r:id="rId15"/>
    <p:sldId id="311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800000"/>
    <a:srgbClr val="99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6" autoAdjust="0"/>
    <p:restoredTop sz="94660"/>
  </p:normalViewPr>
  <p:slideViewPr>
    <p:cSldViewPr>
      <p:cViewPr>
        <p:scale>
          <a:sx n="100" d="100"/>
          <a:sy n="100" d="100"/>
        </p:scale>
        <p:origin x="30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0" y="1164172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&amp; Triggers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499794"/>
            <a:ext cx="49530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Triggers –     </a:t>
            </a:r>
          </a:p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Triggers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“Event-Condition-Action Rules”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When </a:t>
            </a:r>
            <a:r>
              <a:rPr lang="en-US" sz="2800" i="1" dirty="0" smtClean="0">
                <a:solidFill>
                  <a:srgbClr val="0000FF"/>
                </a:solidFill>
              </a:rPr>
              <a:t>event</a:t>
            </a:r>
            <a:r>
              <a:rPr lang="en-US" sz="2800" dirty="0" smtClean="0">
                <a:solidFill>
                  <a:srgbClr val="0000FF"/>
                </a:solidFill>
              </a:rPr>
              <a:t> occurs, check </a:t>
            </a:r>
            <a:r>
              <a:rPr lang="en-US" sz="2800" i="1" dirty="0" smtClean="0">
                <a:solidFill>
                  <a:srgbClr val="0000FF"/>
                </a:solidFill>
              </a:rPr>
              <a:t>condition</a:t>
            </a:r>
            <a:r>
              <a:rPr lang="en-US" sz="2800" dirty="0" smtClean="0">
                <a:solidFill>
                  <a:srgbClr val="0000FF"/>
                </a:solidFill>
              </a:rPr>
              <a:t>; if true, do </a:t>
            </a:r>
            <a:r>
              <a:rPr lang="en-US" sz="2800" i="1" dirty="0" smtClean="0">
                <a:solidFill>
                  <a:srgbClr val="0000FF"/>
                </a:solidFill>
              </a:rPr>
              <a:t>action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dirty="0" smtClean="0"/>
              <a:t>1) </a:t>
            </a:r>
            <a:r>
              <a:rPr lang="en-US" dirty="0" smtClean="0"/>
              <a:t>Move </a:t>
            </a:r>
            <a:r>
              <a:rPr lang="en-US" dirty="0" smtClean="0"/>
              <a:t>monitoring logic from apps into DBMS</a:t>
            </a:r>
          </a:p>
          <a:p>
            <a:pPr marL="674370" lvl="1" indent="-18288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dirty="0" smtClean="0"/>
              <a:t>2) </a:t>
            </a:r>
            <a:r>
              <a:rPr lang="en-US" dirty="0" smtClean="0"/>
              <a:t>Enforce </a:t>
            </a:r>
            <a:r>
              <a:rPr lang="en-US" dirty="0" smtClean="0"/>
              <a:t>constraints</a:t>
            </a:r>
          </a:p>
          <a:p>
            <a:pPr marL="1074420" lvl="2" indent="-18288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Beyond what constraint system supports</a:t>
            </a:r>
          </a:p>
          <a:p>
            <a:pPr marL="1074420" lvl="2" indent="-18288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Automatic constraint “repair”</a:t>
            </a: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buClr>
                <a:srgbClr val="800000"/>
              </a:buClr>
              <a:buFont typeface="Wingdings 2" pitchFamily="18" charset="2"/>
              <a:buChar char=""/>
            </a:pPr>
            <a:r>
              <a:rPr lang="en-US" sz="2800" dirty="0" smtClean="0">
                <a:solidFill>
                  <a:srgbClr val="0000FF"/>
                </a:solidFill>
              </a:rPr>
              <a:t> Implementations vary significantly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Triggers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“Event-Condition-Action Rules”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When </a:t>
            </a:r>
            <a:r>
              <a:rPr lang="en-US" sz="2800" i="1" dirty="0" smtClean="0">
                <a:solidFill>
                  <a:srgbClr val="0000FF"/>
                </a:solidFill>
              </a:rPr>
              <a:t>event</a:t>
            </a:r>
            <a:r>
              <a:rPr lang="en-US" sz="2800" dirty="0" smtClean="0">
                <a:solidFill>
                  <a:srgbClr val="0000FF"/>
                </a:solidFill>
              </a:rPr>
              <a:t> occurs, check </a:t>
            </a:r>
            <a:r>
              <a:rPr lang="en-US" sz="2800" i="1" dirty="0" smtClean="0">
                <a:solidFill>
                  <a:srgbClr val="0000FF"/>
                </a:solidFill>
              </a:rPr>
              <a:t>condition</a:t>
            </a:r>
            <a:r>
              <a:rPr lang="en-US" sz="2800" dirty="0" smtClean="0">
                <a:solidFill>
                  <a:srgbClr val="0000FF"/>
                </a:solidFill>
              </a:rPr>
              <a:t>; if true, do </a:t>
            </a:r>
            <a:r>
              <a:rPr lang="en-US" sz="2800" i="1" dirty="0" smtClean="0">
                <a:solidFill>
                  <a:srgbClr val="0000FF"/>
                </a:solidFill>
              </a:rPr>
              <a:t>action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dirty="0" smtClean="0"/>
              <a:t>1) </a:t>
            </a:r>
            <a:r>
              <a:rPr lang="en-US" dirty="0" smtClean="0"/>
              <a:t>Move </a:t>
            </a:r>
            <a:r>
              <a:rPr lang="en-US" dirty="0" smtClean="0"/>
              <a:t>monitoring logic from apps into DBMS</a:t>
            </a:r>
          </a:p>
          <a:p>
            <a:pPr marL="674370" lvl="1" indent="-18288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dirty="0" smtClean="0"/>
              <a:t>2) </a:t>
            </a:r>
            <a:r>
              <a:rPr lang="en-US" dirty="0" smtClean="0"/>
              <a:t>Enforce </a:t>
            </a:r>
            <a:r>
              <a:rPr lang="en-US" dirty="0" smtClean="0"/>
              <a:t>constraints</a:t>
            </a:r>
          </a:p>
          <a:p>
            <a:pPr marL="1074420" lvl="2" indent="-18288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Beyond what constraint system supports</a:t>
            </a:r>
          </a:p>
          <a:p>
            <a:pPr marL="1074420" lvl="2" indent="-18288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Automatic constraint “repair”</a:t>
            </a: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buClr>
                <a:srgbClr val="800000"/>
              </a:buClr>
              <a:buFont typeface="Wingdings 2" pitchFamily="18" charset="2"/>
              <a:buChar char=""/>
            </a:pPr>
            <a:r>
              <a:rPr lang="en-US" sz="2800" dirty="0" smtClean="0">
                <a:solidFill>
                  <a:srgbClr val="0000FF"/>
                </a:solidFill>
              </a:rPr>
              <a:t> Implementations vary significantly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1885950"/>
            <a:ext cx="4724400" cy="1219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This intro: </a:t>
            </a:r>
            <a:r>
              <a:rPr lang="en-US" sz="3200" dirty="0" smtClean="0">
                <a:solidFill>
                  <a:srgbClr val="800000"/>
                </a:solidFill>
              </a:rPr>
              <a:t>SQL standard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Demo: </a:t>
            </a:r>
            <a:r>
              <a:rPr lang="en-US" sz="3200" dirty="0" err="1" smtClean="0">
                <a:solidFill>
                  <a:srgbClr val="800000"/>
                </a:solidFill>
              </a:rPr>
              <a:t>SQLite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Triggers in SQL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819150"/>
            <a:ext cx="5681882" cy="381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Create Trigger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name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err="1" smtClean="0">
                <a:latin typeface="Lucida Console" pitchFamily="49" charset="0"/>
              </a:rPr>
              <a:t>Before|After|Instead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Of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events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2400" b="1" dirty="0" smtClean="0">
                <a:solidFill>
                  <a:srgbClr val="0000FF"/>
                </a:solidFill>
                <a:latin typeface="Arial Black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referencing-variables</a:t>
            </a:r>
            <a:r>
              <a:rPr lang="en-US" sz="2400" b="1" dirty="0" smtClean="0">
                <a:solidFill>
                  <a:srgbClr val="0000FF"/>
                </a:solidFill>
                <a:latin typeface="Arial Black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[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For Each Row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]</a:t>
            </a:r>
            <a:endParaRPr lang="en-US" sz="2400" b="1" noProof="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When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Arial Black" pitchFamily="34" charset="0"/>
              </a:rPr>
              <a:t> 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condition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 pitchFamily="34" charset="0"/>
              </a:rPr>
              <a:t> 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baseline="0" noProof="0" dirty="0" smtClean="0">
                <a:solidFill>
                  <a:srgbClr val="0000FF"/>
                </a:solidFill>
                <a:latin typeface="Lucida Console" pitchFamily="49" charset="0"/>
              </a:rPr>
              <a:t>action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Referential Integrity: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r>
              <a:rPr lang="en-US" sz="2800" dirty="0" smtClean="0">
                <a:solidFill>
                  <a:srgbClr val="990000"/>
                </a:solidFill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</a:rPr>
              <a:t>R.A</a:t>
            </a:r>
            <a:r>
              <a:rPr lang="en-US" sz="2800" dirty="0" smtClean="0">
                <a:solidFill>
                  <a:srgbClr val="990000"/>
                </a:solidFill>
              </a:rPr>
              <a:t> references </a:t>
            </a:r>
            <a:r>
              <a:rPr lang="en-US" sz="2800" dirty="0" err="1" smtClean="0">
                <a:solidFill>
                  <a:srgbClr val="0000FF"/>
                </a:solidFill>
              </a:rPr>
              <a:t>S.B</a:t>
            </a:r>
            <a:r>
              <a:rPr lang="en-US" sz="2800" dirty="0" smtClean="0">
                <a:solidFill>
                  <a:srgbClr val="990000"/>
                </a:solidFill>
              </a:rPr>
              <a:t>, cascaded delete</a:t>
            </a:r>
            <a:endParaRPr lang="en-US" sz="2800" i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0"/>
            <a:ext cx="52578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Create Trigger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Cascade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After Delete 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Referencing Old Row As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O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For Each Row</a:t>
            </a:r>
            <a:endParaRPr lang="en-US" sz="2400" b="1" noProof="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 no condition ]</a:t>
            </a:r>
            <a:endParaRPr kumimoji="0" lang="en-US" sz="2400" b="1" i="0" u="none" strike="noStrike" kern="1200" cap="none" spc="0" normalizeH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 </a:t>
            </a:r>
            <a:r>
              <a:rPr lang="en-US" sz="2400" b="1" dirty="0" smtClean="0">
                <a:latin typeface="Lucida Console" pitchFamily="49" charset="0"/>
              </a:rPr>
              <a:t>Where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A =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O.B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Referential Integrity: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r>
              <a:rPr lang="en-US" sz="2800" dirty="0" smtClean="0">
                <a:solidFill>
                  <a:srgbClr val="990000"/>
                </a:solidFill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</a:rPr>
              <a:t>R.A</a:t>
            </a:r>
            <a:r>
              <a:rPr lang="en-US" sz="2800" dirty="0" smtClean="0">
                <a:solidFill>
                  <a:srgbClr val="990000"/>
                </a:solidFill>
              </a:rPr>
              <a:t> references </a:t>
            </a:r>
            <a:r>
              <a:rPr lang="en-US" sz="2800" dirty="0" err="1" smtClean="0">
                <a:solidFill>
                  <a:srgbClr val="0000FF"/>
                </a:solidFill>
              </a:rPr>
              <a:t>S.B</a:t>
            </a:r>
            <a:r>
              <a:rPr lang="en-US" sz="2800" dirty="0" smtClean="0">
                <a:solidFill>
                  <a:srgbClr val="990000"/>
                </a:solidFill>
              </a:rPr>
              <a:t>, cascaded delete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0"/>
            <a:ext cx="52578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Create Trigger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Cascade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After Delete 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Referencing Old Row As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O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 For Each Row ]</a:t>
            </a:r>
            <a:endParaRPr lang="en-US" sz="2400" b="1" noProof="0" dirty="0" smtClean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 no condition ]</a:t>
            </a:r>
            <a:endParaRPr kumimoji="0" lang="en-US" sz="2400" b="1" i="0" u="none" strike="noStrike" kern="1200" cap="none" spc="0" normalizeH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 </a:t>
            </a:r>
            <a:r>
              <a:rPr lang="en-US" sz="2400" b="1" dirty="0" smtClean="0">
                <a:latin typeface="Lucida Console" pitchFamily="49" charset="0"/>
              </a:rPr>
              <a:t>Where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A =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O.B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Referential Integrity: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r>
              <a:rPr lang="en-US" sz="2800" dirty="0" smtClean="0">
                <a:solidFill>
                  <a:srgbClr val="990000"/>
                </a:solidFill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</a:rPr>
              <a:t>R.A</a:t>
            </a:r>
            <a:r>
              <a:rPr lang="en-US" sz="2800" dirty="0" smtClean="0">
                <a:solidFill>
                  <a:srgbClr val="990000"/>
                </a:solidFill>
              </a:rPr>
              <a:t> references </a:t>
            </a:r>
            <a:r>
              <a:rPr lang="en-US" sz="2800" dirty="0" err="1" smtClean="0">
                <a:solidFill>
                  <a:srgbClr val="0000FF"/>
                </a:solidFill>
              </a:rPr>
              <a:t>S.B</a:t>
            </a:r>
            <a:r>
              <a:rPr lang="en-US" sz="2800" dirty="0" smtClean="0">
                <a:solidFill>
                  <a:srgbClr val="990000"/>
                </a:solidFill>
              </a:rPr>
              <a:t>, cascaded delete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0"/>
            <a:ext cx="52578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Create Trigger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Cascade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After Delete 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Referencing </a:t>
            </a:r>
            <a:r>
              <a:rPr lang="en-US" sz="2400" b="1" noProof="0" dirty="0" smtClean="0">
                <a:solidFill>
                  <a:srgbClr val="990000"/>
                </a:solidFill>
                <a:latin typeface="Lucida Console" pitchFamily="49" charset="0"/>
              </a:rPr>
              <a:t>Old Table </a:t>
            </a:r>
            <a:r>
              <a:rPr lang="en-US" sz="2400" b="1" noProof="0" dirty="0" smtClean="0">
                <a:latin typeface="Lucida Console" pitchFamily="49" charset="0"/>
              </a:rPr>
              <a:t>As </a:t>
            </a:r>
            <a:r>
              <a:rPr lang="en-US" sz="2400" b="1" noProof="0" dirty="0" smtClean="0">
                <a:solidFill>
                  <a:srgbClr val="990000"/>
                </a:solidFill>
                <a:latin typeface="Lucida Console" pitchFamily="49" charset="0"/>
              </a:rPr>
              <a:t>OT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 For Each Row ]</a:t>
            </a:r>
            <a:endParaRPr lang="en-US" sz="2400" b="1" noProof="0" dirty="0" smtClean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 no condition ]</a:t>
            </a:r>
            <a:endParaRPr kumimoji="0" lang="en-US" sz="2400" b="1" i="0" u="none" strike="noStrike" kern="1200" cap="none" spc="0" normalizeH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 </a:t>
            </a:r>
            <a:r>
              <a:rPr lang="en-US" sz="2400" b="1" dirty="0" smtClean="0">
                <a:latin typeface="Lucida Console" pitchFamily="49" charset="0"/>
              </a:rPr>
              <a:t>Where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A =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O.B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Referential Integrity: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r>
              <a:rPr lang="en-US" sz="2800" dirty="0" smtClean="0">
                <a:solidFill>
                  <a:srgbClr val="990000"/>
                </a:solidFill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</a:rPr>
              <a:t>R.A</a:t>
            </a:r>
            <a:r>
              <a:rPr lang="en-US" sz="2800" dirty="0" smtClean="0">
                <a:solidFill>
                  <a:srgbClr val="990000"/>
                </a:solidFill>
              </a:rPr>
              <a:t> references </a:t>
            </a:r>
            <a:r>
              <a:rPr lang="en-US" sz="2800" dirty="0" err="1" smtClean="0">
                <a:solidFill>
                  <a:srgbClr val="0000FF"/>
                </a:solidFill>
              </a:rPr>
              <a:t>S.B</a:t>
            </a:r>
            <a:r>
              <a:rPr lang="en-US" sz="2800" dirty="0" smtClean="0">
                <a:solidFill>
                  <a:srgbClr val="990000"/>
                </a:solidFill>
              </a:rPr>
              <a:t>, cascaded delete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0"/>
            <a:ext cx="81534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Create Trigger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Cascade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After Delete 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Referencing </a:t>
            </a:r>
            <a:r>
              <a:rPr lang="en-US" sz="2400" b="1" noProof="0" dirty="0" smtClean="0">
                <a:solidFill>
                  <a:srgbClr val="990000"/>
                </a:solidFill>
                <a:latin typeface="Lucida Console" pitchFamily="49" charset="0"/>
              </a:rPr>
              <a:t>Old Table </a:t>
            </a:r>
            <a:r>
              <a:rPr lang="en-US" sz="2400" b="1" noProof="0" dirty="0" smtClean="0">
                <a:latin typeface="Lucida Console" pitchFamily="49" charset="0"/>
              </a:rPr>
              <a:t>As </a:t>
            </a:r>
            <a:r>
              <a:rPr lang="en-US" sz="2400" b="1" noProof="0" dirty="0" smtClean="0">
                <a:solidFill>
                  <a:srgbClr val="990000"/>
                </a:solidFill>
                <a:latin typeface="Lucida Console" pitchFamily="49" charset="0"/>
              </a:rPr>
              <a:t>OT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 For Each Row ]</a:t>
            </a:r>
            <a:endParaRPr lang="en-US" sz="2400" b="1" noProof="0" dirty="0" smtClean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 no condition ]</a:t>
            </a:r>
            <a:endParaRPr kumimoji="0" lang="en-US" sz="2400" b="1" i="0" u="none" strike="noStrike" kern="1200" cap="none" spc="0" normalizeH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 </a:t>
            </a:r>
            <a:r>
              <a:rPr lang="en-US" sz="2400" b="1" dirty="0" smtClean="0">
                <a:latin typeface="Lucida Console" pitchFamily="49" charset="0"/>
              </a:rPr>
              <a:t>Where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sz="2400" b="1" dirty="0" smtClean="0">
                <a:solidFill>
                  <a:srgbClr val="990000"/>
                </a:solidFill>
                <a:latin typeface="Lucida Console" pitchFamily="49" charset="0"/>
              </a:rPr>
              <a:t>in (select B from OT)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62000" y="742950"/>
            <a:ext cx="5029200" cy="838200"/>
          </a:xfrm>
          <a:prstGeom prst="roundRect">
            <a:avLst/>
          </a:prstGeom>
          <a:solidFill>
            <a:srgbClr val="FFFFCC"/>
          </a:solidFill>
          <a:ln w="317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Tricky Issues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Row-level vs. Statement-level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Tx/>
              <a:buChar char="–"/>
            </a:pPr>
            <a:r>
              <a:rPr lang="en-US" sz="2400" b="1" dirty="0" smtClean="0">
                <a:latin typeface="+mj-lt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New/Old Row </a:t>
            </a:r>
            <a:r>
              <a:rPr lang="en-US" sz="2400" dirty="0" smtClean="0">
                <a:solidFill>
                  <a:srgbClr val="0000FF"/>
                </a:solidFill>
              </a:rPr>
              <a:t>and  </a:t>
            </a:r>
            <a:r>
              <a:rPr lang="en-US" sz="2000" b="1" dirty="0" smtClean="0">
                <a:latin typeface="Lucida Console" pitchFamily="49" charset="0"/>
              </a:rPr>
              <a:t>New/Old Table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Tx/>
              <a:buChar char="–"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Before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,</a:t>
            </a:r>
            <a:r>
              <a:rPr lang="en-US" sz="2000" b="1" dirty="0" smtClean="0">
                <a:latin typeface="Lucida Console" pitchFamily="49" charset="0"/>
              </a:rPr>
              <a:t> Instead Of</a:t>
            </a:r>
            <a:endParaRPr lang="en-US" sz="24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Multiple triggers activated at same time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Trigger actions activating other triggers (chaining)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 typeface="Calibri" pitchFamily="34" charset="0"/>
              <a:buChar char="–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Also self-triggering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cycles, nested invocations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Conditions in </a:t>
            </a:r>
            <a:r>
              <a:rPr lang="en-US" sz="2400" b="1" dirty="0" smtClean="0">
                <a:latin typeface="Lucida Console" pitchFamily="49" charset="0"/>
              </a:rPr>
              <a:t>When</a:t>
            </a:r>
            <a:r>
              <a:rPr lang="en-US" sz="2800" dirty="0" smtClean="0">
                <a:solidFill>
                  <a:srgbClr val="0000FF"/>
                </a:solidFill>
              </a:rPr>
              <a:t> vs. </a:t>
            </a:r>
            <a:r>
              <a:rPr lang="en-US" sz="2800" dirty="0" smtClean="0">
                <a:solidFill>
                  <a:srgbClr val="0000FF"/>
                </a:solidFill>
              </a:rPr>
              <a:t>as part </a:t>
            </a:r>
            <a:r>
              <a:rPr lang="en-US" sz="2800" dirty="0" smtClean="0">
                <a:solidFill>
                  <a:srgbClr val="0000FF"/>
                </a:solidFill>
              </a:rPr>
              <a:t>of </a:t>
            </a:r>
            <a:r>
              <a:rPr lang="en-US" sz="2800" dirty="0" smtClean="0"/>
              <a:t>action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  <a:buClr>
                <a:srgbClr val="990000"/>
              </a:buClr>
              <a:buFont typeface="Wingdings 2" pitchFamily="18" charset="2"/>
              <a:buChar char="â"/>
            </a:pPr>
            <a:r>
              <a:rPr lang="en-US" sz="2800" dirty="0" smtClean="0">
                <a:solidFill>
                  <a:srgbClr val="0000FF"/>
                </a:solidFill>
              </a:rPr>
              <a:t> Implementations vary significantly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r>
              <a:rPr lang="en-US" sz="2800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T(</a:t>
            </a:r>
            <a:r>
              <a:rPr lang="en-US" sz="2800" dirty="0" err="1" smtClean="0">
                <a:solidFill>
                  <a:srgbClr val="990000"/>
                </a:solidFill>
              </a:rPr>
              <a:t>K,V</a:t>
            </a:r>
            <a:r>
              <a:rPr lang="en-US" sz="2800" dirty="0" smtClean="0">
                <a:solidFill>
                  <a:srgbClr val="990000"/>
                </a:solidFill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–</a:t>
            </a:r>
            <a:r>
              <a:rPr lang="en-US" sz="2800" dirty="0" smtClean="0">
                <a:solidFill>
                  <a:srgbClr val="990000"/>
                </a:solidFill>
              </a:rPr>
              <a:t> K </a:t>
            </a:r>
            <a:r>
              <a:rPr lang="en-US" sz="2800" dirty="0" smtClean="0">
                <a:solidFill>
                  <a:srgbClr val="0000FF"/>
                </a:solidFill>
              </a:rPr>
              <a:t>key, </a:t>
            </a:r>
            <a:r>
              <a:rPr lang="en-US" sz="2800" dirty="0" smtClean="0">
                <a:solidFill>
                  <a:srgbClr val="990000"/>
                </a:solidFill>
              </a:rPr>
              <a:t>V</a:t>
            </a:r>
            <a:r>
              <a:rPr lang="en-US" sz="2800" dirty="0" smtClean="0">
                <a:solidFill>
                  <a:srgbClr val="0000FF"/>
                </a:solidFill>
              </a:rPr>
              <a:t> value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  <a:tabLst>
                <a:tab pos="2743200" algn="l"/>
              </a:tabLst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Font typeface="Wingdings" pitchFamily="2" charset="2"/>
              <a:buChar char="§"/>
              <a:tabLst>
                <a:tab pos="2743200" algn="l"/>
              </a:tabLst>
            </a:pPr>
            <a:r>
              <a:rPr lang="en-US" sz="2800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800000"/>
                </a:solidFill>
              </a:rPr>
              <a:t>No statement-level equivalent</a:t>
            </a: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buClr>
                <a:srgbClr val="990000"/>
              </a:buClr>
              <a:buFont typeface="Wingdings" pitchFamily="2" charset="2"/>
              <a:buChar char="§"/>
              <a:tabLst>
                <a:tab pos="2743200" algn="l"/>
              </a:tabLst>
            </a:pPr>
            <a:r>
              <a:rPr lang="en-US" sz="2800" dirty="0" smtClean="0">
                <a:solidFill>
                  <a:srgbClr val="800000"/>
                </a:solidFill>
              </a:rPr>
              <a:t> Nondeterministic final state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819150"/>
            <a:ext cx="79248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Create Trigger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IncreaseInserts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After Insert On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Referencing </a:t>
            </a:r>
            <a:r>
              <a:rPr lang="en-US" sz="2400" b="1" dirty="0" smtClean="0">
                <a:latin typeface="Lucida Console" pitchFamily="49" charset="0"/>
              </a:rPr>
              <a:t>New Row</a:t>
            </a:r>
            <a:r>
              <a:rPr lang="en-US" sz="2400" b="1" noProof="0" dirty="0" smtClean="0">
                <a:latin typeface="Lucida Console" pitchFamily="49" charset="0"/>
              </a:rPr>
              <a:t> As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NR, </a:t>
            </a:r>
            <a:r>
              <a:rPr lang="en-US" sz="2400" b="1" dirty="0" smtClean="0">
                <a:latin typeface="Lucida Console" pitchFamily="49" charset="0"/>
              </a:rPr>
              <a:t>New Table As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For Each Row</a:t>
            </a:r>
            <a:endParaRPr lang="en-US" sz="2400" b="1" noProof="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When (Select </a:t>
            </a:r>
            <a:r>
              <a:rPr lang="en-US" sz="2400" b="1" dirty="0" err="1" smtClean="0">
                <a:latin typeface="Lucida Console" pitchFamily="49" charset="0"/>
              </a:rPr>
              <a:t>Avg</a:t>
            </a:r>
            <a:r>
              <a:rPr lang="en-US" sz="2400" b="1" dirty="0" smtClean="0">
                <a:latin typeface="Lucida Console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V</a:t>
            </a:r>
            <a:r>
              <a:rPr lang="en-US" sz="2400" b="1" dirty="0" smtClean="0">
                <a:latin typeface="Lucida Console" pitchFamily="49" charset="0"/>
              </a:rPr>
              <a:t>)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sz="2400" b="1" dirty="0" smtClean="0">
                <a:latin typeface="Lucida Console" pitchFamily="49" charset="0"/>
              </a:rPr>
              <a:t>) &lt;</a:t>
            </a: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(Select </a:t>
            </a:r>
            <a:r>
              <a:rPr lang="en-US" sz="2400" b="1" dirty="0" err="1" smtClean="0">
                <a:latin typeface="Lucida Console" pitchFamily="49" charset="0"/>
              </a:rPr>
              <a:t>A</a:t>
            </a:r>
            <a:r>
              <a:rPr kumimoji="0" lang="en-US" sz="2400" b="1" i="0" u="none" strike="noStrike" kern="1200" cap="none" spc="0" normalizeH="0" dirty="0" err="1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vg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NT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Update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sz="2400" b="1" noProof="0" dirty="0" smtClean="0">
                <a:latin typeface="Lucida Console" pitchFamily="49" charset="0"/>
              </a:rPr>
              <a:t> </a:t>
            </a:r>
            <a:r>
              <a:rPr lang="en-US" sz="2400" b="1" noProof="0" dirty="0" smtClean="0">
                <a:latin typeface="Lucida Console" pitchFamily="49" charset="0"/>
              </a:rPr>
              <a:t>set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V</a:t>
            </a:r>
            <a:r>
              <a:rPr lang="en-US" sz="2400" b="1" noProof="0" dirty="0" smtClean="0">
                <a:latin typeface="Lucida Console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V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+10</a:t>
            </a:r>
            <a:r>
              <a:rPr lang="en-US" sz="2400" b="1" noProof="0" dirty="0" smtClean="0">
                <a:latin typeface="Lucida Console" pitchFamily="49" charset="0"/>
              </a:rPr>
              <a:t> where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K</a:t>
            </a:r>
            <a:r>
              <a:rPr lang="en-US" sz="2400" b="1" noProof="0" dirty="0" smtClean="0">
                <a:latin typeface="Lucida Console" pitchFamily="49" charset="0"/>
              </a:rPr>
              <a:t>=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NR</a:t>
            </a:r>
            <a:r>
              <a:rPr lang="en-US" sz="2400" b="1" noProof="0" dirty="0" err="1" smtClean="0">
                <a:latin typeface="Lucida Console" pitchFamily="49" charset="0"/>
              </a:rPr>
              <a:t>.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K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2351</TotalTime>
  <Words>411</Words>
  <Application>Microsoft Office PowerPoint</Application>
  <PresentationFormat>On-screen Show (16:9)</PresentationFormat>
  <Paragraphs>98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206</cp:revision>
  <dcterms:created xsi:type="dcterms:W3CDTF">2010-07-08T21:59:02Z</dcterms:created>
  <dcterms:modified xsi:type="dcterms:W3CDTF">2011-04-11T06:16:49Z</dcterms:modified>
</cp:coreProperties>
</file>