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4"/>
  </p:notesMasterIdLst>
  <p:sldIdLst>
    <p:sldId id="268" r:id="rId7"/>
    <p:sldId id="301" r:id="rId8"/>
    <p:sldId id="302" r:id="rId9"/>
    <p:sldId id="306" r:id="rId10"/>
    <p:sldId id="305" r:id="rId11"/>
    <p:sldId id="304" r:id="rId12"/>
    <p:sldId id="303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FFFFCC"/>
    <a:srgbClr val="000099"/>
    <a:srgbClr val="A50021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4660"/>
  </p:normalViewPr>
  <p:slideViewPr>
    <p:cSldViewPr>
      <p:cViewPr>
        <p:scale>
          <a:sx n="100" d="100"/>
          <a:sy n="100" d="100"/>
        </p:scale>
        <p:origin x="-324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Triggers –     </a:t>
            </a:r>
          </a:p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(Part 1)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Features covered in demo </a:t>
            </a:r>
            <a:r>
              <a:rPr lang="en-US" sz="2800" dirty="0" smtClean="0">
                <a:solidFill>
                  <a:srgbClr val="0000FF"/>
                </a:solidFill>
                <a:sym typeface="Symbol"/>
              </a:rPr>
              <a:t> in two parts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Before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After</a:t>
            </a:r>
            <a:r>
              <a:rPr lang="en-US" sz="2400" dirty="0" smtClean="0">
                <a:solidFill>
                  <a:srgbClr val="990000"/>
                </a:solidFill>
              </a:rPr>
              <a:t>; </a:t>
            </a:r>
            <a:r>
              <a:rPr lang="en-US" sz="2000" b="1" dirty="0" smtClean="0">
                <a:latin typeface="Lucida Console" pitchFamily="49" charset="0"/>
              </a:rPr>
              <a:t>Insert</a:t>
            </a:r>
            <a:r>
              <a:rPr lang="en-US" sz="2400" dirty="0" smtClean="0">
                <a:solidFill>
                  <a:srgbClr val="990000"/>
                </a:solidFill>
              </a:rPr>
              <a:t>, </a:t>
            </a:r>
            <a:r>
              <a:rPr lang="en-US" sz="2000" b="1" dirty="0" smtClean="0">
                <a:latin typeface="Lucida Console" pitchFamily="49" charset="0"/>
              </a:rPr>
              <a:t>Delete</a:t>
            </a:r>
            <a:r>
              <a:rPr lang="en-US" sz="2400" dirty="0" smtClean="0">
                <a:solidFill>
                  <a:srgbClr val="990000"/>
                </a:solidFill>
              </a:rPr>
              <a:t>, and </a:t>
            </a:r>
            <a:r>
              <a:rPr lang="en-US" sz="2000" b="1" dirty="0" smtClean="0">
                <a:latin typeface="Lucida Console" pitchFamily="49" charset="0"/>
              </a:rPr>
              <a:t>Update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Old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Conditions and actions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Triggers enforcing constraints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 chaining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Self-triggering, cycles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Conflicts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  <a:tabLst>
                <a:tab pos="2286000" algn="l"/>
              </a:tabLst>
            </a:pPr>
            <a:r>
              <a:rPr lang="en-US" sz="2400" dirty="0" smtClean="0">
                <a:solidFill>
                  <a:srgbClr val="990000"/>
                </a:solidFill>
              </a:rPr>
              <a:t> Nested trigger invocations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b="1" dirty="0" smtClean="0"/>
              <a:t>Introduction video used SQL standard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No DBMS implements exact standard</a:t>
            </a:r>
          </a:p>
          <a:p>
            <a:pPr marL="274320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Some deviate considerably</a:t>
            </a:r>
          </a:p>
          <a:p>
            <a:pPr marL="674370" lvl="1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In both syntax and behavior!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Postgres</a:t>
            </a:r>
            <a:r>
              <a:rPr lang="en-US" sz="2800" b="1" dirty="0" smtClean="0">
                <a:solidFill>
                  <a:srgbClr val="990000"/>
                </a:solidFill>
              </a:rPr>
              <a:t>  &gt;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Expressiveness/behavior = full standard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row-level + statement-level, old/new row &amp; table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Cumbersome &amp; awkward syntax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SQLite</a:t>
            </a:r>
            <a:r>
              <a:rPr lang="en-US" sz="2800" b="1" dirty="0" smtClean="0">
                <a:solidFill>
                  <a:srgbClr val="990000"/>
                </a:solidFill>
              </a:rPr>
              <a:t>  &gt;&gt;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Row-level only, immediate activation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n</a:t>
            </a:r>
            <a:r>
              <a:rPr lang="en-US" sz="2400" dirty="0" smtClean="0">
                <a:solidFill>
                  <a:srgbClr val="0000FF"/>
                </a:solidFill>
              </a:rPr>
              <a:t>o old/new table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MySQL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Row-level only, immediate activation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n</a:t>
            </a:r>
            <a:r>
              <a:rPr lang="en-US" sz="2400" dirty="0" smtClean="0">
                <a:solidFill>
                  <a:srgbClr val="0000FF"/>
                </a:solidFill>
              </a:rPr>
              <a:t>o old/new table</a:t>
            </a:r>
            <a:endParaRPr lang="en-US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Only one trigger per event type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0000FF"/>
                </a:solidFill>
              </a:rPr>
              <a:t>Limited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trigger chaining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 err="1" smtClean="0">
                <a:solidFill>
                  <a:srgbClr val="0000FF"/>
                </a:solidFill>
              </a:rPr>
              <a:t>SQLite</a:t>
            </a:r>
            <a:r>
              <a:rPr lang="en-US" sz="2800" dirty="0" smtClean="0">
                <a:solidFill>
                  <a:srgbClr val="0000FF"/>
                </a:solidFill>
              </a:rPr>
              <a:t> – row-level triggers, immediate activation</a:t>
            </a:r>
          </a:p>
          <a:p>
            <a:pPr marL="674370" lvl="1" indent="-182880">
              <a:lnSpc>
                <a:spcPct val="80000"/>
              </a:lnSpc>
              <a:spcBef>
                <a:spcPts val="1200"/>
              </a:spcBef>
              <a:buClr>
                <a:srgbClr val="990000"/>
              </a:buClr>
              <a:buSzPct val="120000"/>
              <a:buFont typeface="Wingdings" pitchFamily="2" charset="2"/>
              <a:buChar char="§"/>
            </a:pPr>
            <a:r>
              <a:rPr lang="en-US" sz="2000" b="1" dirty="0" smtClean="0">
                <a:latin typeface="Lucida Console" pitchFamily="49" charset="0"/>
              </a:rPr>
              <a:t>For Each Row </a:t>
            </a:r>
            <a:r>
              <a:rPr lang="en-US" sz="2400" dirty="0" smtClean="0">
                <a:solidFill>
                  <a:srgbClr val="990000"/>
                </a:solidFill>
              </a:rPr>
              <a:t>implicit if not specified</a:t>
            </a:r>
          </a:p>
          <a:p>
            <a:pPr marL="674370" lvl="1" indent="-182880">
              <a:lnSpc>
                <a:spcPct val="80000"/>
              </a:lnSpc>
              <a:spcBef>
                <a:spcPts val="12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No</a:t>
            </a:r>
            <a:r>
              <a:rPr lang="en-US" sz="2400" dirty="0" smtClean="0">
                <a:solidFill>
                  <a:srgbClr val="990000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Old Table </a:t>
            </a:r>
            <a:r>
              <a:rPr lang="en-US" sz="2400" dirty="0" smtClean="0">
                <a:solidFill>
                  <a:srgbClr val="990000"/>
                </a:solidFill>
              </a:rPr>
              <a:t>or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 Table</a:t>
            </a:r>
            <a:endParaRPr lang="en-US" sz="2400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80000"/>
              </a:lnSpc>
              <a:spcBef>
                <a:spcPts val="12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No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Referencing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990000"/>
                </a:solidFill>
              </a:rPr>
              <a:t>clause</a:t>
            </a:r>
          </a:p>
          <a:p>
            <a:pPr marL="1074420" lvl="2" indent="-182880">
              <a:lnSpc>
                <a:spcPct val="80000"/>
              </a:lnSpc>
              <a:spcBef>
                <a:spcPts val="600"/>
              </a:spcBef>
              <a:buClr>
                <a:srgbClr val="990000"/>
              </a:buClr>
              <a:buFontTx/>
              <a:buChar char="–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Old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predefined for </a:t>
            </a:r>
            <a:r>
              <a:rPr lang="en-US" sz="2000" b="1" dirty="0" smtClean="0">
                <a:latin typeface="Lucida Console" pitchFamily="49" charset="0"/>
              </a:rPr>
              <a:t>Old Row </a:t>
            </a:r>
            <a:r>
              <a:rPr lang="en-US" dirty="0" smtClean="0">
                <a:solidFill>
                  <a:srgbClr val="990000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 Row</a:t>
            </a:r>
            <a:endParaRPr lang="en-US" sz="22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80000"/>
              </a:lnSpc>
              <a:spcBef>
                <a:spcPts val="12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Trigger action: SQL statements in </a:t>
            </a:r>
            <a:r>
              <a:rPr lang="en-US" sz="2000" b="1" dirty="0" smtClean="0">
                <a:latin typeface="Lucida Console" pitchFamily="49" charset="0"/>
              </a:rPr>
              <a:t>begin-end</a:t>
            </a:r>
            <a:r>
              <a:rPr lang="en-US" sz="1800" dirty="0" smtClean="0">
                <a:solidFill>
                  <a:srgbClr val="9900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Features covered in demo: </a:t>
            </a:r>
            <a:r>
              <a:rPr lang="en-US" sz="2800" b="1" dirty="0" smtClean="0">
                <a:solidFill>
                  <a:srgbClr val="0000FF"/>
                </a:solidFill>
              </a:rPr>
              <a:t>Part 1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Before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After</a:t>
            </a:r>
            <a:r>
              <a:rPr lang="en-US" sz="2400" dirty="0" smtClean="0">
                <a:solidFill>
                  <a:srgbClr val="990000"/>
                </a:solidFill>
              </a:rPr>
              <a:t>; </a:t>
            </a:r>
            <a:r>
              <a:rPr lang="en-US" sz="2000" b="1" dirty="0" smtClean="0">
                <a:latin typeface="Lucida Console" pitchFamily="49" charset="0"/>
              </a:rPr>
              <a:t>Insert</a:t>
            </a:r>
            <a:r>
              <a:rPr lang="en-US" sz="2400" dirty="0" smtClean="0">
                <a:solidFill>
                  <a:srgbClr val="990000"/>
                </a:solidFill>
              </a:rPr>
              <a:t>, </a:t>
            </a:r>
            <a:r>
              <a:rPr lang="en-US" sz="2000" b="1" dirty="0" smtClean="0">
                <a:latin typeface="Lucida Console" pitchFamily="49" charset="0"/>
              </a:rPr>
              <a:t>Delete</a:t>
            </a:r>
            <a:r>
              <a:rPr lang="en-US" sz="2400" dirty="0" smtClean="0">
                <a:solidFill>
                  <a:srgbClr val="990000"/>
                </a:solidFill>
              </a:rPr>
              <a:t>, and </a:t>
            </a:r>
            <a:r>
              <a:rPr lang="en-US" sz="2000" b="1" dirty="0" smtClean="0">
                <a:latin typeface="Lucida Console" pitchFamily="49" charset="0"/>
              </a:rPr>
              <a:t>Update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rgbClr val="990000"/>
                </a:solidFill>
              </a:rPr>
              <a:t> and </a:t>
            </a:r>
            <a:r>
              <a:rPr lang="en-US" sz="2000" b="1" dirty="0" smtClean="0">
                <a:latin typeface="Lucida Console" pitchFamily="49" charset="0"/>
              </a:rPr>
              <a:t>Old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Conditions and actions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Triggers enforcing constraints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Trigger chaining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Self-triggering, cycles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Conflicts</a:t>
            </a:r>
          </a:p>
          <a:p>
            <a:pPr marL="674370" lvl="1" indent="-18288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tabLst>
                <a:tab pos="2286000" algn="l"/>
              </a:tabLst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Nested trigger invocations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0" y="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457199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olidFill>
                <a:srgbClr val="99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381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6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2391</TotalTime>
  <Words>238</Words>
  <Application>Microsoft Office PowerPoint</Application>
  <PresentationFormat>On-screen Show (16:9)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216</cp:revision>
  <dcterms:created xsi:type="dcterms:W3CDTF">2010-07-08T21:59:02Z</dcterms:created>
  <dcterms:modified xsi:type="dcterms:W3CDTF">2011-04-12T17:55:15Z</dcterms:modified>
</cp:coreProperties>
</file>