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1"/>
  </p:notesMasterIdLst>
  <p:sldIdLst>
    <p:sldId id="268" r:id="rId7"/>
    <p:sldId id="307" r:id="rId8"/>
    <p:sldId id="301" r:id="rId9"/>
    <p:sldId id="305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990000"/>
    <a:srgbClr val="800000"/>
    <a:srgbClr val="FFFFCC"/>
    <a:srgbClr val="000099"/>
    <a:srgbClr val="A50021"/>
    <a:srgbClr val="00CC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4660"/>
  </p:normalViewPr>
  <p:slideViewPr>
    <p:cSldViewPr>
      <p:cViewPr>
        <p:scale>
          <a:sx n="100" d="100"/>
          <a:sy n="100" d="100"/>
        </p:scale>
        <p:origin x="-78" y="-10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0" y="1164172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&amp; Triggers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0" y="2499794"/>
            <a:ext cx="49530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Triggers –     </a:t>
            </a:r>
          </a:p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(Part 2)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457199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b="1" dirty="0" smtClean="0"/>
              <a:t>Introduction video used SQL standard</a:t>
            </a: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No DBMS implements exact standard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Some deviate considerably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</a:t>
            </a:r>
            <a:r>
              <a:rPr lang="en-US" sz="2400" b="1" dirty="0" err="1" smtClean="0">
                <a:solidFill>
                  <a:srgbClr val="990000"/>
                </a:solidFill>
              </a:rPr>
              <a:t>Postgres</a:t>
            </a:r>
            <a:r>
              <a:rPr lang="en-US" sz="2400" b="1" dirty="0" smtClean="0">
                <a:solidFill>
                  <a:srgbClr val="990000"/>
                </a:solidFill>
              </a:rPr>
              <a:t>  &gt;  </a:t>
            </a:r>
            <a:r>
              <a:rPr lang="en-US" sz="2400" b="1" dirty="0" err="1" smtClean="0">
                <a:solidFill>
                  <a:srgbClr val="990000"/>
                </a:solidFill>
              </a:rPr>
              <a:t>SQLite</a:t>
            </a:r>
            <a:r>
              <a:rPr lang="en-US" sz="2400" b="1" dirty="0" smtClean="0">
                <a:solidFill>
                  <a:srgbClr val="990000"/>
                </a:solidFill>
              </a:rPr>
              <a:t>  &gt;&gt;  </a:t>
            </a:r>
            <a:r>
              <a:rPr lang="en-US" sz="2400" b="1" dirty="0" err="1" smtClean="0">
                <a:solidFill>
                  <a:srgbClr val="990000"/>
                </a:solidFill>
              </a:rPr>
              <a:t>MySQL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/>
              <a:t>Demo uses </a:t>
            </a:r>
            <a:r>
              <a:rPr lang="en-US" sz="2800" b="1" dirty="0" err="1" smtClean="0"/>
              <a:t>SQLite</a:t>
            </a:r>
            <a:endParaRPr lang="en-US" sz="2800" b="1" dirty="0" smtClean="0"/>
          </a:p>
          <a:p>
            <a:pPr marL="674370" lvl="1" indent="-18288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Row-level triggers, immediate activation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SzPct val="120000"/>
              <a:buFont typeface="Wingdings" pitchFamily="2" charset="2"/>
              <a:buChar char="§"/>
            </a:pP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For Each Row </a:t>
            </a:r>
            <a:r>
              <a:rPr lang="en-US" sz="2400" dirty="0" smtClean="0">
                <a:solidFill>
                  <a:srgbClr val="0000FF"/>
                </a:solidFill>
              </a:rPr>
              <a:t>implicit if not specified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No</a:t>
            </a:r>
            <a:r>
              <a:rPr lang="en-US" sz="2400" dirty="0" smtClean="0">
                <a:solidFill>
                  <a:srgbClr val="99000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Old Table </a:t>
            </a:r>
            <a:r>
              <a:rPr lang="en-US" sz="2400" dirty="0" smtClean="0">
                <a:solidFill>
                  <a:srgbClr val="0000FF"/>
                </a:solidFill>
              </a:rPr>
              <a:t>or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New Table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No </a:t>
            </a:r>
            <a:r>
              <a:rPr lang="en-US" sz="2000" b="1" dirty="0" smtClean="0">
                <a:latin typeface="Lucida Console" pitchFamily="49" charset="0"/>
              </a:rPr>
              <a:t>Referencing</a:t>
            </a:r>
            <a:r>
              <a:rPr lang="en-US" sz="2400" dirty="0" smtClean="0">
                <a:solidFill>
                  <a:srgbClr val="0000FF"/>
                </a:solidFill>
              </a:rPr>
              <a:t> clause</a:t>
            </a:r>
          </a:p>
          <a:p>
            <a:pPr marL="1074420" lvl="2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Tx/>
              <a:buChar char="–"/>
            </a:pPr>
            <a:r>
              <a:rPr lang="en-US" sz="2000" b="1" dirty="0" smtClean="0"/>
              <a:t> </a:t>
            </a:r>
            <a:r>
              <a:rPr lang="en-US" sz="2000" b="1" dirty="0" smtClean="0">
                <a:latin typeface="Lucida Console" pitchFamily="49" charset="0"/>
              </a:rPr>
              <a:t>Old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and </a:t>
            </a:r>
            <a:r>
              <a:rPr lang="en-US" sz="2000" b="1" dirty="0" smtClean="0">
                <a:latin typeface="Lucida Console" pitchFamily="49" charset="0"/>
              </a:rPr>
              <a:t>New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predefined for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Old Row </a:t>
            </a:r>
            <a:r>
              <a:rPr lang="en-US" dirty="0" smtClean="0">
                <a:solidFill>
                  <a:srgbClr val="0000FF"/>
                </a:solidFill>
              </a:rPr>
              <a:t>and </a:t>
            </a:r>
            <a:r>
              <a:rPr lang="en-US" sz="2000" b="1" dirty="0" smtClean="0">
                <a:latin typeface="Lucida Console" pitchFamily="49" charset="0"/>
              </a:rPr>
              <a:t>New Row</a:t>
            </a:r>
            <a:endParaRPr lang="en-US" sz="2200" b="1" dirty="0" smtClean="0">
              <a:latin typeface="Lucida Console" pitchFamily="49" charset="0"/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Trigger action: SQL statements in </a:t>
            </a:r>
            <a:r>
              <a:rPr lang="en-US" sz="2000" b="1" dirty="0" smtClean="0">
                <a:latin typeface="Lucida Console" pitchFamily="49" charset="0"/>
              </a:rPr>
              <a:t>Begin-End</a:t>
            </a:r>
            <a:r>
              <a:rPr lang="en-US" sz="1800" dirty="0" smtClean="0">
                <a:solidFill>
                  <a:srgbClr val="9900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block</a:t>
            </a:r>
          </a:p>
          <a:p>
            <a:pPr marL="674370" lvl="1" indent="-18288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04799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Features covered in demo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  in two parts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Before</a:t>
            </a:r>
            <a:r>
              <a:rPr lang="en-US" sz="2400" dirty="0" smtClean="0">
                <a:solidFill>
                  <a:srgbClr val="990000"/>
                </a:solidFill>
              </a:rPr>
              <a:t> and </a:t>
            </a:r>
            <a:r>
              <a:rPr lang="en-US" sz="2000" b="1" dirty="0" smtClean="0">
                <a:latin typeface="Lucida Console" pitchFamily="49" charset="0"/>
              </a:rPr>
              <a:t>After</a:t>
            </a:r>
            <a:r>
              <a:rPr lang="en-US" sz="2400" dirty="0" smtClean="0">
                <a:solidFill>
                  <a:srgbClr val="990000"/>
                </a:solidFill>
              </a:rPr>
              <a:t>; </a:t>
            </a:r>
            <a:r>
              <a:rPr lang="en-US" sz="2000" b="1" dirty="0" smtClean="0">
                <a:latin typeface="Lucida Console" pitchFamily="49" charset="0"/>
              </a:rPr>
              <a:t>Insert</a:t>
            </a:r>
            <a:r>
              <a:rPr lang="en-US" sz="2400" dirty="0" smtClean="0">
                <a:solidFill>
                  <a:srgbClr val="990000"/>
                </a:solidFill>
              </a:rPr>
              <a:t>, </a:t>
            </a:r>
            <a:r>
              <a:rPr lang="en-US" sz="2000" b="1" dirty="0" smtClean="0">
                <a:latin typeface="Lucida Console" pitchFamily="49" charset="0"/>
              </a:rPr>
              <a:t>Delete</a:t>
            </a:r>
            <a:r>
              <a:rPr lang="en-US" sz="2400" dirty="0" smtClean="0">
                <a:solidFill>
                  <a:srgbClr val="990000"/>
                </a:solidFill>
              </a:rPr>
              <a:t>, and </a:t>
            </a:r>
            <a:r>
              <a:rPr lang="en-US" sz="2000" b="1" dirty="0" smtClean="0">
                <a:latin typeface="Lucida Console" pitchFamily="49" charset="0"/>
              </a:rPr>
              <a:t>Update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New</a:t>
            </a:r>
            <a:r>
              <a:rPr lang="en-US" sz="2400" dirty="0" smtClean="0">
                <a:solidFill>
                  <a:srgbClr val="990000"/>
                </a:solidFill>
              </a:rPr>
              <a:t> and </a:t>
            </a:r>
            <a:r>
              <a:rPr lang="en-US" sz="2000" b="1" dirty="0" smtClean="0">
                <a:latin typeface="Lucida Console" pitchFamily="49" charset="0"/>
              </a:rPr>
              <a:t>Old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Conditions and actions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Triggers enforcing constraints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Trigger chaining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Self-triggering, cycles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Conflicts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  <a:tabLst>
                <a:tab pos="2286000" algn="l"/>
              </a:tabLst>
            </a:pPr>
            <a:r>
              <a:rPr lang="en-US" sz="2400" dirty="0" smtClean="0">
                <a:solidFill>
                  <a:srgbClr val="990000"/>
                </a:solidFill>
              </a:rPr>
              <a:t> Nested trigger invocations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04799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Features covered in demo: </a:t>
            </a:r>
            <a:r>
              <a:rPr lang="en-US" sz="2800" b="1" dirty="0" smtClean="0">
                <a:solidFill>
                  <a:srgbClr val="0000FF"/>
                </a:solidFill>
              </a:rPr>
              <a:t>Part 2</a:t>
            </a:r>
          </a:p>
          <a:p>
            <a:pPr marL="674370" lvl="1" indent="-18288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Before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After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Insert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Delete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, and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Update</a:t>
            </a:r>
            <a:endParaRPr lang="en-US" sz="2400" b="1" dirty="0" smtClean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  <a:p>
            <a:pPr marL="674370" lvl="1" indent="-18288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New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Old</a:t>
            </a:r>
            <a:endParaRPr lang="en-US" sz="2400" b="1" dirty="0" smtClean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  <a:p>
            <a:pPr marL="674370" lvl="1" indent="-18288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Conditions and actions</a:t>
            </a:r>
          </a:p>
          <a:p>
            <a:pPr marL="674370" lvl="1" indent="-18288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Triggers enforcing constraints</a:t>
            </a:r>
          </a:p>
          <a:p>
            <a:pPr marL="674370" lvl="1" indent="-18288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Trigger chaining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Self-triggering, cycles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Conflicts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  <a:tabLst>
                <a:tab pos="2286000" algn="l"/>
              </a:tabLst>
            </a:pPr>
            <a:r>
              <a:rPr lang="en-US" sz="2400" dirty="0" smtClean="0">
                <a:solidFill>
                  <a:srgbClr val="990000"/>
                </a:solidFill>
              </a:rPr>
              <a:t> Nested trigger </a:t>
            </a:r>
            <a:r>
              <a:rPr lang="en-US" sz="2400" dirty="0" smtClean="0">
                <a:solidFill>
                  <a:srgbClr val="990000"/>
                </a:solidFill>
              </a:rPr>
              <a:t>invocations</a:t>
            </a:r>
          </a:p>
          <a:p>
            <a:pPr marL="674370" lvl="1" indent="-18288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2286000" algn="l"/>
              </a:tabLst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/>
              <a:t>Also </a:t>
            </a:r>
            <a:r>
              <a:rPr lang="en-US" sz="2400" dirty="0" err="1" smtClean="0"/>
              <a:t>SQLite’s</a:t>
            </a:r>
            <a:r>
              <a:rPr lang="en-US" sz="2400" dirty="0" smtClean="0"/>
              <a:t> row-level immediate activation (non-standard)</a:t>
            </a:r>
            <a:endParaRPr lang="en-US" sz="2400" dirty="0" smtClean="0"/>
          </a:p>
          <a:p>
            <a:pPr marL="274320" indent="-182880">
              <a:spcBef>
                <a:spcPts val="1200"/>
              </a:spcBef>
              <a:buClr>
                <a:srgbClr val="990000"/>
              </a:buClr>
              <a:buNone/>
              <a:tabLst>
                <a:tab pos="2286000" algn="l"/>
              </a:tabLst>
            </a:pP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Tables: </a:t>
            </a:r>
            <a:r>
              <a:rPr lang="en-US" sz="2400" b="1" dirty="0" smtClean="0">
                <a:latin typeface="Lucida Console" pitchFamily="49" charset="0"/>
              </a:rPr>
              <a:t>T1(A)</a:t>
            </a:r>
            <a:r>
              <a:rPr lang="en-US" sz="2800" dirty="0" smtClean="0">
                <a:solidFill>
                  <a:srgbClr val="0000FF"/>
                </a:solidFill>
              </a:rPr>
              <a:t>, </a:t>
            </a:r>
            <a:r>
              <a:rPr lang="en-US" sz="2400" b="1" dirty="0" smtClean="0">
                <a:latin typeface="Lucida Console" pitchFamily="49" charset="0"/>
              </a:rPr>
              <a:t>T2(A)</a:t>
            </a:r>
            <a:r>
              <a:rPr lang="en-US" sz="2800" dirty="0" smtClean="0">
                <a:solidFill>
                  <a:srgbClr val="0000FF"/>
                </a:solidFill>
              </a:rPr>
              <a:t>, </a:t>
            </a:r>
            <a:r>
              <a:rPr lang="en-US" sz="2400" b="1" dirty="0" smtClean="0">
                <a:latin typeface="Lucida Console" pitchFamily="49" charset="0"/>
              </a:rPr>
              <a:t>T3(A)</a:t>
            </a:r>
            <a:r>
              <a:rPr lang="en-US" sz="2800" dirty="0" smtClean="0">
                <a:solidFill>
                  <a:srgbClr val="0000FF"/>
                </a:solidFill>
              </a:rPr>
              <a:t>, </a:t>
            </a:r>
            <a:r>
              <a:rPr lang="en-US" sz="2400" b="1" dirty="0" smtClean="0">
                <a:latin typeface="Lucida Console" pitchFamily="49" charset="0"/>
              </a:rPr>
              <a:t>T4(A)</a:t>
            </a:r>
            <a:endParaRPr lang="en-US" b="1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2371</TotalTime>
  <Words>192</Words>
  <Application>Microsoft Office PowerPoint</Application>
  <PresentationFormat>On-screen Show (16:9)</PresentationFormat>
  <Paragraphs>40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216</cp:revision>
  <dcterms:created xsi:type="dcterms:W3CDTF">2010-07-08T21:59:02Z</dcterms:created>
  <dcterms:modified xsi:type="dcterms:W3CDTF">2011-04-12T23:44:22Z</dcterms:modified>
</cp:coreProperties>
</file>