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0"/>
  </p:notesMasterIdLst>
  <p:sldIdLst>
    <p:sldId id="268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4" r:id="rId16"/>
    <p:sldId id="291" r:id="rId17"/>
    <p:sldId id="292" r:id="rId18"/>
    <p:sldId id="293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000099"/>
    <a:srgbClr val="800000"/>
    <a:srgbClr val="A50021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83" d="100"/>
          <a:sy n="83" d="100"/>
        </p:scale>
        <p:origin x="-79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5/10/2011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326463" y="1164172"/>
            <a:ext cx="4360337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499794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Revoking Privileges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sz="2600" b="1" dirty="0" smtClean="0">
                <a:latin typeface="Lucida Console" pitchFamily="49" charset="0"/>
              </a:rPr>
              <a:t>Cascade</a:t>
            </a:r>
            <a:r>
              <a:rPr lang="en-US" sz="2600" dirty="0" smtClean="0"/>
              <a:t>:</a:t>
            </a:r>
            <a:r>
              <a:rPr lang="en-US" sz="2600" dirty="0" smtClean="0">
                <a:solidFill>
                  <a:srgbClr val="0000FF"/>
                </a:solidFill>
              </a:rPr>
              <a:t>  Also revoke privileges granted from privileges being revoked (transitively), unless also granted from another source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895350"/>
            <a:ext cx="55626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Revoke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i="1" dirty="0" err="1" smtClean="0">
                <a:solidFill>
                  <a:srgbClr val="990000"/>
                </a:solidFill>
                <a:latin typeface="Lucida Console" pitchFamily="49" charset="0"/>
              </a:rPr>
              <a:t>privs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R </a:t>
            </a:r>
            <a:r>
              <a:rPr lang="en-US" sz="2400" b="1" dirty="0" smtClean="0">
                <a:latin typeface="Lucida Console" pitchFamily="49" charset="0"/>
              </a:rPr>
              <a:t>From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i="1" dirty="0" smtClean="0">
                <a:solidFill>
                  <a:srgbClr val="990000"/>
                </a:solidFill>
                <a:latin typeface="Lucida Console" pitchFamily="49" charset="0"/>
              </a:rPr>
              <a:t>users</a:t>
            </a:r>
            <a:endParaRPr lang="en-US" sz="2400" b="1" baseline="-25000" dirty="0" smtClean="0">
              <a:solidFill>
                <a:srgbClr val="990000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[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Cascade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|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Restrict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]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Revoking Privileges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sz="2600" b="1" dirty="0" smtClean="0">
                <a:latin typeface="Lucida Console" pitchFamily="49" charset="0"/>
              </a:rPr>
              <a:t>Restrict</a:t>
            </a:r>
            <a:r>
              <a:rPr lang="en-US" sz="2600" dirty="0" smtClean="0"/>
              <a:t>:</a:t>
            </a:r>
            <a:r>
              <a:rPr lang="en-US" sz="2600" dirty="0" smtClean="0">
                <a:solidFill>
                  <a:srgbClr val="0000FF"/>
                </a:solidFill>
              </a:rPr>
              <a:t>  Disallow if </a:t>
            </a:r>
            <a:r>
              <a:rPr lang="en-US" sz="2400" b="1" dirty="0" smtClean="0">
                <a:latin typeface="Lucida Console" pitchFamily="49" charset="0"/>
              </a:rPr>
              <a:t>Cascade</a:t>
            </a:r>
            <a:r>
              <a:rPr lang="en-US" sz="2600" dirty="0" smtClean="0">
                <a:solidFill>
                  <a:srgbClr val="0000FF"/>
                </a:solidFill>
              </a:rPr>
              <a:t> would revoke any other privileges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895350"/>
            <a:ext cx="55626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Revoke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i="1" dirty="0" err="1" smtClean="0">
                <a:solidFill>
                  <a:srgbClr val="990000"/>
                </a:solidFill>
                <a:latin typeface="Lucida Console" pitchFamily="49" charset="0"/>
              </a:rPr>
              <a:t>privs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R </a:t>
            </a:r>
            <a:r>
              <a:rPr lang="en-US" sz="2400" b="1" dirty="0" smtClean="0">
                <a:latin typeface="Lucida Console" pitchFamily="49" charset="0"/>
              </a:rPr>
              <a:t>From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i="1" dirty="0" smtClean="0">
                <a:solidFill>
                  <a:srgbClr val="990000"/>
                </a:solidFill>
                <a:latin typeface="Lucida Console" pitchFamily="49" charset="0"/>
              </a:rPr>
              <a:t>users</a:t>
            </a:r>
            <a:endParaRPr lang="en-US" sz="2400" b="1" baseline="-25000" dirty="0" smtClean="0">
              <a:solidFill>
                <a:srgbClr val="990000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[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Cascade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|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Restrict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]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2641743" y="348615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41743" y="280035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41743" y="2343150"/>
            <a:ext cx="1828800" cy="457200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990000"/>
                </a:solidFill>
              </a:rPr>
              <a:t>More software</a:t>
            </a:r>
            <a:endParaRPr lang="en-US" sz="2000" dirty="0">
              <a:solidFill>
                <a:srgbClr val="99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3471524" y="344725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2794143" y="1885950"/>
            <a:ext cx="53340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822843" y="1924050"/>
            <a:ext cx="533400" cy="1524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51143" y="1200150"/>
            <a:ext cx="2057400" cy="457200"/>
          </a:xfrm>
          <a:prstGeom prst="roundRect">
            <a:avLst/>
          </a:prstGeom>
          <a:solidFill>
            <a:srgbClr val="CCCCF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990000"/>
                </a:solidFill>
              </a:rPr>
              <a:t>Even more software</a:t>
            </a:r>
            <a:endParaRPr lang="en-US" sz="1700" dirty="0">
              <a:solidFill>
                <a:srgbClr val="990000"/>
              </a:solidFill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4089543" y="1276350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51343" y="386715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Where Privileges Reside</a:t>
            </a:r>
            <a:endParaRPr lang="en-US" sz="2600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508643" y="2305050"/>
            <a:ext cx="53340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/>
          <p:cNvSpPr/>
          <p:nvPr/>
        </p:nvSpPr>
        <p:spPr>
          <a:xfrm>
            <a:off x="4927743" y="1809750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32543" y="1733550"/>
            <a:ext cx="139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/>
              <a:t>Database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 application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developer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60548" y="1123950"/>
            <a:ext cx="1000595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End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 animBg="1"/>
      <p:bldP spid="22" grpId="0" animBg="1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Database Authorization</a:t>
            </a:r>
          </a:p>
          <a:p>
            <a:pPr marL="674370" lvl="1" indent="-18288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Make sure users see only the data they’re  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 supposed to see</a:t>
            </a:r>
          </a:p>
          <a:p>
            <a:pPr marL="674370" lvl="1" indent="-182880">
              <a:lnSpc>
                <a:spcPct val="8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 Guard the database against modifications by 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 malicious users</a:t>
            </a:r>
          </a:p>
          <a:p>
            <a:pPr marL="674370" lvl="1" indent="-182880">
              <a:lnSpc>
                <a:spcPct val="8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 Users have </a:t>
            </a:r>
            <a:r>
              <a:rPr lang="en-US" dirty="0" smtClean="0"/>
              <a:t>privileges</a:t>
            </a:r>
            <a:r>
              <a:rPr lang="en-US" dirty="0" smtClean="0">
                <a:solidFill>
                  <a:srgbClr val="0000FF"/>
                </a:solidFill>
              </a:rPr>
              <a:t>; can only operate on data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 for which they are </a:t>
            </a:r>
            <a:r>
              <a:rPr lang="en-US" dirty="0" smtClean="0"/>
              <a:t>authorized</a:t>
            </a:r>
          </a:p>
          <a:p>
            <a:pPr marL="674370" lvl="1" indent="-182880">
              <a:lnSpc>
                <a:spcPct val="9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sz="2400" b="1" dirty="0" smtClean="0">
                <a:latin typeface="Lucida Console" pitchFamily="49" charset="0"/>
              </a:rPr>
              <a:t>Grant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sz="2400" b="1" dirty="0" smtClean="0">
                <a:latin typeface="Lucida Console" pitchFamily="49" charset="0"/>
              </a:rPr>
              <a:t>Revoke</a:t>
            </a:r>
            <a:r>
              <a:rPr lang="en-US" dirty="0" smtClean="0">
                <a:solidFill>
                  <a:srgbClr val="0000FF"/>
                </a:solidFill>
              </a:rPr>
              <a:t> statements</a:t>
            </a:r>
          </a:p>
          <a:p>
            <a:pPr marL="674370" lvl="1" indent="-182880">
              <a:lnSpc>
                <a:spcPct val="80000"/>
              </a:lnSpc>
              <a:spcBef>
                <a:spcPts val="9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 Beyond simple table-level privileges:</a:t>
            </a:r>
          </a:p>
          <a:p>
            <a:pPr marL="674370" lvl="1" indent="-182880">
              <a:lnSpc>
                <a:spcPct val="8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 use </a:t>
            </a:r>
            <a:r>
              <a:rPr lang="en-US" dirty="0" smtClean="0"/>
              <a:t>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Database Authorization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Make sure users see only the data they’re 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 supposed to see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 Guard the database against modifications by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  malicious users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Database Authorization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Users have </a:t>
            </a:r>
            <a:r>
              <a:rPr lang="en-US" dirty="0" smtClean="0"/>
              <a:t>privileges</a:t>
            </a:r>
            <a:r>
              <a:rPr lang="en-US" dirty="0" smtClean="0">
                <a:solidFill>
                  <a:srgbClr val="0000FF"/>
                </a:solidFill>
              </a:rPr>
              <a:t>; can only operate on data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for which they are </a:t>
            </a:r>
            <a:r>
              <a:rPr lang="en-US" dirty="0" smtClean="0"/>
              <a:t>authorized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Lucida Console" pitchFamily="49" charset="0"/>
              </a:rPr>
              <a:t> Select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 </a:t>
            </a:r>
            <a:r>
              <a:rPr lang="en-US" dirty="0" smtClean="0">
                <a:solidFill>
                  <a:srgbClr val="0000FF"/>
                </a:solidFill>
              </a:rPr>
              <a:t>or</a:t>
            </a:r>
            <a:r>
              <a:rPr lang="en-US" dirty="0" smtClean="0"/>
              <a:t>  </a:t>
            </a:r>
            <a:r>
              <a:rPr lang="en-US" sz="2400" b="1" dirty="0" smtClean="0">
                <a:latin typeface="Lucida Console" pitchFamily="49" charset="0"/>
              </a:rPr>
              <a:t>Select(A</a:t>
            </a:r>
            <a:r>
              <a:rPr lang="en-US" sz="2400" b="1" baseline="-25000" dirty="0" smtClean="0">
                <a:latin typeface="Lucida Console" pitchFamily="49" charset="0"/>
              </a:rPr>
              <a:t>1</a:t>
            </a:r>
            <a:r>
              <a:rPr lang="en-US" sz="2400" b="1" dirty="0" smtClean="0">
                <a:latin typeface="Lucida Console" pitchFamily="49" charset="0"/>
              </a:rPr>
              <a:t>,…,A</a:t>
            </a:r>
            <a:r>
              <a:rPr lang="en-US" sz="2400" b="1" baseline="-25000" dirty="0" smtClean="0">
                <a:latin typeface="Lucida Console" pitchFamily="49" charset="0"/>
              </a:rPr>
              <a:t>n</a:t>
            </a:r>
            <a:r>
              <a:rPr lang="en-US" sz="2400" b="1" dirty="0" smtClean="0">
                <a:latin typeface="Lucida Console" pitchFamily="49" charset="0"/>
              </a:rPr>
              <a:t>)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Lucida Console" pitchFamily="49" charset="0"/>
              </a:rPr>
              <a:t> Insert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 </a:t>
            </a:r>
            <a:r>
              <a:rPr lang="en-US" dirty="0" smtClean="0">
                <a:solidFill>
                  <a:srgbClr val="0000FF"/>
                </a:solidFill>
              </a:rPr>
              <a:t>or</a:t>
            </a:r>
            <a:r>
              <a:rPr lang="en-US" dirty="0" smtClean="0"/>
              <a:t>  </a:t>
            </a:r>
            <a:r>
              <a:rPr lang="en-US" sz="2400" b="1" dirty="0" smtClean="0">
                <a:latin typeface="Lucida Console" pitchFamily="49" charset="0"/>
              </a:rPr>
              <a:t>Insert(A</a:t>
            </a:r>
            <a:r>
              <a:rPr lang="en-US" sz="2400" b="1" baseline="-25000" dirty="0" smtClean="0">
                <a:latin typeface="Lucida Console" pitchFamily="49" charset="0"/>
              </a:rPr>
              <a:t>1</a:t>
            </a:r>
            <a:r>
              <a:rPr lang="en-US" sz="2400" b="1" dirty="0" smtClean="0">
                <a:latin typeface="Lucida Console" pitchFamily="49" charset="0"/>
              </a:rPr>
              <a:t>,…,A</a:t>
            </a:r>
            <a:r>
              <a:rPr lang="en-US" sz="2400" b="1" baseline="-25000" dirty="0" smtClean="0">
                <a:latin typeface="Lucida Console" pitchFamily="49" charset="0"/>
              </a:rPr>
              <a:t>n</a:t>
            </a:r>
            <a:r>
              <a:rPr lang="en-US" sz="2400" b="1" dirty="0" smtClean="0">
                <a:latin typeface="Lucida Console" pitchFamily="49" charset="0"/>
              </a:rPr>
              <a:t>)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Lucida Console" pitchFamily="49" charset="0"/>
              </a:rPr>
              <a:t> Update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 </a:t>
            </a:r>
            <a:r>
              <a:rPr lang="en-US" dirty="0" smtClean="0">
                <a:solidFill>
                  <a:srgbClr val="0000FF"/>
                </a:solidFill>
              </a:rPr>
              <a:t>or</a:t>
            </a:r>
            <a:r>
              <a:rPr lang="en-US" dirty="0" smtClean="0"/>
              <a:t>  </a:t>
            </a:r>
            <a:r>
              <a:rPr lang="en-US" sz="2400" b="1" dirty="0" smtClean="0">
                <a:latin typeface="Lucida Console" pitchFamily="49" charset="0"/>
              </a:rPr>
              <a:t>Update(A</a:t>
            </a:r>
            <a:r>
              <a:rPr lang="en-US" sz="2400" b="1" baseline="-25000" dirty="0" smtClean="0">
                <a:latin typeface="Lucida Console" pitchFamily="49" charset="0"/>
              </a:rPr>
              <a:t>1</a:t>
            </a:r>
            <a:r>
              <a:rPr lang="en-US" sz="2400" b="1" dirty="0" smtClean="0">
                <a:latin typeface="Lucida Console" pitchFamily="49" charset="0"/>
              </a:rPr>
              <a:t>,…,A</a:t>
            </a:r>
            <a:r>
              <a:rPr lang="en-US" sz="2400" b="1" baseline="-25000" dirty="0" smtClean="0">
                <a:latin typeface="Lucida Console" pitchFamily="49" charset="0"/>
              </a:rPr>
              <a:t>n</a:t>
            </a:r>
            <a:r>
              <a:rPr lang="en-US" sz="2400" b="1" dirty="0" smtClean="0">
                <a:latin typeface="Lucida Console" pitchFamily="49" charset="0"/>
              </a:rPr>
              <a:t>)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Lucida Console" pitchFamily="49" charset="0"/>
              </a:rPr>
              <a:t> Delete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85750"/>
            <a:ext cx="5791200" cy="175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Update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/>
            <a:r>
              <a:rPr lang="en-US" sz="2400" b="1" dirty="0" smtClean="0">
                <a:latin typeface="Lucida Console" pitchFamily="49" charset="0"/>
              </a:rPr>
              <a:t>Set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dec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noProof="0" dirty="0" smtClean="0">
                <a:latin typeface="Lucida Console" pitchFamily="49" charset="0"/>
              </a:rPr>
              <a:t>=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‘Y’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lvl="0" indent="-342900"/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In (Select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lvl="0" indent="-342900"/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            </a:t>
            </a:r>
            <a:r>
              <a:rPr lang="en-US" sz="2400" b="1" dirty="0" smtClean="0">
                <a:latin typeface="Lucida Console" pitchFamily="49" charset="0"/>
              </a:rPr>
              <a:t>From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Student</a:t>
            </a:r>
          </a:p>
          <a:p>
            <a:pPr marL="342900" lvl="0" indent="-342900"/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GPA &gt; 3.9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285750"/>
            <a:ext cx="5791200" cy="1295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Delete From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lvl="0" indent="-342900"/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noProof="0" dirty="0" smtClean="0">
                <a:latin typeface="Lucida Console" pitchFamily="49" charset="0"/>
              </a:rPr>
              <a:t>Not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In</a:t>
            </a:r>
          </a:p>
          <a:p>
            <a:pPr marL="342900" lvl="0" indent="-342900"/>
            <a:r>
              <a:rPr lang="en-US" sz="2400" b="1" dirty="0" smtClean="0">
                <a:latin typeface="Lucida Console" pitchFamily="49" charset="0"/>
              </a:rPr>
              <a:t>  (Select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From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Apply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81285"/>
            <a:ext cx="601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990000"/>
                </a:solidFill>
              </a:rPr>
              <a:t>Select student info for Stanford applicants only</a:t>
            </a:r>
            <a:endParaRPr lang="en-US" sz="2400" i="1" dirty="0">
              <a:solidFill>
                <a:srgbClr val="99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895350"/>
            <a:ext cx="5715000" cy="1828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Create View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SS</a:t>
            </a:r>
            <a:r>
              <a:rPr lang="en-US" sz="2400" b="1" noProof="0" dirty="0" smtClean="0">
                <a:latin typeface="Lucida Console" pitchFamily="49" charset="0"/>
              </a:rPr>
              <a:t> As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/>
            <a:r>
              <a:rPr lang="en-US" sz="2400" b="1" dirty="0" smtClean="0">
                <a:latin typeface="Lucida Console" pitchFamily="49" charset="0"/>
              </a:rPr>
              <a:t>  Select *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lvl="0" indent="-342900"/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Where 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In </a:t>
            </a:r>
          </a:p>
          <a:p>
            <a:pPr marL="342900" lvl="0" indent="-342900"/>
            <a:r>
              <a:rPr lang="en-US" sz="2400" b="1" dirty="0" smtClean="0">
                <a:latin typeface="Lucida Console" pitchFamily="49" charset="0"/>
              </a:rPr>
              <a:t>   (Select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From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Apply</a:t>
            </a:r>
          </a:p>
          <a:p>
            <a:pPr marL="342900" lvl="0" indent="-342900"/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cName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=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‘Stanford’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81285"/>
            <a:ext cx="428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990000"/>
                </a:solidFill>
              </a:rPr>
              <a:t>Delete Berkeley applications only</a:t>
            </a:r>
            <a:endParaRPr lang="en-US" sz="2400" i="1" dirty="0">
              <a:solidFill>
                <a:srgbClr val="99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895350"/>
            <a:ext cx="5257800" cy="1295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Create View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BA</a:t>
            </a:r>
            <a:r>
              <a:rPr lang="en-US" sz="2400" b="1" noProof="0" dirty="0" smtClean="0">
                <a:latin typeface="Lucida Console" pitchFamily="49" charset="0"/>
              </a:rPr>
              <a:t> As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/>
            <a:r>
              <a:rPr lang="en-US" sz="2400" b="1" dirty="0" smtClean="0">
                <a:latin typeface="Lucida Console" pitchFamily="49" charset="0"/>
              </a:rPr>
              <a:t>  Select *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Apply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lvl="0" indent="-342900"/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Where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cName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=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‘Berkeley’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Obtaining Privileges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Relation creator is </a:t>
            </a:r>
            <a:r>
              <a:rPr lang="en-US" dirty="0" smtClean="0"/>
              <a:t>owner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Owner has all privileges and may </a:t>
            </a:r>
            <a:r>
              <a:rPr lang="en-US" dirty="0" smtClean="0"/>
              <a:t>grant</a:t>
            </a:r>
            <a:r>
              <a:rPr lang="en-US" dirty="0" smtClean="0">
                <a:solidFill>
                  <a:srgbClr val="0000FF"/>
                </a:solidFill>
              </a:rPr>
              <a:t> privileges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962150"/>
            <a:ext cx="487680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>
                <a:latin typeface="Lucida Console" pitchFamily="49" charset="0"/>
              </a:rPr>
              <a:t>Grant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i="1" dirty="0" err="1" smtClean="0">
                <a:solidFill>
                  <a:srgbClr val="990000"/>
                </a:solidFill>
                <a:latin typeface="Lucida Console" pitchFamily="49" charset="0"/>
              </a:rPr>
              <a:t>privs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R </a:t>
            </a:r>
            <a:r>
              <a:rPr lang="en-US" sz="2400" b="1" dirty="0" smtClean="0">
                <a:latin typeface="Lucida Console" pitchFamily="49" charset="0"/>
              </a:rPr>
              <a:t>To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i="1" dirty="0" smtClean="0">
                <a:solidFill>
                  <a:srgbClr val="990000"/>
                </a:solidFill>
                <a:latin typeface="Lucida Console" pitchFamily="49" charset="0"/>
              </a:rPr>
              <a:t>users</a:t>
            </a:r>
            <a:endParaRPr lang="en-US" sz="2400" b="1" baseline="-25000" dirty="0" smtClean="0">
              <a:solidFill>
                <a:srgbClr val="990000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[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With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Grant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Option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]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29400" y="0"/>
            <a:ext cx="25146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Revoking Privileges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sz="24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895350"/>
            <a:ext cx="55626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Revoke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i="1" dirty="0" err="1" smtClean="0">
                <a:solidFill>
                  <a:srgbClr val="990000"/>
                </a:solidFill>
                <a:latin typeface="Lucida Console" pitchFamily="49" charset="0"/>
              </a:rPr>
              <a:t>privs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On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R </a:t>
            </a:r>
            <a:r>
              <a:rPr lang="en-US" sz="2400" b="1" dirty="0" smtClean="0">
                <a:latin typeface="Lucida Console" pitchFamily="49" charset="0"/>
              </a:rPr>
              <a:t>From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i="1" dirty="0" smtClean="0">
                <a:solidFill>
                  <a:srgbClr val="990000"/>
                </a:solidFill>
                <a:latin typeface="Lucida Console" pitchFamily="49" charset="0"/>
              </a:rPr>
              <a:t>users</a:t>
            </a:r>
            <a:endParaRPr lang="en-US" sz="2400" b="1" baseline="-25000" dirty="0" smtClean="0">
              <a:solidFill>
                <a:srgbClr val="990000"/>
              </a:solidFill>
              <a:latin typeface="Lucida Console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[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Cascade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|</a:t>
            </a:r>
            <a:r>
              <a:rPr lang="en-US" sz="12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Restrict</a:t>
            </a:r>
            <a:r>
              <a:rPr lang="en-US" sz="11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]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94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2202</TotalTime>
  <Words>408</Words>
  <Application>Microsoft Office PowerPoint</Application>
  <PresentationFormat>On-screen Show (16:9)</PresentationFormat>
  <Paragraphs>140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181</cp:revision>
  <dcterms:created xsi:type="dcterms:W3CDTF">2010-07-08T21:59:02Z</dcterms:created>
  <dcterms:modified xsi:type="dcterms:W3CDTF">2011-05-10T18:48:47Z</dcterms:modified>
</cp:coreProperties>
</file>