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6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Masters/slideMaster4.xml" ContentType="application/vnd.openxmlformats-officedocument.presentationml.slide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  <p:sldMasterId id="2147483684" r:id="rId2"/>
    <p:sldMasterId id="2147483763" r:id="rId3"/>
    <p:sldMasterId id="2147483722" r:id="rId4"/>
    <p:sldMasterId id="2147483736" r:id="rId5"/>
    <p:sldMasterId id="2147483750" r:id="rId6"/>
  </p:sldMasterIdLst>
  <p:notesMasterIdLst>
    <p:notesMasterId r:id="rId13"/>
  </p:notesMasterIdLst>
  <p:sldIdLst>
    <p:sldId id="268" r:id="rId7"/>
    <p:sldId id="283" r:id="rId8"/>
    <p:sldId id="284" r:id="rId9"/>
    <p:sldId id="285" r:id="rId10"/>
    <p:sldId id="286" r:id="rId11"/>
    <p:sldId id="287" r:id="rId12"/>
  </p:sldIdLst>
  <p:sldSz cx="9144000" cy="5143500" type="screen16x9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90000"/>
    <a:srgbClr val="0000FF"/>
    <a:srgbClr val="800000"/>
    <a:srgbClr val="FFFFCC"/>
    <a:srgbClr val="000099"/>
    <a:srgbClr val="A50021"/>
    <a:srgbClr val="00CC00"/>
    <a:srgbClr val="CC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60"/>
  </p:normalViewPr>
  <p:slideViewPr>
    <p:cSldViewPr>
      <p:cViewPr>
        <p:scale>
          <a:sx n="100" d="100"/>
          <a:sy n="100" d="100"/>
        </p:scale>
        <p:origin x="-870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5/24/2011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36306"/>
            <a:ext cx="2133600" cy="273844"/>
          </a:xfrm>
        </p:spPr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16242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690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14386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979141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4856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11750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64199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9329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8933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23402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65834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4415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46306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093069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44807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20708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22371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13168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0911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41975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058058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822836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002189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49559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20919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94514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498627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6618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620700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693836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676118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1716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17523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484239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370839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6395939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88039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298385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623234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6752017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03495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0397980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96013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3756069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011080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61523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4806203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7201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740447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88465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63973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196995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0953439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53261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1113999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583262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3912333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8278804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99317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5320618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2064042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115757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1912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9712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648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153400" y="4931718"/>
            <a:ext cx="990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/>
              <a:t>Jennifer Widom</a:t>
            </a:r>
            <a:endParaRPr lang="en-US" sz="900" dirty="0"/>
          </a:p>
        </p:txBody>
      </p:sp>
    </p:spTree>
    <p:extLst>
      <p:ext uri="{BB962C8B-B14F-4D97-AF65-F5344CB8AC3E}">
        <p14:creationId xmlns="" xmlns:p14="http://schemas.microsoft.com/office/powerpoint/2010/main" val="275014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vertLeft1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vertLeft2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627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08555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block2x2-1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vertLeft1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032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9372600" y="666750"/>
            <a:ext cx="85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vertLeft2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6269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penClassroom\Desktop\database squa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95350"/>
            <a:ext cx="3354922" cy="33549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191000" y="1164172"/>
            <a:ext cx="4478863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Views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224865" y="2383372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4202113" y="2571750"/>
            <a:ext cx="4637087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Defining and Using Views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36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477000" y="0"/>
            <a:ext cx="2667000" cy="4381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Defining &amp; Using Views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Three-level vision of database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None/>
            </a:pPr>
            <a:r>
              <a:rPr lang="en-US" i="1" dirty="0" smtClean="0">
                <a:solidFill>
                  <a:srgbClr val="0000FF"/>
                </a:solidFill>
              </a:rPr>
              <a:t>Physical – Conceptual – Logical</a:t>
            </a:r>
          </a:p>
        </p:txBody>
      </p:sp>
    </p:spTree>
    <p:extLst>
      <p:ext uri="{BB962C8B-B14F-4D97-AF65-F5344CB8AC3E}">
        <p14:creationId xmlns=""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477000" y="0"/>
            <a:ext cx="2667000" cy="4381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Defining &amp; Using Views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10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Why use views?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 Hide some data from some users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 Make some queries easier / more natural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 Modularity of database access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85800" y="2343150"/>
            <a:ext cx="4800600" cy="914400"/>
          </a:xfrm>
          <a:prstGeom prst="round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400" dirty="0" smtClean="0">
                <a:solidFill>
                  <a:srgbClr val="990000"/>
                </a:solidFill>
              </a:rPr>
              <a:t>Real applications tend to use lots and lots (and lots and lots!) of views </a:t>
            </a:r>
            <a:endParaRPr lang="en-US" sz="2400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477000" y="0"/>
            <a:ext cx="2667000" cy="4381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Defining &amp; Using Views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24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Defining and using views</a:t>
            </a:r>
          </a:p>
          <a:p>
            <a:pPr marL="674370" lvl="1" indent="-18288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 View </a:t>
            </a:r>
            <a:r>
              <a:rPr lang="en-US" i="1" dirty="0" smtClean="0"/>
              <a:t>V</a:t>
            </a:r>
            <a:r>
              <a:rPr lang="en-US" dirty="0" smtClean="0">
                <a:solidFill>
                  <a:srgbClr val="0000FF"/>
                </a:solidFill>
              </a:rPr>
              <a:t> = </a:t>
            </a:r>
            <a:r>
              <a:rPr lang="en-US" dirty="0" err="1" smtClean="0"/>
              <a:t>ViewQuery</a:t>
            </a:r>
            <a:r>
              <a:rPr lang="en-US" dirty="0" smtClean="0"/>
              <a:t>(</a:t>
            </a:r>
            <a:r>
              <a:rPr lang="en-US" i="1" dirty="0" smtClean="0"/>
              <a:t>R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R</a:t>
            </a:r>
            <a:r>
              <a:rPr lang="en-US" baseline="-25000" dirty="0" smtClean="0"/>
              <a:t>2</a:t>
            </a:r>
            <a:r>
              <a:rPr lang="en-US" dirty="0" smtClean="0"/>
              <a:t>, …, </a:t>
            </a:r>
            <a:r>
              <a:rPr lang="en-US" i="1" dirty="0" err="1" smtClean="0"/>
              <a:t>R</a:t>
            </a:r>
            <a:r>
              <a:rPr lang="en-US" baseline="-25000" dirty="0" err="1" smtClean="0"/>
              <a:t>n</a:t>
            </a:r>
            <a:r>
              <a:rPr lang="en-US" dirty="0" smtClean="0"/>
              <a:t>)</a:t>
            </a: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 Schema of </a:t>
            </a:r>
            <a:r>
              <a:rPr lang="en-US" i="1" dirty="0" smtClean="0"/>
              <a:t>V</a:t>
            </a:r>
            <a:r>
              <a:rPr lang="en-US" dirty="0" smtClean="0">
                <a:solidFill>
                  <a:srgbClr val="0000FF"/>
                </a:solidFill>
              </a:rPr>
              <a:t> is schema of query result</a:t>
            </a:r>
          </a:p>
          <a:p>
            <a:pPr marL="674370" lvl="1" indent="-182880">
              <a:lnSpc>
                <a:spcPct val="90000"/>
              </a:lnSpc>
              <a:spcBef>
                <a:spcPts val="18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 Query </a:t>
            </a:r>
            <a:r>
              <a:rPr lang="en-US" i="1" dirty="0" smtClean="0"/>
              <a:t>Q</a:t>
            </a:r>
            <a:r>
              <a:rPr lang="en-US" dirty="0" smtClean="0">
                <a:solidFill>
                  <a:srgbClr val="0000FF"/>
                </a:solidFill>
              </a:rPr>
              <a:t> involving </a:t>
            </a:r>
            <a:r>
              <a:rPr lang="en-US" i="1" dirty="0" smtClean="0"/>
              <a:t>V</a:t>
            </a:r>
            <a:r>
              <a:rPr lang="en-US" dirty="0" smtClean="0">
                <a:solidFill>
                  <a:srgbClr val="0000FF"/>
                </a:solidFill>
              </a:rPr>
              <a:t>, conceptually:</a:t>
            </a: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 In reality, </a:t>
            </a:r>
            <a:r>
              <a:rPr lang="en-US" i="1" dirty="0" smtClean="0"/>
              <a:t>Q</a:t>
            </a:r>
            <a:r>
              <a:rPr lang="en-US" dirty="0" smtClean="0">
                <a:solidFill>
                  <a:srgbClr val="0000FF"/>
                </a:solidFill>
              </a:rPr>
              <a:t> rewritten to use </a:t>
            </a:r>
            <a:r>
              <a:rPr lang="en-US" i="1" dirty="0" smtClean="0"/>
              <a:t>R</a:t>
            </a:r>
            <a:r>
              <a:rPr lang="en-US" baseline="-25000" dirty="0" smtClean="0"/>
              <a:t>1</a:t>
            </a:r>
            <a:r>
              <a:rPr lang="en-US" dirty="0" smtClean="0"/>
              <a:t>,…,</a:t>
            </a:r>
            <a:r>
              <a:rPr lang="en-US" i="1" dirty="0" err="1" smtClean="0"/>
              <a:t>R</a:t>
            </a:r>
            <a:r>
              <a:rPr lang="en-US" baseline="-25000" dirty="0" err="1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instead of </a:t>
            </a:r>
            <a:r>
              <a:rPr lang="en-US" i="1" dirty="0" smtClean="0"/>
              <a:t>V</a:t>
            </a:r>
          </a:p>
          <a:p>
            <a:pPr marL="674370" lvl="1" indent="-182880">
              <a:lnSpc>
                <a:spcPct val="90000"/>
              </a:lnSpc>
              <a:spcBef>
                <a:spcPts val="18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i="1" dirty="0" smtClean="0"/>
              <a:t> </a:t>
            </a:r>
            <a:r>
              <a:rPr lang="en-US" dirty="0" smtClean="0">
                <a:solidFill>
                  <a:srgbClr val="990000"/>
                </a:solidFill>
              </a:rPr>
              <a:t>Note: </a:t>
            </a:r>
            <a:r>
              <a:rPr lang="en-US" i="1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dirty="0" smtClean="0">
                <a:solidFill>
                  <a:srgbClr val="990000"/>
                </a:solidFill>
              </a:rPr>
              <a:t> could itself be a 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2335709"/>
            <a:ext cx="4267200" cy="769441"/>
          </a:xfrm>
          <a:prstGeom prst="rect">
            <a:avLst/>
          </a:prstGeom>
          <a:noFill/>
          <a:ln w="12700">
            <a:solidFill>
              <a:srgbClr val="99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Lucida Console" pitchFamily="49" charset="0"/>
              </a:rPr>
              <a:t>V</a:t>
            </a:r>
            <a:r>
              <a:rPr lang="en-US" sz="1050" b="1" dirty="0" smtClean="0">
                <a:latin typeface="Lucida Console" pitchFamily="49" charset="0"/>
              </a:rPr>
              <a:t> </a:t>
            </a:r>
            <a:r>
              <a:rPr lang="en-US" sz="2200" b="1" dirty="0" smtClean="0">
                <a:latin typeface="Lucida Console" pitchFamily="49" charset="0"/>
              </a:rPr>
              <a:t>:=</a:t>
            </a:r>
            <a:r>
              <a:rPr lang="en-US" sz="1050" b="1" dirty="0" smtClean="0">
                <a:latin typeface="Lucida Console" pitchFamily="49" charset="0"/>
              </a:rPr>
              <a:t> </a:t>
            </a:r>
            <a:r>
              <a:rPr lang="en-US" sz="2200" b="1" dirty="0" err="1" smtClean="0">
                <a:latin typeface="Lucida Console" pitchFamily="49" charset="0"/>
              </a:rPr>
              <a:t>ViewQuery</a:t>
            </a:r>
            <a:r>
              <a:rPr lang="en-US" sz="2200" b="1" dirty="0" smtClean="0">
                <a:latin typeface="Lucida Console" pitchFamily="49" charset="0"/>
              </a:rPr>
              <a:t>(R</a:t>
            </a:r>
            <a:r>
              <a:rPr lang="en-US" sz="2200" b="1" baseline="-25000" dirty="0" smtClean="0">
                <a:latin typeface="Lucida Console" pitchFamily="49" charset="0"/>
              </a:rPr>
              <a:t>1</a:t>
            </a:r>
            <a:r>
              <a:rPr lang="en-US" sz="2200" b="1" dirty="0" smtClean="0">
                <a:latin typeface="Lucida Console" pitchFamily="49" charset="0"/>
              </a:rPr>
              <a:t>,R</a:t>
            </a:r>
            <a:r>
              <a:rPr lang="en-US" sz="2200" b="1" baseline="-25000" dirty="0" smtClean="0">
                <a:latin typeface="Lucida Console" pitchFamily="49" charset="0"/>
              </a:rPr>
              <a:t>2</a:t>
            </a:r>
            <a:r>
              <a:rPr lang="en-US" sz="2200" b="1" dirty="0" smtClean="0">
                <a:latin typeface="Lucida Console" pitchFamily="49" charset="0"/>
              </a:rPr>
              <a:t>,…,</a:t>
            </a:r>
            <a:r>
              <a:rPr lang="en-US" sz="2200" b="1" dirty="0" err="1" smtClean="0">
                <a:latin typeface="Lucida Console" pitchFamily="49" charset="0"/>
              </a:rPr>
              <a:t>R</a:t>
            </a:r>
            <a:r>
              <a:rPr lang="en-US" sz="2200" b="1" baseline="-25000" dirty="0" err="1" smtClean="0">
                <a:latin typeface="Lucida Console" pitchFamily="49" charset="0"/>
              </a:rPr>
              <a:t>n</a:t>
            </a:r>
            <a:r>
              <a:rPr lang="en-US" sz="2200" b="1" dirty="0" smtClean="0">
                <a:latin typeface="Lucida Console" pitchFamily="49" charset="0"/>
              </a:rPr>
              <a:t>)</a:t>
            </a:r>
            <a:endParaRPr lang="en-US" sz="2200" b="1" dirty="0" smtClean="0">
              <a:latin typeface="Lucida Console" pitchFamily="49" charset="0"/>
            </a:endParaRPr>
          </a:p>
          <a:p>
            <a:r>
              <a:rPr lang="en-US" sz="2200" b="1" dirty="0" smtClean="0">
                <a:latin typeface="Lucida Console" pitchFamily="49" charset="0"/>
              </a:rPr>
              <a:t>Evaluate </a:t>
            </a:r>
            <a:r>
              <a:rPr lang="en-US" sz="2200" b="1" dirty="0" smtClean="0">
                <a:latin typeface="Lucida Console" pitchFamily="49" charset="0"/>
              </a:rPr>
              <a:t>Q</a:t>
            </a:r>
            <a:endParaRPr lang="en-US" sz="2200" dirty="0"/>
          </a:p>
        </p:txBody>
      </p:sp>
    </p:spTree>
    <p:extLst>
      <p:ext uri="{BB962C8B-B14F-4D97-AF65-F5344CB8AC3E}">
        <p14:creationId xmlns=""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477000" y="0"/>
            <a:ext cx="2667000" cy="4381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Defining &amp; Using Views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334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SQL Syntax</a:t>
            </a:r>
            <a:endParaRPr lang="en-US" dirty="0" smtClean="0">
              <a:solidFill>
                <a:srgbClr val="0000FF"/>
              </a:solidFill>
            </a:endParaRP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None/>
            </a:pPr>
            <a:endParaRPr lang="en-US" dirty="0" smtClean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" y="895350"/>
            <a:ext cx="3733800" cy="7694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Lucida Console" pitchFamily="49" charset="0"/>
              </a:rPr>
              <a:t>Create View </a:t>
            </a:r>
            <a:r>
              <a:rPr lang="en-US" sz="2200" b="1" dirty="0" err="1" smtClean="0">
                <a:solidFill>
                  <a:srgbClr val="0000FF"/>
                </a:solidFill>
                <a:latin typeface="Lucida Console" pitchFamily="49" charset="0"/>
              </a:rPr>
              <a:t>Vname</a:t>
            </a:r>
            <a:r>
              <a:rPr lang="en-US" sz="2200" b="1" dirty="0" smtClean="0">
                <a:latin typeface="Lucida Console" pitchFamily="49" charset="0"/>
              </a:rPr>
              <a:t> As</a:t>
            </a:r>
            <a:endParaRPr lang="en-US" sz="2200" dirty="0" smtClean="0"/>
          </a:p>
          <a:p>
            <a:r>
              <a:rPr lang="en-US" sz="2200" b="1" dirty="0" smtClean="0">
                <a:solidFill>
                  <a:srgbClr val="0000FF"/>
                </a:solidFill>
                <a:latin typeface="Lucida Console" pitchFamily="49" charset="0"/>
              </a:rPr>
              <a:t>&lt;Query&gt;</a:t>
            </a:r>
          </a:p>
        </p:txBody>
      </p:sp>
    </p:spTree>
    <p:extLst>
      <p:ext uri="{BB962C8B-B14F-4D97-AF65-F5344CB8AC3E}">
        <p14:creationId xmlns=""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477000" y="0"/>
            <a:ext cx="2667000" cy="4381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>
            <a:normAutofit fontScale="4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Defining &amp; Using Views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33400" y="28575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990000"/>
              </a:buClr>
              <a:buNone/>
            </a:pPr>
            <a:r>
              <a:rPr lang="en-US" sz="2800" b="1" dirty="0" smtClean="0">
                <a:solidFill>
                  <a:srgbClr val="990000"/>
                </a:solidFill>
              </a:rPr>
              <a:t>SQL Syntax</a:t>
            </a:r>
            <a:endParaRPr lang="en-US" dirty="0" smtClean="0">
              <a:solidFill>
                <a:srgbClr val="0000FF"/>
              </a:solidFill>
            </a:endParaRPr>
          </a:p>
          <a:p>
            <a:pPr marL="674370" lvl="1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None/>
            </a:pPr>
            <a:endParaRPr lang="en-US" dirty="0" smtClean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" y="895350"/>
            <a:ext cx="5410200" cy="7694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Lucida Console" pitchFamily="49" charset="0"/>
              </a:rPr>
              <a:t>Create View </a:t>
            </a:r>
            <a:r>
              <a:rPr lang="en-US" sz="2200" b="1" dirty="0" err="1" smtClean="0">
                <a:solidFill>
                  <a:srgbClr val="0000FF"/>
                </a:solidFill>
                <a:latin typeface="Lucida Console" pitchFamily="49" charset="0"/>
              </a:rPr>
              <a:t>Vname</a:t>
            </a:r>
            <a:r>
              <a:rPr lang="en-US" sz="2200" b="1" dirty="0" smtClean="0">
                <a:solidFill>
                  <a:srgbClr val="0000FF"/>
                </a:solidFill>
                <a:latin typeface="Lucida Console" pitchFamily="49" charset="0"/>
              </a:rPr>
              <a:t>(A</a:t>
            </a:r>
            <a:r>
              <a:rPr lang="en-US" sz="22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1</a:t>
            </a:r>
            <a:r>
              <a:rPr lang="en-US" sz="2200" b="1" dirty="0" smtClean="0">
                <a:solidFill>
                  <a:srgbClr val="0000FF"/>
                </a:solidFill>
                <a:latin typeface="Lucida Console" pitchFamily="49" charset="0"/>
              </a:rPr>
              <a:t>,A</a:t>
            </a:r>
            <a:r>
              <a:rPr lang="en-US" sz="22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2</a:t>
            </a:r>
            <a:r>
              <a:rPr lang="en-US" sz="2200" b="1" dirty="0" smtClean="0">
                <a:solidFill>
                  <a:srgbClr val="0000FF"/>
                </a:solidFill>
                <a:latin typeface="Lucida Console" pitchFamily="49" charset="0"/>
              </a:rPr>
              <a:t>,…,A</a:t>
            </a:r>
            <a:r>
              <a:rPr lang="en-US" sz="2200" b="1" baseline="-25000" dirty="0" smtClean="0">
                <a:solidFill>
                  <a:srgbClr val="0000FF"/>
                </a:solidFill>
                <a:latin typeface="Lucida Console" pitchFamily="49" charset="0"/>
              </a:rPr>
              <a:t>n</a:t>
            </a:r>
            <a:r>
              <a:rPr lang="en-US" sz="2200" b="1" dirty="0" smtClean="0">
                <a:solidFill>
                  <a:srgbClr val="0000FF"/>
                </a:solidFill>
                <a:latin typeface="Lucida Console" pitchFamily="49" charset="0"/>
              </a:rPr>
              <a:t>)</a:t>
            </a:r>
            <a:r>
              <a:rPr lang="en-US" sz="2200" b="1" dirty="0" smtClean="0">
                <a:latin typeface="Lucida Console" pitchFamily="49" charset="0"/>
              </a:rPr>
              <a:t> As</a:t>
            </a:r>
            <a:endParaRPr lang="en-US" sz="2200" dirty="0" smtClean="0"/>
          </a:p>
          <a:p>
            <a:r>
              <a:rPr lang="en-US" sz="2200" b="1" dirty="0" smtClean="0">
                <a:solidFill>
                  <a:srgbClr val="0000FF"/>
                </a:solidFill>
                <a:latin typeface="Lucida Console" pitchFamily="49" charset="0"/>
              </a:rPr>
              <a:t>&lt;Query&gt;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2038350"/>
            <a:ext cx="746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/>
              <a:t>Demo: simple college admissions database</a:t>
            </a:r>
          </a:p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  College</a:t>
            </a:r>
            <a:r>
              <a:rPr lang="en-US" sz="2400" dirty="0" smtClean="0">
                <a:latin typeface="Lucida Console" pitchFamily="49" charset="0"/>
              </a:rPr>
              <a:t>(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cName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state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enrollment</a:t>
            </a:r>
            <a:r>
              <a:rPr lang="en-US" sz="2400" dirty="0" smtClean="0">
                <a:latin typeface="Lucida Console" pitchFamily="49" charset="0"/>
              </a:rPr>
              <a:t>) </a:t>
            </a:r>
          </a:p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  Student</a:t>
            </a:r>
            <a:r>
              <a:rPr lang="en-US" sz="2400" dirty="0" smtClean="0">
                <a:latin typeface="Lucida Console" pitchFamily="49" charset="0"/>
              </a:rPr>
              <a:t>(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sID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sName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GPA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sizeHS</a:t>
            </a:r>
            <a:r>
              <a:rPr lang="en-US" sz="2400" dirty="0" smtClean="0">
                <a:latin typeface="Lucida Console" pitchFamily="49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Lucida Console" pitchFamily="49" charset="0"/>
              </a:rPr>
              <a:t>  Apply</a:t>
            </a:r>
            <a:r>
              <a:rPr lang="en-US" sz="2400" dirty="0" smtClean="0">
                <a:latin typeface="Lucida Console" pitchFamily="49" charset="0"/>
              </a:rPr>
              <a:t>(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sID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cName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u="sng" dirty="0" err="1" smtClean="0">
                <a:solidFill>
                  <a:srgbClr val="990000"/>
                </a:solidFill>
                <a:latin typeface="Lucida Console" pitchFamily="49" charset="0"/>
              </a:rPr>
              <a:t>major</a:t>
            </a:r>
            <a:r>
              <a:rPr lang="en-US" sz="2400" dirty="0" err="1" smtClean="0">
                <a:latin typeface="Lucida Console" pitchFamily="49" charset="0"/>
              </a:rPr>
              <a:t>,</a:t>
            </a:r>
            <a:r>
              <a:rPr lang="en-US" sz="2400" b="1" dirty="0" err="1" smtClean="0">
                <a:solidFill>
                  <a:srgbClr val="990000"/>
                </a:solidFill>
                <a:latin typeface="Lucida Console" pitchFamily="49" charset="0"/>
              </a:rPr>
              <a:t>decision</a:t>
            </a:r>
            <a:r>
              <a:rPr lang="en-US" sz="2400" dirty="0" smtClean="0">
                <a:latin typeface="Lucida Console" pitchFamily="49" charset="0"/>
              </a:rPr>
              <a:t>)</a:t>
            </a:r>
            <a:endParaRPr lang="en-US" sz="24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253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83"/>
</p:tagLst>
</file>

<file path=ppt/theme/theme1.xml><?xml version="1.0" encoding="utf-8"?>
<a:theme xmlns:a="http://schemas.openxmlformats.org/drawingml/2006/main" name="4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2130</TotalTime>
  <Words>174</Words>
  <Application>Microsoft Office PowerPoint</Application>
  <PresentationFormat>On-screen Show (16:9)</PresentationFormat>
  <Paragraphs>35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4_Lecture</vt:lpstr>
      <vt:lpstr>1_Lecture</vt:lpstr>
      <vt:lpstr>2_Lecture</vt:lpstr>
      <vt:lpstr>3_Office Theme</vt:lpstr>
      <vt:lpstr>4_Office Theme</vt:lpstr>
      <vt:lpstr>5_Office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Jennifer Widom</cp:lastModifiedBy>
  <cp:revision>173</cp:revision>
  <dcterms:created xsi:type="dcterms:W3CDTF">2010-07-08T21:59:02Z</dcterms:created>
  <dcterms:modified xsi:type="dcterms:W3CDTF">2011-05-24T16:33:23Z</dcterms:modified>
</cp:coreProperties>
</file>