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1"/>
  </p:notesMasterIdLst>
  <p:sldIdLst>
    <p:sldId id="268" r:id="rId7"/>
    <p:sldId id="284" r:id="rId8"/>
    <p:sldId id="288" r:id="rId9"/>
    <p:sldId id="289" r:id="rId10"/>
    <p:sldId id="285" r:id="rId11"/>
    <p:sldId id="290" r:id="rId12"/>
    <p:sldId id="286" r:id="rId13"/>
    <p:sldId id="293" r:id="rId14"/>
    <p:sldId id="294" r:id="rId15"/>
    <p:sldId id="295" r:id="rId16"/>
    <p:sldId id="296" r:id="rId17"/>
    <p:sldId id="297" r:id="rId18"/>
    <p:sldId id="298" r:id="rId19"/>
    <p:sldId id="291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800000"/>
    <a:srgbClr val="990000"/>
    <a:srgbClr val="FFFFCC"/>
    <a:srgbClr val="000099"/>
    <a:srgbClr val="A50021"/>
    <a:srgbClr val="00CC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07" d="100"/>
          <a:sy n="107" d="100"/>
        </p:scale>
        <p:origin x="-102" y="-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164172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038600" y="2647950"/>
            <a:ext cx="4637087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Materialized Views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Queries over materialized views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View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/>
              <a:t>ViewQuery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Create table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with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Execute </a:t>
            </a:r>
            <a:r>
              <a:rPr lang="en-US" dirty="0" err="1" smtClean="0"/>
              <a:t>ViewQuery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and put results in </a:t>
            </a:r>
            <a:r>
              <a:rPr lang="en-US" i="1" dirty="0" smtClean="0"/>
              <a:t>V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Queries refer to</a:t>
            </a:r>
            <a:r>
              <a:rPr lang="en-US" i="1" dirty="0" smtClean="0"/>
              <a:t> V </a:t>
            </a:r>
            <a:r>
              <a:rPr lang="en-US" dirty="0" smtClean="0">
                <a:solidFill>
                  <a:srgbClr val="0000FF"/>
                </a:solidFill>
              </a:rPr>
              <a:t>as if it’s a table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Modifications on materialized views?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Good news:</a:t>
            </a:r>
            <a:r>
              <a:rPr lang="en-US" dirty="0" smtClean="0">
                <a:solidFill>
                  <a:srgbClr val="0000FF"/>
                </a:solidFill>
              </a:rPr>
              <a:t> just update the stored table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Bad news: </a:t>
            </a:r>
            <a:r>
              <a:rPr lang="en-US" dirty="0" smtClean="0">
                <a:solidFill>
                  <a:srgbClr val="0000FF"/>
                </a:solidFill>
              </a:rPr>
              <a:t>base tables must stay in synch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rgbClr val="80000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800000"/>
                </a:solidFill>
              </a:rPr>
              <a:t> Same issues as with virtual views</a:t>
            </a:r>
            <a:endParaRPr lang="en-US" i="1" dirty="0" smtClean="0">
              <a:solidFill>
                <a:srgbClr val="8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34861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90000"/>
                </a:solidFill>
              </a:rPr>
              <a:t> Modifications to </a:t>
            </a:r>
            <a:r>
              <a:rPr lang="en-US" sz="2800" i="1" dirty="0" smtClean="0"/>
              <a:t>V</a:t>
            </a:r>
            <a:r>
              <a:rPr lang="en-US" sz="2800" dirty="0" smtClean="0">
                <a:solidFill>
                  <a:srgbClr val="990000"/>
                </a:solidFill>
              </a:rPr>
              <a:t> must also modify base tables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609599"/>
            <a:ext cx="8305800" cy="4171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Picking which materialized views to create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(Efficiency) benefits of a materialized view depend on: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Size of data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Complexity of view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Number of queries using view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Number of modifications affecting view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000" dirty="0" smtClean="0"/>
              <a:t>Also “incremental maintenance” versus full </a:t>
            </a:r>
            <a:r>
              <a:rPr lang="en-US" sz="2000" dirty="0" err="1" smtClean="0"/>
              <a:t>recomputation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57199"/>
            <a:ext cx="8305800" cy="4019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Automatic query rewriting to use materialized views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094422"/>
            <a:ext cx="75438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Lucida Console" pitchFamily="49" charset="0"/>
              </a:rPr>
              <a:t>Create Materialized View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CA-Apply</a:t>
            </a:r>
            <a:r>
              <a:rPr lang="en-US" sz="2000" b="1" dirty="0" smtClean="0">
                <a:latin typeface="Lucida Console" pitchFamily="49" charset="0"/>
              </a:rPr>
              <a:t> As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Lucida Console" pitchFamily="49" charset="0"/>
              </a:rPr>
              <a:t>Select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major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Lucida Console" pitchFamily="49" charset="0"/>
              </a:rPr>
              <a:t>From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Lucida Console" pitchFamily="49" charset="0"/>
              </a:rPr>
              <a:t>Where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In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Lucida Console" pitchFamily="49" charset="0"/>
              </a:rPr>
              <a:t>   (Select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From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College </a:t>
            </a:r>
            <a:r>
              <a:rPr lang="en-US" sz="2000" b="1" dirty="0" smtClean="0">
                <a:latin typeface="Lucida Console" pitchFamily="49" charset="0"/>
              </a:rPr>
              <a:t>Where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state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‘CA’</a:t>
            </a:r>
            <a:r>
              <a:rPr lang="en-US" sz="2000" b="1" dirty="0" smtClean="0">
                <a:latin typeface="Lucida Console" pitchFamily="49" charset="0"/>
              </a:rPr>
              <a:t>)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endParaRPr lang="en-US" sz="20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924711"/>
            <a:ext cx="79248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Console" pitchFamily="49" charset="0"/>
              </a:rPr>
              <a:t>Select Distinct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, S.GPA</a:t>
            </a:r>
          </a:p>
          <a:p>
            <a:r>
              <a:rPr lang="en-US" sz="2000" b="1" dirty="0" smtClean="0">
                <a:latin typeface="Lucida Console" pitchFamily="49" charset="0"/>
              </a:rPr>
              <a:t>From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College C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Student S, Apply A</a:t>
            </a:r>
          </a:p>
          <a:p>
            <a:r>
              <a:rPr lang="en-US" sz="2000" b="1" dirty="0" smtClean="0">
                <a:latin typeface="Lucida Console" pitchFamily="49" charset="0"/>
              </a:rPr>
              <a:t>Where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C.cName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A.cName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And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A.sID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r>
              <a:rPr lang="en-US" sz="2000" b="1" dirty="0" smtClean="0">
                <a:latin typeface="Lucida Console" pitchFamily="49" charset="0"/>
              </a:rPr>
              <a:t>And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S.GPA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3.5 </a:t>
            </a:r>
            <a:r>
              <a:rPr lang="en-US" sz="2000" b="1" dirty="0" smtClean="0">
                <a:latin typeface="Lucida Console" pitchFamily="49" charset="0"/>
              </a:rPr>
              <a:t>And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C.state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‘CA’ </a:t>
            </a:r>
            <a:r>
              <a:rPr lang="en-US" sz="2000" b="1" dirty="0" smtClean="0">
                <a:latin typeface="Lucida Console" pitchFamily="49" charset="0"/>
              </a:rPr>
              <a:t>And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‘CS’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Why use </a:t>
            </a:r>
            <a:r>
              <a:rPr lang="en-US" sz="2800" b="1" dirty="0" smtClean="0"/>
              <a:t>materialized</a:t>
            </a:r>
            <a:r>
              <a:rPr lang="en-US" sz="2800" b="1" dirty="0" smtClean="0">
                <a:solidFill>
                  <a:srgbClr val="990000"/>
                </a:solidFill>
              </a:rPr>
              <a:t>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Modularity of database access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Improve query performance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343150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</a:rPr>
              <a:t>Real applications tend to use lots and lots (and lots and lots!) of views 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Why use </a:t>
            </a:r>
            <a:r>
              <a:rPr lang="en-US" sz="2800" b="1" dirty="0" smtClean="0"/>
              <a:t>(virtual)</a:t>
            </a:r>
            <a:r>
              <a:rPr lang="en-US" sz="2800" b="1" dirty="0" smtClean="0">
                <a:solidFill>
                  <a:srgbClr val="990000"/>
                </a:solidFill>
              </a:rPr>
              <a:t>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Why use </a:t>
            </a:r>
            <a:r>
              <a:rPr lang="en-US" sz="2800" b="1" dirty="0" smtClean="0"/>
              <a:t>materialized</a:t>
            </a:r>
            <a:r>
              <a:rPr lang="en-US" sz="2800" b="1" dirty="0" smtClean="0">
                <a:solidFill>
                  <a:srgbClr val="990000"/>
                </a:solidFill>
              </a:rPr>
              <a:t>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Modularity of database access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Improve query performance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Virtual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View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/>
              <a:t>ViewQuery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Schema of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is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Query </a:t>
            </a:r>
            <a:r>
              <a:rPr lang="en-US" i="1" dirty="0" smtClean="0"/>
              <a:t>Q</a:t>
            </a:r>
            <a:r>
              <a:rPr lang="en-US" dirty="0" smtClean="0">
                <a:solidFill>
                  <a:srgbClr val="0000FF"/>
                </a:solidFill>
              </a:rPr>
              <a:t> involving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, conceptually: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In reality, </a:t>
            </a:r>
            <a:r>
              <a:rPr lang="en-US" i="1" dirty="0" smtClean="0"/>
              <a:t>Q</a:t>
            </a:r>
            <a:r>
              <a:rPr lang="en-US" dirty="0" smtClean="0">
                <a:solidFill>
                  <a:srgbClr val="0000FF"/>
                </a:solidFill>
              </a:rPr>
              <a:t> rewritten to use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instead of </a:t>
            </a:r>
            <a:r>
              <a:rPr lang="en-US" i="1" dirty="0" smtClean="0"/>
              <a:t>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259509"/>
            <a:ext cx="4419600" cy="769441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Lucida Console" pitchFamily="49" charset="0"/>
              </a:rPr>
              <a:t>V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200" b="1" dirty="0" smtClean="0">
                <a:latin typeface="Lucida Console" pitchFamily="49" charset="0"/>
              </a:rPr>
              <a:t>:=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200" b="1" dirty="0" err="1" smtClean="0">
                <a:latin typeface="Lucida Console" pitchFamily="49" charset="0"/>
              </a:rPr>
              <a:t>ViewQuery</a:t>
            </a:r>
            <a:r>
              <a:rPr lang="en-US" sz="2200" b="1" dirty="0" smtClean="0">
                <a:latin typeface="Lucida Console" pitchFamily="49" charset="0"/>
              </a:rPr>
              <a:t>(R</a:t>
            </a:r>
            <a:r>
              <a:rPr lang="en-US" sz="2200" b="1" baseline="-25000" dirty="0" smtClean="0">
                <a:latin typeface="Lucida Console" pitchFamily="49" charset="0"/>
              </a:rPr>
              <a:t>1</a:t>
            </a:r>
            <a:r>
              <a:rPr lang="en-US" sz="2200" b="1" dirty="0" smtClean="0">
                <a:latin typeface="Lucida Console" pitchFamily="49" charset="0"/>
              </a:rPr>
              <a:t>,R</a:t>
            </a:r>
            <a:r>
              <a:rPr lang="en-US" sz="2200" b="1" baseline="-25000" dirty="0" smtClean="0">
                <a:latin typeface="Lucida Console" pitchFamily="49" charset="0"/>
              </a:rPr>
              <a:t>2</a:t>
            </a:r>
            <a:r>
              <a:rPr lang="en-US" sz="2200" b="1" dirty="0" smtClean="0">
                <a:latin typeface="Lucida Console" pitchFamily="49" charset="0"/>
              </a:rPr>
              <a:t>,…,</a:t>
            </a:r>
            <a:r>
              <a:rPr lang="en-US" sz="2200" b="1" dirty="0" err="1" smtClean="0">
                <a:latin typeface="Lucida Console" pitchFamily="49" charset="0"/>
              </a:rPr>
              <a:t>R</a:t>
            </a:r>
            <a:r>
              <a:rPr lang="en-US" sz="2200" b="1" baseline="-25000" dirty="0" err="1" smtClean="0">
                <a:latin typeface="Lucida Console" pitchFamily="49" charset="0"/>
              </a:rPr>
              <a:t>n</a:t>
            </a:r>
            <a:r>
              <a:rPr lang="en-US" sz="2200" b="1" dirty="0" smtClean="0">
                <a:latin typeface="Lucida Console" pitchFamily="49" charset="0"/>
              </a:rPr>
              <a:t>);</a:t>
            </a:r>
          </a:p>
          <a:p>
            <a:r>
              <a:rPr lang="en-US" sz="2200" b="1" dirty="0" smtClean="0">
                <a:latin typeface="Lucida Console" pitchFamily="49" charset="0"/>
              </a:rPr>
              <a:t>Evaluate Q;</a:t>
            </a:r>
            <a:endParaRPr lang="en-US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Materialized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View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/>
              <a:t>ViewQuery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Create table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with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Execute </a:t>
            </a:r>
            <a:r>
              <a:rPr lang="en-US" dirty="0" err="1" smtClean="0"/>
              <a:t>ViewQuery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and put results in </a:t>
            </a:r>
            <a:r>
              <a:rPr lang="en-US" i="1" dirty="0" smtClean="0"/>
              <a:t>V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Queries refer to</a:t>
            </a:r>
            <a:r>
              <a:rPr lang="en-US" i="1" dirty="0" smtClean="0"/>
              <a:t> V </a:t>
            </a:r>
            <a:r>
              <a:rPr lang="en-US" dirty="0" smtClean="0">
                <a:solidFill>
                  <a:srgbClr val="0000FF"/>
                </a:solidFill>
              </a:rPr>
              <a:t>as if it’s a table</a:t>
            </a:r>
          </a:p>
          <a:p>
            <a:pPr marL="274320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But…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could be very large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Modifications to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 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recompute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or modify </a:t>
            </a:r>
            <a:r>
              <a:rPr lang="en-US" i="1" dirty="0" smtClean="0">
                <a:sym typeface="Symbol"/>
              </a:rPr>
              <a:t>V</a:t>
            </a:r>
            <a:endParaRPr lang="en-US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66750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Lucida Console" pitchFamily="49" charset="0"/>
              </a:rPr>
              <a:t>Create Materialized View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CA-CS</a:t>
            </a:r>
            <a:r>
              <a:rPr lang="en-US" sz="2200" b="1" dirty="0" smtClean="0">
                <a:latin typeface="Lucida Console" pitchFamily="49" charset="0"/>
              </a:rPr>
              <a:t> As</a:t>
            </a:r>
            <a:endParaRPr lang="en-US" sz="2200" dirty="0" smtClean="0"/>
          </a:p>
          <a:p>
            <a:r>
              <a:rPr lang="en-US" sz="2200" b="1" dirty="0" smtClean="0">
                <a:latin typeface="Lucida Console" pitchFamily="49" charset="0"/>
              </a:rPr>
              <a:t>Select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C.cName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S.sName</a:t>
            </a:r>
            <a:endParaRPr lang="en-US" sz="22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 smtClean="0">
                <a:latin typeface="Lucida Console" pitchFamily="49" charset="0"/>
              </a:rPr>
              <a:t>From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College C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Student S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r>
              <a:rPr lang="en-US" sz="2200" b="1" dirty="0" smtClean="0">
                <a:latin typeface="Lucida Console" pitchFamily="49" charset="0"/>
              </a:rPr>
              <a:t>Where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C.cName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A.cName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A.sID</a:t>
            </a:r>
            <a:endParaRPr lang="en-US" sz="22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C.state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‘CA’ </a:t>
            </a:r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‘CS’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647950"/>
            <a:ext cx="6477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+ Can use </a:t>
            </a:r>
            <a:r>
              <a:rPr lang="en-US" sz="2400" b="1" dirty="0" smtClean="0">
                <a:latin typeface="Lucida Console" pitchFamily="49" charset="0"/>
              </a:rPr>
              <a:t>CA-CS</a:t>
            </a:r>
            <a:r>
              <a:rPr lang="en-US" sz="2800" dirty="0" smtClean="0">
                <a:solidFill>
                  <a:srgbClr val="990000"/>
                </a:solidFill>
              </a:rPr>
              <a:t> as if it’s a table (it is!)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66750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Lucida Console" pitchFamily="49" charset="0"/>
              </a:rPr>
              <a:t>Create Materialized View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CA-CS</a:t>
            </a:r>
            <a:r>
              <a:rPr lang="en-US" sz="2200" b="1" dirty="0" smtClean="0">
                <a:latin typeface="Lucida Console" pitchFamily="49" charset="0"/>
              </a:rPr>
              <a:t> As</a:t>
            </a:r>
            <a:endParaRPr lang="en-US" sz="2200" dirty="0" smtClean="0"/>
          </a:p>
          <a:p>
            <a:r>
              <a:rPr lang="en-US" sz="2200" b="1" dirty="0" smtClean="0">
                <a:latin typeface="Lucida Console" pitchFamily="49" charset="0"/>
              </a:rPr>
              <a:t>Select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C.cName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S.sName</a:t>
            </a:r>
            <a:endParaRPr lang="en-US" sz="22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 smtClean="0">
                <a:latin typeface="Lucida Console" pitchFamily="49" charset="0"/>
              </a:rPr>
              <a:t>From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College C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Student S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r>
              <a:rPr lang="en-US" sz="2200" b="1" dirty="0" smtClean="0">
                <a:latin typeface="Lucida Console" pitchFamily="49" charset="0"/>
              </a:rPr>
              <a:t>Where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C.cName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A.cName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A.sID</a:t>
            </a:r>
            <a:endParaRPr lang="en-US" sz="22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C.state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‘CA’ </a:t>
            </a:r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‘CS’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647950"/>
            <a:ext cx="70104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</a:t>
            </a:r>
            <a:r>
              <a:rPr lang="en-US" sz="2800" dirty="0" smtClean="0">
                <a:solidFill>
                  <a:srgbClr val="990000"/>
                </a:solidFill>
              </a:rPr>
              <a:t> Modifications to base data invalidate view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66750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Lucida Console" pitchFamily="49" charset="0"/>
              </a:rPr>
              <a:t>Create Materialized View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CA-CS</a:t>
            </a:r>
            <a:r>
              <a:rPr lang="en-US" sz="2200" b="1" dirty="0" smtClean="0">
                <a:latin typeface="Lucida Console" pitchFamily="49" charset="0"/>
              </a:rPr>
              <a:t> As</a:t>
            </a:r>
            <a:endParaRPr lang="en-US" sz="2200" dirty="0" smtClean="0"/>
          </a:p>
          <a:p>
            <a:r>
              <a:rPr lang="en-US" sz="2200" b="1" dirty="0" smtClean="0">
                <a:latin typeface="Lucida Console" pitchFamily="49" charset="0"/>
              </a:rPr>
              <a:t>Select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C.cName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S.sName</a:t>
            </a:r>
            <a:endParaRPr lang="en-US" sz="22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 smtClean="0">
                <a:latin typeface="Lucida Console" pitchFamily="49" charset="0"/>
              </a:rPr>
              <a:t>From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College C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Student S</a:t>
            </a:r>
            <a:r>
              <a:rPr lang="en-US" sz="2200" b="1" dirty="0" smtClean="0">
                <a:latin typeface="Lucida Console" pitchFamily="49" charset="0"/>
              </a:rPr>
              <a:t>,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r>
              <a:rPr lang="en-US" sz="2200" b="1" dirty="0" smtClean="0">
                <a:latin typeface="Lucida Console" pitchFamily="49" charset="0"/>
              </a:rPr>
              <a:t>Where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C.cName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A.cName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A.sID</a:t>
            </a:r>
            <a:endParaRPr lang="en-US" sz="22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C.state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‘CA’ </a:t>
            </a:r>
            <a:r>
              <a:rPr lang="en-US" sz="2200" b="1" dirty="0" smtClean="0">
                <a:latin typeface="Lucida Console" pitchFamily="49" charset="0"/>
              </a:rPr>
              <a:t>And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‘CS’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647950"/>
            <a:ext cx="70104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</a:t>
            </a:r>
            <a:r>
              <a:rPr lang="en-US" sz="2800" dirty="0" smtClean="0">
                <a:solidFill>
                  <a:srgbClr val="990000"/>
                </a:solidFill>
              </a:rPr>
              <a:t> Modifications to base data invalidate view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2240</TotalTime>
  <Words>641</Words>
  <Application>Microsoft Office PowerPoint</Application>
  <PresentationFormat>On-screen Show (16:9)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195</cp:revision>
  <dcterms:created xsi:type="dcterms:W3CDTF">2010-07-08T21:59:02Z</dcterms:created>
  <dcterms:modified xsi:type="dcterms:W3CDTF">2011-06-01T16:21:54Z</dcterms:modified>
</cp:coreProperties>
</file>