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5"/>
  </p:notesMasterIdLst>
  <p:sldIdLst>
    <p:sldId id="268" r:id="rId7"/>
    <p:sldId id="286" r:id="rId8"/>
    <p:sldId id="291" r:id="rId9"/>
    <p:sldId id="292" r:id="rId10"/>
    <p:sldId id="293" r:id="rId11"/>
    <p:sldId id="294" r:id="rId12"/>
    <p:sldId id="295" r:id="rId13"/>
    <p:sldId id="296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990000"/>
    <a:srgbClr val="CCFFCC"/>
    <a:srgbClr val="FFFF99"/>
    <a:srgbClr val="FFFFCC"/>
    <a:srgbClr val="000099"/>
    <a:srgbClr val="800000"/>
    <a:srgbClr val="A50021"/>
    <a:srgbClr val="00CC00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48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14801" y="2495550"/>
            <a:ext cx="4038599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DTDs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IDs &amp;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IDREFs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72200" y="0"/>
            <a:ext cx="2971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DTDs, IDs &amp; IDREFs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“Well-Formed”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Single root element</a:t>
            </a:r>
          </a:p>
          <a:p>
            <a:pPr marL="674370" lvl="1" indent="-18288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Matched tags, proper nesting</a:t>
            </a:r>
          </a:p>
          <a:p>
            <a:pPr marL="674370" lvl="1" indent="-18288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Unique attributes within elements</a:t>
            </a:r>
          </a:p>
        </p:txBody>
      </p:sp>
      <p:pic>
        <p:nvPicPr>
          <p:cNvPr id="4" name="Picture 2" descr="C:\Users\widom\Desktop\XMLimage5.jpg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5550"/>
            <a:ext cx="4757073" cy="26479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“Valid”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Also adheres to content-specific specification</a:t>
            </a:r>
          </a:p>
          <a:p>
            <a:pPr marL="1074420" lvl="2" indent="-18288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i="1" dirty="0" smtClean="0"/>
              <a:t>Document Type Descriptor </a:t>
            </a:r>
            <a:r>
              <a:rPr lang="en-US" dirty="0" smtClean="0"/>
              <a:t>(</a:t>
            </a:r>
            <a:r>
              <a:rPr lang="en-US" dirty="0" err="1" smtClean="0"/>
              <a:t>DTD</a:t>
            </a:r>
            <a:r>
              <a:rPr lang="en-US" dirty="0" smtClean="0"/>
              <a:t>)</a:t>
            </a:r>
          </a:p>
          <a:p>
            <a:pPr marL="1074420" lvl="2" indent="-18288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i="1" dirty="0" smtClean="0"/>
              <a:t>XML Schema </a:t>
            </a:r>
            <a:r>
              <a:rPr lang="en-US" dirty="0" smtClean="0"/>
              <a:t>(</a:t>
            </a:r>
            <a:r>
              <a:rPr lang="en-US" dirty="0" err="1" smtClean="0"/>
              <a:t>XSD</a:t>
            </a:r>
            <a:r>
              <a:rPr lang="en-US" dirty="0" smtClean="0"/>
              <a:t>)</a:t>
            </a:r>
          </a:p>
        </p:txBody>
      </p:sp>
      <p:pic>
        <p:nvPicPr>
          <p:cNvPr id="4" name="Picture 2" descr="C:\Users\widom\Desktop\XMLimage5.jpg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5550"/>
            <a:ext cx="4757073" cy="26479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72200" y="0"/>
            <a:ext cx="2971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DTDs, IDs &amp; IDREFs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“Valid”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Also adheres to content-specific specification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19400" y="2495550"/>
            <a:ext cx="1524000" cy="838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XML</a:t>
            </a:r>
          </a:p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Parser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762000" y="2343150"/>
            <a:ext cx="1295400" cy="1219200"/>
          </a:xfrm>
          <a:prstGeom prst="foldedCorner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28765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19600" y="28765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61239" y="2658130"/>
            <a:ext cx="189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Parsed XML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3352800" y="3562350"/>
            <a:ext cx="4572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03622" y="3867150"/>
            <a:ext cx="247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990000"/>
                </a:solidFill>
              </a:rPr>
              <a:t>“Not well-formed”</a:t>
            </a:r>
            <a:endParaRPr lang="en-US" sz="2400" i="1" dirty="0">
              <a:solidFill>
                <a:srgbClr val="99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72200" y="0"/>
            <a:ext cx="2971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DTDs, IDs &amp; IDREFs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“Valid”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Also adheres to content-specific specification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19400" y="2495550"/>
            <a:ext cx="1524000" cy="838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Validating XML</a:t>
            </a:r>
          </a:p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Parser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762000" y="2343150"/>
            <a:ext cx="1295400" cy="1219200"/>
          </a:xfrm>
          <a:prstGeom prst="foldedCorner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28765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3352800" y="3562350"/>
            <a:ext cx="4572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03622" y="3867150"/>
            <a:ext cx="247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990000"/>
                </a:solidFill>
              </a:rPr>
              <a:t>“Not well-formed”</a:t>
            </a:r>
            <a:endParaRPr lang="en-US" sz="2400" i="1" dirty="0">
              <a:solidFill>
                <a:srgbClr val="99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3399655" y="2190750"/>
            <a:ext cx="3048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43200" y="1657350"/>
            <a:ext cx="1631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>
                <a:solidFill>
                  <a:srgbClr val="990000"/>
                </a:solidFill>
              </a:rPr>
              <a:t>DTD</a:t>
            </a:r>
            <a:r>
              <a:rPr lang="en-US" sz="2400" b="1" i="1" dirty="0" smtClean="0">
                <a:solidFill>
                  <a:srgbClr val="990000"/>
                </a:solidFill>
              </a:rPr>
              <a:t> or </a:t>
            </a:r>
            <a:r>
              <a:rPr lang="en-US" sz="2400" b="1" i="1" dirty="0" err="1" smtClean="0">
                <a:solidFill>
                  <a:srgbClr val="990000"/>
                </a:solidFill>
              </a:rPr>
              <a:t>XSD</a:t>
            </a:r>
            <a:endParaRPr lang="en-US" sz="2400" b="1" i="1" dirty="0">
              <a:solidFill>
                <a:srgbClr val="99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172200" y="0"/>
            <a:ext cx="2971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DTDs, IDs &amp; IDREFs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“Valid”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Also adheres to content-specific specification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19400" y="2495550"/>
            <a:ext cx="1524000" cy="838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Validating XML</a:t>
            </a:r>
          </a:p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Parser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762000" y="2343150"/>
            <a:ext cx="1295400" cy="1219200"/>
          </a:xfrm>
          <a:prstGeom prst="foldedCorner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28765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19600" y="28765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61239" y="2658130"/>
            <a:ext cx="189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Parsed XML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3352800" y="3562350"/>
            <a:ext cx="4572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3867150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990000"/>
                </a:solidFill>
              </a:rPr>
              <a:t>“Not valid”</a:t>
            </a:r>
            <a:endParaRPr lang="en-US" sz="2400" i="1" dirty="0">
              <a:solidFill>
                <a:srgbClr val="99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3399655" y="2190750"/>
            <a:ext cx="3048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43200" y="1657350"/>
            <a:ext cx="1631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>
                <a:solidFill>
                  <a:srgbClr val="990000"/>
                </a:solidFill>
              </a:rPr>
              <a:t>DTD</a:t>
            </a:r>
            <a:r>
              <a:rPr lang="en-US" sz="2400" b="1" i="1" dirty="0" smtClean="0">
                <a:solidFill>
                  <a:srgbClr val="990000"/>
                </a:solidFill>
              </a:rPr>
              <a:t> or </a:t>
            </a:r>
            <a:r>
              <a:rPr lang="en-US" sz="2400" b="1" i="1" dirty="0" err="1" smtClean="0">
                <a:solidFill>
                  <a:srgbClr val="990000"/>
                </a:solidFill>
              </a:rPr>
              <a:t>XSD</a:t>
            </a:r>
            <a:endParaRPr lang="en-US" sz="2400" b="1" i="1" dirty="0">
              <a:solidFill>
                <a:srgbClr val="99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172200" y="0"/>
            <a:ext cx="2971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DTDs, IDs &amp; IDREFs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Document Type Descriptor (</a:t>
            </a:r>
            <a:r>
              <a:rPr lang="en-US" sz="2800" b="1" dirty="0" err="1" smtClean="0">
                <a:solidFill>
                  <a:srgbClr val="990000"/>
                </a:solidFill>
              </a:rPr>
              <a:t>DTD</a:t>
            </a:r>
            <a:r>
              <a:rPr lang="en-US" sz="2800" b="1" dirty="0" smtClean="0">
                <a:solidFill>
                  <a:srgbClr val="990000"/>
                </a:solidFill>
              </a:rPr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Grammar-like language for specifying elements,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 attributes, nesting, ordering, #occurrences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Also special attribute types </a:t>
            </a:r>
            <a:r>
              <a:rPr lang="en-US" dirty="0" smtClean="0"/>
              <a:t>ID</a:t>
            </a:r>
            <a:r>
              <a:rPr lang="en-US" dirty="0" smtClean="0">
                <a:solidFill>
                  <a:srgbClr val="0000FF"/>
                </a:solidFill>
              </a:rPr>
              <a:t> and </a:t>
            </a:r>
            <a:r>
              <a:rPr lang="en-US" dirty="0" err="1" smtClean="0"/>
              <a:t>IDREF</a:t>
            </a:r>
            <a:r>
              <a:rPr lang="en-US" dirty="0" smtClean="0"/>
              <a:t>(S)</a:t>
            </a:r>
          </a:p>
        </p:txBody>
      </p:sp>
      <p:pic>
        <p:nvPicPr>
          <p:cNvPr id="1027" name="Picture 3" descr="C:\Users\widom\Desktop\D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57347"/>
            <a:ext cx="3810000" cy="27052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72200" y="0"/>
            <a:ext cx="2971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DTDs, IDs &amp; IDREFs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DTD</a:t>
            </a:r>
            <a:r>
              <a:rPr lang="en-US" sz="2800" b="1" dirty="0" smtClean="0">
                <a:solidFill>
                  <a:srgbClr val="990000"/>
                </a:solidFill>
              </a:rPr>
              <a:t>/</a:t>
            </a:r>
            <a:r>
              <a:rPr lang="en-US" sz="2800" b="1" dirty="0" err="1" smtClean="0">
                <a:solidFill>
                  <a:srgbClr val="990000"/>
                </a:solidFill>
              </a:rPr>
              <a:t>XSD</a:t>
            </a:r>
            <a:r>
              <a:rPr lang="en-US" sz="2800" b="1" dirty="0" smtClean="0">
                <a:solidFill>
                  <a:srgbClr val="990000"/>
                </a:solidFill>
              </a:rPr>
              <a:t> versus none (well-formed)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819150"/>
          <a:ext cx="8001000" cy="403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0"/>
              </a:tblGrid>
              <a:tr h="2019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 </a:t>
                      </a:r>
                      <a:r>
                        <a:rPr lang="en-US" sz="2000" b="1" dirty="0" err="1" smtClean="0"/>
                        <a:t>DTD</a:t>
                      </a:r>
                      <a:r>
                        <a:rPr lang="en-US" sz="2000" b="1" dirty="0" smtClean="0"/>
                        <a:t>/</a:t>
                      </a:r>
                      <a:r>
                        <a:rPr lang="en-US" sz="2000" b="1" dirty="0" err="1" smtClean="0"/>
                        <a:t>XSD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9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 </a:t>
                      </a:r>
                      <a:r>
                        <a:rPr lang="en-US" sz="2000" b="1" dirty="0" err="1" smtClean="0"/>
                        <a:t>DTD</a:t>
                      </a:r>
                      <a:r>
                        <a:rPr lang="en-US" sz="2000" b="1" dirty="0" smtClean="0"/>
                        <a:t>/</a:t>
                      </a:r>
                      <a:r>
                        <a:rPr lang="en-US" sz="2000" b="1" dirty="0" err="1" smtClean="0"/>
                        <a:t>XSD</a:t>
                      </a:r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172200" y="0"/>
            <a:ext cx="29718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DTDs, IDs &amp; IDREFs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2372</TotalTime>
  <Words>208</Words>
  <Application>Microsoft Office PowerPoint</Application>
  <PresentationFormat>On-screen Show (16:9)</PresentationFormat>
  <Paragraphs>56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205</cp:revision>
  <dcterms:created xsi:type="dcterms:W3CDTF">2010-07-08T21:59:02Z</dcterms:created>
  <dcterms:modified xsi:type="dcterms:W3CDTF">2011-03-22T21:49:02Z</dcterms:modified>
</cp:coreProperties>
</file>