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  <p:sldMasterId id="2147483684" r:id="rId2"/>
    <p:sldMasterId id="2147483763" r:id="rId3"/>
    <p:sldMasterId id="2147483722" r:id="rId4"/>
    <p:sldMasterId id="2147483736" r:id="rId5"/>
    <p:sldMasterId id="2147483750" r:id="rId6"/>
  </p:sldMasterIdLst>
  <p:notesMasterIdLst>
    <p:notesMasterId r:id="rId11"/>
  </p:notesMasterIdLst>
  <p:sldIdLst>
    <p:sldId id="268" r:id="rId7"/>
    <p:sldId id="294" r:id="rId8"/>
    <p:sldId id="284" r:id="rId9"/>
    <p:sldId id="287" r:id="rId10"/>
  </p:sldIdLst>
  <p:sldSz cx="9144000" cy="5143500" type="screen16x9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CCFF"/>
    <a:srgbClr val="990000"/>
    <a:srgbClr val="0000FF"/>
    <a:srgbClr val="CCFFCC"/>
    <a:srgbClr val="FFFF99"/>
    <a:srgbClr val="000099"/>
    <a:srgbClr val="800000"/>
    <a:srgbClr val="A50021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728" autoAdjust="0"/>
  </p:normalViewPr>
  <p:slideViewPr>
    <p:cSldViewPr>
      <p:cViewPr>
        <p:scale>
          <a:sx n="100" d="100"/>
          <a:sy n="100" d="100"/>
        </p:scale>
        <p:origin x="-732" y="-13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3/1/2012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36306"/>
            <a:ext cx="2133600" cy="273844"/>
          </a:xfrm>
        </p:spPr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242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90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386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9141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402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807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708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371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68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11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975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058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2836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2189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9559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0919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4514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8627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0700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039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8385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323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52017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495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97980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6013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56069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1080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1523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06203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01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0447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465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973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6995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53439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261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13999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3262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12333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78804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317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20618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64042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5757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912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12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48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153400" y="4931718"/>
            <a:ext cx="990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/>
              <a:t>Jennifer Widom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75014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vertLeft1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vertLeft2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27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08555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block2x2-1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vertLeft1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2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vertLeft2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69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penClassroom\Desktop\database squa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95350"/>
            <a:ext cx="3354922" cy="335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189195" y="1164172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JSON Data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224865" y="2383372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4125913" y="2495550"/>
            <a:ext cx="4637087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224885" y="2499794"/>
            <a:ext cx="1843440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Demo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6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152400" y="209550"/>
            <a:ext cx="86106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JavaScript Object Notation (</a:t>
            </a:r>
            <a:r>
              <a:rPr lang="en-US" sz="2800" b="1" dirty="0" err="1" smtClean="0">
                <a:solidFill>
                  <a:srgbClr val="990000"/>
                </a:solidFill>
              </a:rPr>
              <a:t>JSON</a:t>
            </a:r>
            <a:r>
              <a:rPr lang="en-US" sz="2800" b="1" dirty="0" smtClean="0">
                <a:solidFill>
                  <a:srgbClr val="990000"/>
                </a:solidFill>
              </a:rPr>
              <a:t>)</a:t>
            </a:r>
          </a:p>
          <a:p>
            <a:pPr marL="674370" lvl="1" indent="-182880">
              <a:lnSpc>
                <a:spcPct val="80000"/>
              </a:lnSpc>
              <a:spcBef>
                <a:spcPts val="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Standard for “serializing” data objects in</a:t>
            </a:r>
          </a:p>
          <a:p>
            <a:pPr marL="674370" lvl="1" indent="-18288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dirty="0" smtClean="0">
                <a:solidFill>
                  <a:srgbClr val="0000FF"/>
                </a:solidFill>
              </a:rPr>
              <a:t>   human-readable format</a:t>
            </a:r>
          </a:p>
          <a:p>
            <a:pPr marL="674370" lvl="1" indent="-182880">
              <a:lnSpc>
                <a:spcPct val="80000"/>
              </a:lnSpc>
              <a:spcBef>
                <a:spcPts val="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 Useful for data interchange, and for representing</a:t>
            </a:r>
          </a:p>
          <a:p>
            <a:pPr marL="674370" lvl="1" indent="-182880">
              <a:lnSpc>
                <a:spcPct val="80000"/>
              </a:lnSpc>
              <a:spcBef>
                <a:spcPts val="0"/>
              </a:spcBef>
              <a:buClr>
                <a:srgbClr val="0000FF"/>
              </a:buClr>
              <a:buNone/>
            </a:pPr>
            <a:r>
              <a:rPr lang="en-US" dirty="0" smtClean="0">
                <a:solidFill>
                  <a:srgbClr val="0000FF"/>
                </a:solidFill>
              </a:rPr>
              <a:t>   &amp; storing semistructured data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337160" y="0"/>
            <a:ext cx="180684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JSON</a:t>
            </a:r>
            <a:r>
              <a:rPr lang="en-US" dirty="0" smtClean="0"/>
              <a:t> Demo</a:t>
            </a:r>
            <a:endParaRPr lang="en-US" dirty="0"/>
          </a:p>
        </p:txBody>
      </p:sp>
      <p:pic>
        <p:nvPicPr>
          <p:cNvPr id="6" name="Picture 2" descr="C:\Users\widom\Desktop\JSONexampleCro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33345"/>
            <a:ext cx="5893898" cy="26101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5562600" y="1123950"/>
            <a:ext cx="3429000" cy="3022405"/>
          </a:xfrm>
          <a:prstGeom prst="rect">
            <a:avLst/>
          </a:prstGeom>
          <a:solidFill>
            <a:srgbClr val="FFFFCC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Basic constructs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(recursive)</a:t>
            </a:r>
          </a:p>
          <a:p>
            <a:pPr marL="274320" indent="-182880">
              <a:lnSpc>
                <a:spcPct val="70000"/>
              </a:lnSpc>
              <a:spcBef>
                <a:spcPts val="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0000FF"/>
                </a:solidFill>
              </a:rPr>
              <a:t> Base values</a:t>
            </a:r>
          </a:p>
          <a:p>
            <a:pPr marL="274320" indent="-182880">
              <a:lnSpc>
                <a:spcPct val="60000"/>
              </a:lnSpc>
              <a:spcBef>
                <a:spcPts val="0"/>
              </a:spcBef>
              <a:buClr>
                <a:srgbClr val="0000FF"/>
              </a:buClr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   </a:t>
            </a:r>
            <a:r>
              <a:rPr lang="en-US" sz="2000" b="1" dirty="0" smtClean="0"/>
              <a:t>number, string, </a:t>
            </a:r>
            <a:r>
              <a:rPr lang="en-US" sz="2000" b="1" dirty="0" err="1" smtClean="0"/>
              <a:t>boolean</a:t>
            </a:r>
            <a:r>
              <a:rPr lang="en-US" sz="2000" b="1" dirty="0" smtClean="0"/>
              <a:t>, …</a:t>
            </a:r>
            <a:endParaRPr lang="en-US" sz="1800" b="1" dirty="0" smtClean="0"/>
          </a:p>
          <a:p>
            <a:pPr marL="274320" indent="-182880">
              <a:lnSpc>
                <a:spcPct val="60000"/>
              </a:lnSpc>
              <a:spcBef>
                <a:spcPts val="12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0000FF"/>
                </a:solidFill>
              </a:rPr>
              <a:t> Objects { }</a:t>
            </a:r>
          </a:p>
          <a:p>
            <a:pPr marL="274320" indent="-182880">
              <a:lnSpc>
                <a:spcPct val="60000"/>
              </a:lnSpc>
              <a:spcBef>
                <a:spcPts val="0"/>
              </a:spcBef>
              <a:buClr>
                <a:srgbClr val="0000FF"/>
              </a:buClr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   </a:t>
            </a:r>
            <a:r>
              <a:rPr lang="en-US" sz="2000" b="1" dirty="0" smtClean="0"/>
              <a:t>sets of label-value pairs</a:t>
            </a:r>
            <a:endParaRPr lang="en-US" sz="2800" b="1" dirty="0" smtClean="0"/>
          </a:p>
          <a:p>
            <a:pPr marL="274320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0000FF"/>
                </a:solidFill>
              </a:rPr>
              <a:t> Arrays [ ]</a:t>
            </a:r>
          </a:p>
          <a:p>
            <a:pPr marL="274320" indent="-182880">
              <a:lnSpc>
                <a:spcPct val="60000"/>
              </a:lnSpc>
              <a:spcBef>
                <a:spcPts val="0"/>
              </a:spcBef>
              <a:buClr>
                <a:srgbClr val="0000FF"/>
              </a:buClr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   </a:t>
            </a:r>
            <a:r>
              <a:rPr lang="en-US" sz="2000" b="1" dirty="0" smtClean="0"/>
              <a:t>lists of values</a:t>
            </a:r>
            <a:endParaRPr lang="en-US" sz="2800" b="1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337160" y="0"/>
            <a:ext cx="180684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JSON</a:t>
            </a:r>
            <a:r>
              <a:rPr lang="en-US" dirty="0" smtClean="0"/>
              <a:t> Demo</a:t>
            </a:r>
            <a:endParaRPr lang="en-US" dirty="0"/>
          </a:p>
        </p:txBody>
      </p:sp>
      <p:pic>
        <p:nvPicPr>
          <p:cNvPr id="6" name="Picture 2" descr="C:\Users\widom\Desktop\JSONexamp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615" y="152235"/>
            <a:ext cx="5453510" cy="48390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152400" y="2095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Demo</a:t>
            </a:r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 Constructs and syntactic correctness</a:t>
            </a:r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 Flexibility</a:t>
            </a:r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JSON</a:t>
            </a:r>
            <a:r>
              <a:rPr lang="en-US" dirty="0" smtClean="0">
                <a:solidFill>
                  <a:srgbClr val="0000FF"/>
                </a:solidFill>
              </a:rPr>
              <a:t> Schema, validation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7337160" y="0"/>
            <a:ext cx="180684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JSON</a:t>
            </a:r>
            <a:r>
              <a:rPr lang="en-US" dirty="0" smtClean="0"/>
              <a:t> Demo</a:t>
            </a:r>
            <a:endParaRPr lang="en-US" dirty="0"/>
          </a:p>
        </p:txBody>
      </p:sp>
      <p:pic>
        <p:nvPicPr>
          <p:cNvPr id="4" name="Picture 2" descr="C:\Users\widom\Desktop\JSONexampleCro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33345"/>
            <a:ext cx="5893898" cy="26101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68"/>
</p:tagLst>
</file>

<file path=ppt/theme/theme1.xml><?xml version="1.0" encoding="utf-8"?>
<a:theme xmlns:a="http://schemas.openxmlformats.org/drawingml/2006/main" name="4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2825</TotalTime>
  <Words>89</Words>
  <Application>Microsoft Office PowerPoint</Application>
  <PresentationFormat>On-screen Show (16:9)</PresentationFormat>
  <Paragraphs>23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4_Lecture</vt:lpstr>
      <vt:lpstr>1_Lecture</vt:lpstr>
      <vt:lpstr>2_Lecture</vt:lpstr>
      <vt:lpstr>3_Office Theme</vt:lpstr>
      <vt:lpstr>4_Office Theme</vt:lpstr>
      <vt:lpstr>5_Office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OpenClassroom</cp:lastModifiedBy>
  <cp:revision>214</cp:revision>
  <dcterms:created xsi:type="dcterms:W3CDTF">2010-07-08T21:59:02Z</dcterms:created>
  <dcterms:modified xsi:type="dcterms:W3CDTF">2012-03-01T19:02:27Z</dcterms:modified>
</cp:coreProperties>
</file>