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7"/>
  </p:notesMasterIdLst>
  <p:sldIdLst>
    <p:sldId id="268" r:id="rId7"/>
    <p:sldId id="283" r:id="rId8"/>
    <p:sldId id="291" r:id="rId9"/>
    <p:sldId id="284" r:id="rId10"/>
    <p:sldId id="285" r:id="rId11"/>
    <p:sldId id="292" r:id="rId12"/>
    <p:sldId id="286" r:id="rId13"/>
    <p:sldId id="287" r:id="rId14"/>
    <p:sldId id="293" r:id="rId15"/>
    <p:sldId id="294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990000"/>
    <a:srgbClr val="0000FF"/>
    <a:srgbClr val="CCFFCC"/>
    <a:srgbClr val="FFFF99"/>
    <a:srgbClr val="000099"/>
    <a:srgbClr val="800000"/>
    <a:srgbClr val="A50021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28" autoAdjust="0"/>
  </p:normalViewPr>
  <p:slideViewPr>
    <p:cSldViewPr>
      <p:cViewPr>
        <p:scale>
          <a:sx n="100" d="100"/>
          <a:sy n="100" d="100"/>
        </p:scale>
        <p:origin x="-3864" y="-2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89195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JSON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25913" y="24955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79975" y="2499794"/>
            <a:ext cx="3341235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JavaScript Object Notation (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Standard for “serializing” data objects in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human-readable format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Useful for data interchange, and for representing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&amp; storing semistructured 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  <p:pic>
        <p:nvPicPr>
          <p:cNvPr id="6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610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JavaScript Object Notation (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Standard for “serializing” data objects, usually in files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Human-readable, useful for data interchange</a:t>
            </a:r>
            <a:endParaRPr lang="en-US" dirty="0" smtClean="0"/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Also useful for representing &amp; storing 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semistructured data</a:t>
            </a:r>
          </a:p>
        </p:txBody>
      </p:sp>
      <p:pic>
        <p:nvPicPr>
          <p:cNvPr id="1026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JavaScript Object Notation (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r>
              <a:rPr lang="en-US" sz="2800" b="1" dirty="0" smtClean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No longer tied to JavaScript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Parsers for many languages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  <p:pic>
        <p:nvPicPr>
          <p:cNvPr id="6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562600" y="1123950"/>
            <a:ext cx="3429000" cy="3022405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Basic constructs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(recursive)</a:t>
            </a:r>
          </a:p>
          <a:p>
            <a:pPr marL="274320" indent="-182880">
              <a:lnSpc>
                <a:spcPct val="7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Base values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number, string, 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, …</a:t>
            </a:r>
            <a:endParaRPr lang="en-US" sz="1800" b="1" dirty="0" smtClean="0"/>
          </a:p>
          <a:p>
            <a:pPr marL="274320" indent="-182880">
              <a:lnSpc>
                <a:spcPct val="6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Objects { }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sets of label-value pairs</a:t>
            </a:r>
            <a:endParaRPr lang="en-US" sz="2800" b="1" dirty="0" smtClean="0"/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Arrays [ ]</a:t>
            </a:r>
          </a:p>
          <a:p>
            <a:pPr marL="274320" indent="-182880">
              <a:lnSpc>
                <a:spcPct val="6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000" b="1" dirty="0" smtClean="0"/>
              <a:t>lists of values</a:t>
            </a:r>
            <a:endParaRPr lang="en-US" sz="28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  <p:pic>
        <p:nvPicPr>
          <p:cNvPr id="2050" name="Picture 2" descr="C:\Users\widom\Desktop\JSON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15" y="152235"/>
            <a:ext cx="5453510" cy="4839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1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Model versus JSON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19152"/>
          <a:ext cx="8153400" cy="396239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/>
                <a:gridCol w="3048000"/>
                <a:gridCol w="2819400"/>
              </a:tblGrid>
              <a:tr h="490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Relational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JSON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Structure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Schema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Queries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Ordering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Implementation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1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XML versus JSON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19152"/>
          <a:ext cx="8153400" cy="396239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/>
                <a:gridCol w="3048000"/>
                <a:gridCol w="2819400"/>
              </a:tblGrid>
              <a:tr h="490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XML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JSON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Verbosity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Complexity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Validity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0000FF"/>
                          </a:solidFill>
                        </a:rPr>
                        <a:t>Prog</a:t>
                      </a:r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</a:rPr>
                        <a:t> Interface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4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Querying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Syntactically valid 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Sets of label-value 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Arrays of values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Base values from predefined types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  <p:pic>
        <p:nvPicPr>
          <p:cNvPr id="5" name="Picture 2" descr="C:\Users\widom\Desktop\JSONexample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345"/>
            <a:ext cx="5893898" cy="2610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Syntactically valid 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Sets of label-value 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Arrays of values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Base values from predefined types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19400" y="26479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</a:rPr>
              <a:t>JSON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Parser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762000" y="2343150"/>
            <a:ext cx="1295400" cy="10668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133558">
            <a:off x="2141853" y="2894938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19600" y="302895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821" y="2725370"/>
            <a:ext cx="1454244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0000FF"/>
                </a:solidFill>
              </a:rPr>
              <a:t>Program</a:t>
            </a:r>
          </a:p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0000FF"/>
                </a:solidFill>
              </a:rPr>
              <a:t>objects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3352800" y="37147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4019550"/>
            <a:ext cx="211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Syntactic errors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095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Semantically valid </a:t>
            </a:r>
            <a:r>
              <a:rPr lang="en-US" sz="2800" b="1" dirty="0" err="1" smtClean="0">
                <a:solidFill>
                  <a:srgbClr val="990000"/>
                </a:solidFill>
              </a:rPr>
              <a:t>JSON</a:t>
            </a: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+ conforms to specified schema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19400" y="264795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</a:rPr>
              <a:t>JSON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</a:rPr>
              <a:t>Validator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19599" y="3032610"/>
            <a:ext cx="498045" cy="14874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29920" y="2725370"/>
            <a:ext cx="1454244" cy="79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0000FF"/>
                </a:solidFill>
              </a:rPr>
              <a:t>Program</a:t>
            </a:r>
          </a:p>
          <a:p>
            <a:pPr algn="ctr">
              <a:lnSpc>
                <a:spcPct val="80000"/>
              </a:lnSpc>
            </a:pPr>
            <a:r>
              <a:rPr lang="en-US" sz="2800" i="1" dirty="0" smtClean="0">
                <a:solidFill>
                  <a:srgbClr val="0000FF"/>
                </a:solidFill>
              </a:rPr>
              <a:t>objects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3352800" y="371475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4019550"/>
            <a:ext cx="211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Syntactic errors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762000" y="2343150"/>
            <a:ext cx="1295400" cy="10668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133558">
            <a:off x="2141853" y="2894938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762000" y="3562350"/>
            <a:ext cx="1295400" cy="762000"/>
          </a:xfrm>
          <a:prstGeom prst="foldedCorner">
            <a:avLst/>
          </a:prstGeom>
          <a:solidFill>
            <a:srgbClr val="FFCC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0016235">
            <a:off x="2126046" y="3594564"/>
            <a:ext cx="700908" cy="13038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4400550"/>
            <a:ext cx="214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Semantic errors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8250" y="2686965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</a:rPr>
              <a:t>JSON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Parser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530656" y="3071015"/>
            <a:ext cx="537670" cy="15362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492249" y="0"/>
            <a:ext cx="2651749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JSON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 animBg="1"/>
      <p:bldP spid="16" grpId="0" animBg="1"/>
      <p:bldP spid="17" grpId="0" animBg="1"/>
      <p:bldP spid="18" grpId="0"/>
      <p:bldP spid="19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9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2902</TotalTime>
  <Words>238</Words>
  <Application>Microsoft Office PowerPoint</Application>
  <PresentationFormat>On-screen Show (16:9)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215</cp:revision>
  <dcterms:created xsi:type="dcterms:W3CDTF">2010-07-08T21:59:02Z</dcterms:created>
  <dcterms:modified xsi:type="dcterms:W3CDTF">2012-04-19T20:07:13Z</dcterms:modified>
</cp:coreProperties>
</file>