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12"/>
  </p:notesMasterIdLst>
  <p:sldIdLst>
    <p:sldId id="268" r:id="rId7"/>
    <p:sldId id="283" r:id="rId8"/>
    <p:sldId id="284" r:id="rId9"/>
    <p:sldId id="285" r:id="rId10"/>
    <p:sldId id="286" r:id="rId11"/>
  </p:sldIdLst>
  <p:sldSz cx="9144000" cy="5143500" type="screen16x9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0000"/>
    <a:srgbClr val="FFFFCC"/>
    <a:srgbClr val="0000FF"/>
    <a:srgbClr val="000099"/>
    <a:srgbClr val="800000"/>
    <a:srgbClr val="A50021"/>
    <a:srgbClr val="00CC00"/>
    <a:srgbClr val="CC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>
        <p:scale>
          <a:sx n="100" d="100"/>
          <a:sy n="100" d="100"/>
        </p:scale>
        <p:origin x="-138" y="-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3/23/2011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62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791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340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48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070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23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197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986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803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2323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34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846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397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699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326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19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493171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Jennifer Widom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block2x2-1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097863" y="1164172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Querying XML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2383372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506913" y="2499794"/>
            <a:ext cx="4637087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XPath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772400" y="0"/>
            <a:ext cx="1371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Querying XML</a:t>
            </a:r>
            <a:endParaRPr lang="en-US" sz="2800" b="1" dirty="0" smtClean="0">
              <a:solidFill>
                <a:srgbClr val="990000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Not nearly as mature as Querying Relational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 smtClean="0"/>
              <a:t> Newer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dirty="0" smtClean="0"/>
              <a:t>No underlying algebra</a:t>
            </a:r>
            <a:endParaRPr lang="en-US" sz="2400" dirty="0" smtClean="0"/>
          </a:p>
          <a:p>
            <a:pPr marL="674370" lvl="1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Sequence of development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rgbClr val="0000FF"/>
              </a:buClr>
              <a:buNone/>
            </a:pPr>
            <a:r>
              <a:rPr lang="en-US" sz="2400" dirty="0" smtClean="0"/>
              <a:t>1.  </a:t>
            </a:r>
            <a:r>
              <a:rPr lang="en-US" sz="2400" dirty="0" err="1" smtClean="0"/>
              <a:t>XPath</a:t>
            </a:r>
            <a:endParaRPr lang="en-US" sz="2400" dirty="0" smtClean="0"/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rgbClr val="0000FF"/>
              </a:buClr>
              <a:buNone/>
            </a:pPr>
            <a:r>
              <a:rPr lang="en-US" sz="2400" dirty="0" smtClean="0"/>
              <a:t>2.  XSLT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r>
              <a:rPr lang="en-US" sz="2400" dirty="0" smtClean="0"/>
              <a:t>3.  </a:t>
            </a:r>
            <a:r>
              <a:rPr lang="en-US" sz="2400" dirty="0" err="1" smtClean="0"/>
              <a:t>XQuery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772400" y="0"/>
            <a:ext cx="1371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err="1" smtClean="0">
                <a:solidFill>
                  <a:srgbClr val="990000"/>
                </a:solidFill>
              </a:rPr>
              <a:t>XPath</a:t>
            </a:r>
            <a:endParaRPr lang="en-US" sz="2800" b="1" dirty="0" smtClean="0">
              <a:solidFill>
                <a:srgbClr val="990000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Think of XML as a tree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95400" y="285750"/>
            <a:ext cx="5029200" cy="457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= </a:t>
            </a:r>
            <a:r>
              <a:rPr lang="en-US" sz="2800" b="1" i="1" dirty="0" smtClean="0">
                <a:solidFill>
                  <a:srgbClr val="990000"/>
                </a:solidFill>
              </a:rPr>
              <a:t>Path expressions </a:t>
            </a:r>
            <a:r>
              <a:rPr lang="en-US" sz="2800" b="1" dirty="0" smtClean="0">
                <a:solidFill>
                  <a:srgbClr val="990000"/>
                </a:solidFill>
              </a:rPr>
              <a:t>+ </a:t>
            </a:r>
            <a:r>
              <a:rPr lang="en-US" sz="2800" b="1" i="1" dirty="0" smtClean="0">
                <a:solidFill>
                  <a:srgbClr val="990000"/>
                </a:solidFill>
              </a:rPr>
              <a:t>Conditions</a:t>
            </a:r>
            <a:endParaRPr lang="en-US" sz="2800" b="1" i="1" dirty="0" smtClean="0">
              <a:solidFill>
                <a:srgbClr val="99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2800" y="666750"/>
            <a:ext cx="1882563" cy="252992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rgbClr val="990000"/>
                </a:solidFill>
              </a:rPr>
              <a:t>Basic</a:t>
            </a:r>
          </a:p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rgbClr val="990000"/>
                </a:solidFill>
              </a:rPr>
              <a:t>Constructs</a:t>
            </a:r>
          </a:p>
          <a:p>
            <a:pPr algn="ctr">
              <a:lnSpc>
                <a:spcPct val="80000"/>
              </a:lnSpc>
            </a:pPr>
            <a:endParaRPr lang="en-US" dirty="0" smtClean="0">
              <a:solidFill>
                <a:srgbClr val="990000"/>
              </a:solidFill>
            </a:endParaRPr>
          </a:p>
          <a:p>
            <a:pPr algn="ctr">
              <a:lnSpc>
                <a:spcPct val="80000"/>
              </a:lnSpc>
            </a:pPr>
            <a:endParaRPr lang="en-US" dirty="0" smtClean="0">
              <a:solidFill>
                <a:srgbClr val="990000"/>
              </a:solidFill>
            </a:endParaRPr>
          </a:p>
          <a:p>
            <a:pPr algn="ctr">
              <a:lnSpc>
                <a:spcPct val="80000"/>
              </a:lnSpc>
            </a:pPr>
            <a:endParaRPr lang="en-US" dirty="0" smtClean="0">
              <a:solidFill>
                <a:srgbClr val="990000"/>
              </a:solidFill>
            </a:endParaRPr>
          </a:p>
          <a:p>
            <a:pPr algn="ctr">
              <a:lnSpc>
                <a:spcPct val="80000"/>
              </a:lnSpc>
            </a:pPr>
            <a:endParaRPr lang="en-US" dirty="0" smtClean="0"/>
          </a:p>
          <a:p>
            <a:pPr algn="ctr">
              <a:lnSpc>
                <a:spcPct val="80000"/>
              </a:lnSpc>
            </a:pPr>
            <a:endParaRPr lang="en-US" dirty="0" smtClean="0"/>
          </a:p>
          <a:p>
            <a:pPr algn="ctr">
              <a:lnSpc>
                <a:spcPct val="80000"/>
              </a:lnSpc>
            </a:pPr>
            <a:endParaRPr lang="en-US" dirty="0" smtClean="0"/>
          </a:p>
          <a:p>
            <a:pPr algn="ctr">
              <a:lnSpc>
                <a:spcPct val="80000"/>
              </a:lnSpc>
            </a:pPr>
            <a:endParaRPr lang="en-US" dirty="0" smtClean="0"/>
          </a:p>
          <a:p>
            <a:pPr algn="ctr">
              <a:lnSpc>
                <a:spcPct val="80000"/>
              </a:lnSpc>
            </a:pPr>
            <a:endParaRPr lang="en-US" dirty="0" smtClean="0"/>
          </a:p>
          <a:p>
            <a:pPr algn="ctr"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772400" y="0"/>
            <a:ext cx="1371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err="1" smtClean="0">
                <a:solidFill>
                  <a:srgbClr val="990000"/>
                </a:solidFill>
              </a:rPr>
              <a:t>XPath</a:t>
            </a:r>
            <a:endParaRPr lang="en-US" sz="2800" b="1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Built-in functions (lots of them)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Navigation “</a:t>
            </a:r>
            <a:r>
              <a:rPr lang="en-US" sz="2800" dirty="0" smtClean="0">
                <a:solidFill>
                  <a:srgbClr val="0000FF"/>
                </a:solidFill>
              </a:rPr>
              <a:t>a</a:t>
            </a:r>
            <a:r>
              <a:rPr lang="en-US" sz="2800" dirty="0" smtClean="0">
                <a:solidFill>
                  <a:srgbClr val="0000FF"/>
                </a:solidFill>
              </a:rPr>
              <a:t>xes” (13 of them)</a:t>
            </a:r>
            <a:endParaRPr lang="en-US" sz="2800" dirty="0" smtClean="0">
              <a:solidFill>
                <a:srgbClr val="0000FF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95400" y="285750"/>
            <a:ext cx="5029200" cy="457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= </a:t>
            </a:r>
            <a:r>
              <a:rPr lang="en-US" sz="2800" b="1" i="1" dirty="0" smtClean="0">
                <a:solidFill>
                  <a:srgbClr val="990000"/>
                </a:solidFill>
              </a:rPr>
              <a:t>Path expressions </a:t>
            </a:r>
            <a:r>
              <a:rPr lang="en-US" sz="2800" b="1" dirty="0" smtClean="0">
                <a:solidFill>
                  <a:srgbClr val="990000"/>
                </a:solidFill>
              </a:rPr>
              <a:t>+ </a:t>
            </a:r>
            <a:r>
              <a:rPr lang="en-US" sz="2800" b="1" i="1" dirty="0" smtClean="0">
                <a:solidFill>
                  <a:srgbClr val="990000"/>
                </a:solidFill>
              </a:rPr>
              <a:t>Conditions</a:t>
            </a:r>
            <a:endParaRPr lang="en-US" sz="2800" b="1" i="1" dirty="0" smtClean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772400" y="0"/>
            <a:ext cx="1371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6106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More Detai</a:t>
            </a:r>
            <a:r>
              <a:rPr lang="en-US" sz="2800" b="1" dirty="0" smtClean="0">
                <a:solidFill>
                  <a:srgbClr val="990000"/>
                </a:solidFill>
              </a:rPr>
              <a:t>ls</a:t>
            </a:r>
            <a:endParaRPr lang="en-US" sz="2800" b="1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r>
              <a:rPr lang="en-US" sz="2800" dirty="0" err="1" smtClean="0">
                <a:solidFill>
                  <a:srgbClr val="0000FF"/>
                </a:solidFill>
              </a:rPr>
              <a:t>XPath</a:t>
            </a:r>
            <a:r>
              <a:rPr lang="en-US" sz="2800" dirty="0" smtClean="0">
                <a:solidFill>
                  <a:srgbClr val="0000FF"/>
                </a:solidFill>
              </a:rPr>
              <a:t> queries operate on &amp; return </a:t>
            </a:r>
            <a:r>
              <a:rPr lang="en-US" sz="2800" i="1" dirty="0" smtClean="0">
                <a:solidFill>
                  <a:srgbClr val="0000FF"/>
                </a:solidFill>
              </a:rPr>
              <a:t>sequence of elements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 smtClean="0"/>
              <a:t> XML document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dirty="0" smtClean="0"/>
              <a:t>XML stream</a:t>
            </a:r>
            <a:endParaRPr lang="en-US" sz="2400" dirty="0" smtClean="0"/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Sometimes result can be expressed as XML, not always</a:t>
            </a: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None/>
            </a:pPr>
            <a:endParaRPr lang="en-US" sz="2800" dirty="0" smtClean="0">
              <a:solidFill>
                <a:srgbClr val="0000FF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81200" y="3028950"/>
            <a:ext cx="4038600" cy="990600"/>
          </a:xfrm>
          <a:prstGeom prst="roundRect">
            <a:avLst/>
          </a:prstGeom>
          <a:solidFill>
            <a:srgbClr val="FFFFCC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en-US" sz="2800" b="1" dirty="0" smtClean="0">
                <a:solidFill>
                  <a:schemeClr val="tx1"/>
                </a:solidFill>
              </a:rPr>
              <a:t>Demo: </a:t>
            </a:r>
            <a:r>
              <a:rPr lang="en-US" sz="2800" dirty="0" err="1" smtClean="0">
                <a:solidFill>
                  <a:srgbClr val="990000"/>
                </a:solidFill>
              </a:rPr>
              <a:t>XPath</a:t>
            </a:r>
            <a:r>
              <a:rPr lang="en-US" sz="2800" dirty="0" smtClean="0">
                <a:solidFill>
                  <a:srgbClr val="990000"/>
                </a:solidFill>
              </a:rPr>
              <a:t> examples</a:t>
            </a:r>
          </a:p>
          <a:p>
            <a:pPr algn="ctr">
              <a:lnSpc>
                <a:spcPct val="85000"/>
              </a:lnSpc>
            </a:pPr>
            <a:r>
              <a:rPr lang="en-US" sz="2800" dirty="0" smtClean="0">
                <a:solidFill>
                  <a:srgbClr val="990000"/>
                </a:solidFill>
              </a:rPr>
              <a:t>over bookstore data</a:t>
            </a:r>
            <a:endParaRPr lang="en-US" sz="28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83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2146</TotalTime>
  <Words>105</Words>
  <Application>Microsoft Office PowerPoint</Application>
  <PresentationFormat>On-screen Show (16:9)</PresentationFormat>
  <Paragraphs>40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4_Lecture</vt:lpstr>
      <vt:lpstr>1_Lecture</vt:lpstr>
      <vt:lpstr>2_Lecture</vt:lpstr>
      <vt:lpstr>3_Office Theme</vt:lpstr>
      <vt:lpstr>4_Office Theme</vt:lpstr>
      <vt:lpstr>5_Office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Jennifer Widom</cp:lastModifiedBy>
  <cp:revision>171</cp:revision>
  <dcterms:created xsi:type="dcterms:W3CDTF">2010-07-08T21:59:02Z</dcterms:created>
  <dcterms:modified xsi:type="dcterms:W3CDTF">2011-03-24T00:58:35Z</dcterms:modified>
</cp:coreProperties>
</file>