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12"/>
  </p:notesMasterIdLst>
  <p:sldIdLst>
    <p:sldId id="297" r:id="rId7"/>
    <p:sldId id="298" r:id="rId8"/>
    <p:sldId id="299" r:id="rId9"/>
    <p:sldId id="300" r:id="rId10"/>
    <p:sldId id="301" r:id="rId11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FFEFFF"/>
    <a:srgbClr val="CCFFCC"/>
    <a:srgbClr val="FFFFCC"/>
    <a:srgbClr val="FFCCFF"/>
    <a:srgbClr val="990000"/>
    <a:srgbClr val="FFFF99"/>
    <a:srgbClr val="0000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3912" y="-23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4/4/2011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097863" y="1164172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Querying XML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506913" y="2499794"/>
            <a:ext cx="463708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XSLT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848600" y="0"/>
            <a:ext cx="1295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XSLT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Querying XML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Not nearly as mature as Querying Relational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/>
              <a:t> Newer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/>
              <a:t> No underlying algebra</a:t>
            </a:r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Sequence of development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rgbClr val="0000FF"/>
              </a:buClr>
              <a:buNone/>
            </a:pPr>
            <a:r>
              <a:rPr lang="en-US" sz="2400" dirty="0" smtClean="0"/>
              <a:t>1.  </a:t>
            </a:r>
            <a:r>
              <a:rPr lang="en-US" sz="2400" dirty="0" err="1" smtClean="0"/>
              <a:t>XPath</a:t>
            </a:r>
            <a:endParaRPr lang="en-US" sz="2400" dirty="0" smtClean="0"/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rgbClr val="0000FF"/>
              </a:buClr>
              <a:buNone/>
            </a:pPr>
            <a:r>
              <a:rPr lang="en-US" sz="2400" dirty="0" smtClean="0"/>
              <a:t>2.  XSLT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r>
              <a:rPr lang="en-US" sz="2400" dirty="0" smtClean="0"/>
              <a:t>3.  </a:t>
            </a:r>
            <a:r>
              <a:rPr lang="en-US" sz="2400" dirty="0" err="1" smtClean="0"/>
              <a:t>XQuery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XSLT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XSL = </a:t>
            </a:r>
            <a:r>
              <a:rPr lang="en-US" i="1" dirty="0" smtClean="0">
                <a:solidFill>
                  <a:srgbClr val="0000FF"/>
                </a:solidFill>
              </a:rPr>
              <a:t>Extensible </a:t>
            </a:r>
            <a:r>
              <a:rPr lang="en-US" i="1" dirty="0" err="1" smtClean="0">
                <a:solidFill>
                  <a:srgbClr val="0000FF"/>
                </a:solidFill>
              </a:rPr>
              <a:t>Stylesheet</a:t>
            </a:r>
            <a:r>
              <a:rPr lang="en-US" i="1" dirty="0" smtClean="0">
                <a:solidFill>
                  <a:srgbClr val="0000FF"/>
                </a:solidFill>
              </a:rPr>
              <a:t> Language</a:t>
            </a:r>
          </a:p>
          <a:p>
            <a:pPr marL="674370" lvl="1" indent="-182880">
              <a:lnSpc>
                <a:spcPct val="85000"/>
              </a:lnSpc>
              <a:spcBef>
                <a:spcPts val="600"/>
              </a:spcBef>
              <a:buClr>
                <a:srgbClr val="0000FF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XSLT = </a:t>
            </a:r>
            <a:r>
              <a:rPr lang="en-US" i="1" dirty="0" smtClean="0">
                <a:solidFill>
                  <a:srgbClr val="0000FF"/>
                </a:solidFill>
              </a:rPr>
              <a:t>XSL</a:t>
            </a:r>
            <a:r>
              <a:rPr lang="en-US" dirty="0" smtClean="0">
                <a:solidFill>
                  <a:srgbClr val="0000FF"/>
                </a:solidFill>
              </a:rPr>
              <a:t> (with) </a:t>
            </a:r>
            <a:r>
              <a:rPr lang="en-US" i="1" dirty="0" smtClean="0">
                <a:solidFill>
                  <a:srgbClr val="0000FF"/>
                </a:solidFill>
              </a:rPr>
              <a:t>Transformations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48600" y="0"/>
            <a:ext cx="1295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XSLT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8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XSLT as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Query Language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48600" y="0"/>
            <a:ext cx="1295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XSLT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57600" y="1657350"/>
            <a:ext cx="1524000" cy="609600"/>
          </a:xfrm>
          <a:prstGeom prst="round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XSLT</a:t>
            </a:r>
          </a:p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Processor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1600200" y="1504950"/>
            <a:ext cx="1295400" cy="838200"/>
          </a:xfrm>
          <a:prstGeom prst="foldedCorner">
            <a:avLst/>
          </a:prstGeom>
          <a:solidFill>
            <a:srgbClr val="CCFFCC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XML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Document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or Stream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971800" y="1885950"/>
            <a:ext cx="609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257800" y="1885950"/>
            <a:ext cx="609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4314055" y="1352550"/>
            <a:ext cx="3048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lded Corner 12"/>
          <p:cNvSpPr/>
          <p:nvPr/>
        </p:nvSpPr>
        <p:spPr>
          <a:xfrm>
            <a:off x="5943600" y="1504950"/>
            <a:ext cx="1295400" cy="838200"/>
          </a:xfrm>
          <a:prstGeom prst="foldedCorner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XML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Document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or Stream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3657600" y="438150"/>
            <a:ext cx="1600200" cy="762000"/>
          </a:xfrm>
          <a:prstGeom prst="foldedCorner">
            <a:avLst/>
          </a:prstGeom>
          <a:solidFill>
            <a:srgbClr val="FFEFFF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chemeClr val="tx1"/>
                </a:solidFill>
              </a:rPr>
              <a:t>XSLT</a:t>
            </a:r>
          </a:p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chemeClr val="tx1"/>
                </a:solidFill>
              </a:rPr>
              <a:t>Specification</a:t>
            </a:r>
          </a:p>
          <a:p>
            <a:pPr algn="ctr">
              <a:lnSpc>
                <a:spcPct val="90000"/>
              </a:lnSpc>
              <a:spcBef>
                <a:spcPts val="200"/>
              </a:spcBef>
            </a:pPr>
            <a:r>
              <a:rPr lang="en-US" dirty="0" smtClean="0">
                <a:solidFill>
                  <a:schemeClr val="tx1"/>
                </a:solidFill>
              </a:rPr>
              <a:t>(in XML)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657600" y="3943350"/>
            <a:ext cx="1524000" cy="609600"/>
          </a:xfrm>
          <a:prstGeom prst="round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Query</a:t>
            </a:r>
          </a:p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Processor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971800" y="4171950"/>
            <a:ext cx="609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257800" y="4171950"/>
            <a:ext cx="609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4314055" y="3638550"/>
            <a:ext cx="3048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1752600" y="3790950"/>
            <a:ext cx="1143000" cy="838200"/>
          </a:xfrm>
          <a:prstGeom prst="flowChartMagneticDisk">
            <a:avLst/>
          </a:prstGeom>
          <a:solidFill>
            <a:srgbClr val="CCFFCC"/>
          </a:solidFill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86200" y="2952750"/>
            <a:ext cx="1143000" cy="533400"/>
          </a:xfrm>
          <a:prstGeom prst="ellipse">
            <a:avLst/>
          </a:prstGeom>
          <a:solidFill>
            <a:srgbClr val="FFEFFF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943600" y="3943350"/>
            <a:ext cx="1219200" cy="609600"/>
          </a:xfrm>
          <a:prstGeom prst="round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Answer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err="1" smtClean="0">
                <a:solidFill>
                  <a:srgbClr val="990000"/>
                </a:solidFill>
              </a:rPr>
              <a:t>XSLT</a:t>
            </a:r>
            <a:r>
              <a:rPr lang="en-US" sz="2800" b="1" dirty="0" smtClean="0">
                <a:solidFill>
                  <a:srgbClr val="990000"/>
                </a:solidFill>
              </a:rPr>
              <a:t>: Rule-Based Transformations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48600" y="0"/>
            <a:ext cx="1295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XSLT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476500" y="2838450"/>
            <a:ext cx="419100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4648200" y="819150"/>
            <a:ext cx="4191000" cy="3657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Match template and replace</a:t>
            </a:r>
          </a:p>
          <a:p>
            <a:pPr marL="274320" indent="-182880"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Recursively match templates</a:t>
            </a:r>
          </a:p>
          <a:p>
            <a:pPr marL="274320" indent="-182880"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Extract values</a:t>
            </a:r>
          </a:p>
          <a:p>
            <a:pPr marL="274320" indent="-182880"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Iteration (for-each)</a:t>
            </a:r>
          </a:p>
          <a:p>
            <a:pPr marL="274320" indent="-182880"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Conditionals (if) </a:t>
            </a:r>
          </a:p>
          <a:p>
            <a:pPr marL="274320" indent="-182880"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Strange default/whitespace 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behavior</a:t>
            </a:r>
          </a:p>
          <a:p>
            <a:pPr marL="274320" indent="-182880">
              <a:lnSpc>
                <a:spcPct val="8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Implicit template priority 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scheme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09800" y="4019550"/>
            <a:ext cx="4038600" cy="990600"/>
          </a:xfrm>
          <a:prstGeom prst="roundRect">
            <a:avLst/>
          </a:prstGeom>
          <a:solidFill>
            <a:srgbClr val="FFFFCC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en-US" sz="2800" b="1" dirty="0" smtClean="0">
                <a:solidFill>
                  <a:schemeClr val="tx1"/>
                </a:solidFill>
              </a:rPr>
              <a:t>Demo: </a:t>
            </a:r>
            <a:r>
              <a:rPr lang="en-US" sz="2800" dirty="0" err="1" smtClean="0">
                <a:solidFill>
                  <a:srgbClr val="990000"/>
                </a:solidFill>
              </a:rPr>
              <a:t>XSLT</a:t>
            </a:r>
            <a:r>
              <a:rPr lang="en-US" sz="2800" dirty="0" smtClean="0">
                <a:solidFill>
                  <a:srgbClr val="990000"/>
                </a:solidFill>
              </a:rPr>
              <a:t> examples</a:t>
            </a:r>
          </a:p>
          <a:p>
            <a:pPr algn="ctr">
              <a:lnSpc>
                <a:spcPct val="85000"/>
              </a:lnSpc>
            </a:pPr>
            <a:r>
              <a:rPr lang="en-US" sz="2800" dirty="0" smtClean="0">
                <a:solidFill>
                  <a:srgbClr val="990000"/>
                </a:solidFill>
              </a:rPr>
              <a:t>over bookstore data</a:t>
            </a:r>
            <a:endParaRPr lang="en-US" sz="28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00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2428</TotalTime>
  <Words>117</Words>
  <Application>Microsoft Office PowerPoint</Application>
  <PresentationFormat>On-screen Show (16:9)</PresentationFormat>
  <Paragraphs>49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4_Lecture</vt:lpstr>
      <vt:lpstr>1_Lecture</vt:lpstr>
      <vt:lpstr>2_Lecture</vt:lpstr>
      <vt:lpstr>3_Office Theme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OpenClassroom</cp:lastModifiedBy>
  <cp:revision>220</cp:revision>
  <dcterms:created xsi:type="dcterms:W3CDTF">2010-07-08T21:59:02Z</dcterms:created>
  <dcterms:modified xsi:type="dcterms:W3CDTF">2011-04-04T20:19:29Z</dcterms:modified>
</cp:coreProperties>
</file>