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684" r:id="rId2"/>
    <p:sldMasterId id="2147483763" r:id="rId3"/>
    <p:sldMasterId id="2147483722" r:id="rId4"/>
    <p:sldMasterId id="2147483736" r:id="rId5"/>
    <p:sldMasterId id="2147483750" r:id="rId6"/>
  </p:sldMasterIdLst>
  <p:notesMasterIdLst>
    <p:notesMasterId r:id="rId12"/>
  </p:notesMasterIdLst>
  <p:sldIdLst>
    <p:sldId id="268" r:id="rId7"/>
    <p:sldId id="275" r:id="rId8"/>
    <p:sldId id="278" r:id="rId9"/>
    <p:sldId id="279" r:id="rId10"/>
    <p:sldId id="280" r:id="rId11"/>
  </p:sldIdLst>
  <p:sldSz cx="9144000" cy="5143500" type="screen16x9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90000"/>
    <a:srgbClr val="0000FF"/>
    <a:srgbClr val="800000"/>
    <a:srgbClr val="A50021"/>
    <a:srgbClr val="00CC00"/>
    <a:srgbClr val="CCFFFF"/>
    <a:srgbClr val="FFFF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4" autoAdjust="0"/>
    <p:restoredTop sz="94632" autoAdjust="0"/>
  </p:normalViewPr>
  <p:slideViewPr>
    <p:cSldViewPr>
      <p:cViewPr>
        <p:scale>
          <a:sx n="100" d="100"/>
          <a:sy n="100" d="100"/>
        </p:scale>
        <p:origin x="-696" y="-3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2/10/2011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36306"/>
            <a:ext cx="2133600" cy="273844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624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69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4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79141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175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419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32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933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3402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6583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441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6306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9306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480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0708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237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13168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911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197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580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2283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0218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4955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20919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94514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49862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61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20700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693836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6761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716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17523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84239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7083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39593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8039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983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2323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75201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349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39798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96013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75606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11080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6152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80620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720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40447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846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3973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96995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953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326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11399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58326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9123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27880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93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32061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06404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1575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191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712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64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53400" y="4931718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Jennifer Widom</a:t>
            </a:r>
            <a:endParaRPr lang="en-US" sz="900" dirty="0"/>
          </a:p>
        </p:txBody>
      </p:sp>
    </p:spTree>
    <p:extLst>
      <p:ext uri="{BB962C8B-B14F-4D97-AF65-F5344CB8AC3E}">
        <p14:creationId xmlns="" xmlns:p14="http://schemas.microsoft.com/office/powerpoint/2010/main" val="27501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62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0855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block2x2-1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3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26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097863" y="1164172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SQL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2383372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506913" y="2499794"/>
            <a:ext cx="4637087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3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0" y="0"/>
            <a:ext cx="2286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SQL: Intro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28600" y="761999"/>
            <a:ext cx="87630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Bef>
                <a:spcPts val="0"/>
              </a:spcBef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rgbClr val="990000"/>
                </a:solidFill>
              </a:rPr>
              <a:t>“</a:t>
            </a:r>
            <a:r>
              <a:rPr lang="en-US" sz="2800" dirty="0" err="1" smtClean="0">
                <a:solidFill>
                  <a:srgbClr val="990000"/>
                </a:solidFill>
              </a:rPr>
              <a:t>S.Q.L.</a:t>
            </a:r>
            <a:r>
              <a:rPr lang="en-US" sz="2800" dirty="0" smtClean="0">
                <a:solidFill>
                  <a:srgbClr val="990000"/>
                </a:solidFill>
              </a:rPr>
              <a:t>” or “sequel”</a:t>
            </a:r>
          </a:p>
          <a:p>
            <a:pPr marL="274320" indent="-182880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990000"/>
                </a:solidFill>
              </a:rPr>
              <a:t> Supported by all major commercial database systems</a:t>
            </a:r>
          </a:p>
          <a:p>
            <a:pPr marL="274320" indent="-182880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990000"/>
                </a:solidFill>
              </a:rPr>
              <a:t> Standardized –</a:t>
            </a:r>
            <a:r>
              <a:rPr lang="en-US" sz="2800" dirty="0">
                <a:solidFill>
                  <a:srgbClr val="990000"/>
                </a:solidFill>
              </a:rPr>
              <a:t> </a:t>
            </a:r>
            <a:r>
              <a:rPr lang="en-US" sz="2800" dirty="0" smtClean="0">
                <a:solidFill>
                  <a:srgbClr val="990000"/>
                </a:solidFill>
              </a:rPr>
              <a:t>many new features over time</a:t>
            </a:r>
          </a:p>
          <a:p>
            <a:pPr marL="274320" indent="-182880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990000"/>
                </a:solidFill>
              </a:rPr>
              <a:t> Interactive via GUI or prompt, or embedded in programs</a:t>
            </a:r>
          </a:p>
          <a:p>
            <a:pPr marL="274320" indent="-182880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990000"/>
                </a:solidFill>
              </a:rPr>
              <a:t> Declarative, based on relational algebra</a:t>
            </a:r>
          </a:p>
        </p:txBody>
      </p:sp>
    </p:spTree>
    <p:extLst>
      <p:ext uri="{BB962C8B-B14F-4D97-AF65-F5344CB8AC3E}">
        <p14:creationId xmlns="" xmlns:p14="http://schemas.microsoft.com/office/powerpoint/2010/main" val="12966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85750"/>
            <a:ext cx="8839200" cy="462915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Font typeface="Calibri" pitchFamily="34" charset="0"/>
              <a:buChar char=" "/>
            </a:pPr>
            <a:r>
              <a:rPr lang="en-US" sz="2800" dirty="0" smtClean="0">
                <a:solidFill>
                  <a:srgbClr val="990000"/>
                </a:solidFill>
              </a:rPr>
              <a:t>Data Definition Language (DDL)</a:t>
            </a:r>
          </a:p>
          <a:p>
            <a:pPr>
              <a:spcAft>
                <a:spcPts val="1200"/>
              </a:spcAft>
              <a:buNone/>
            </a:pPr>
            <a:endParaRPr lang="en-US" sz="2800" dirty="0" smtClean="0"/>
          </a:p>
          <a:p>
            <a:pPr>
              <a:spcBef>
                <a:spcPts val="600"/>
              </a:spcBef>
              <a:spcAft>
                <a:spcPts val="1800"/>
              </a:spcAft>
              <a:buFont typeface="Calibri" pitchFamily="34" charset="0"/>
              <a:buChar char=" "/>
            </a:pPr>
            <a:r>
              <a:rPr lang="en-US" sz="2800" dirty="0" smtClean="0">
                <a:solidFill>
                  <a:srgbClr val="990000"/>
                </a:solidFill>
              </a:rPr>
              <a:t>Data Manipulation Language (DML)</a:t>
            </a:r>
          </a:p>
          <a:p>
            <a:pPr>
              <a:spcAft>
                <a:spcPts val="1200"/>
              </a:spcAft>
              <a:buNone/>
            </a:pPr>
            <a:endParaRPr lang="en-US" sz="2800" dirty="0" smtClean="0"/>
          </a:p>
          <a:p>
            <a:pPr>
              <a:spcAft>
                <a:spcPts val="1200"/>
              </a:spcAft>
              <a:buNone/>
            </a:pPr>
            <a:endParaRPr lang="en-US" sz="2800" dirty="0" smtClean="0"/>
          </a:p>
          <a:p>
            <a:pPr>
              <a:spcBef>
                <a:spcPts val="1200"/>
              </a:spcBef>
              <a:buFont typeface="Calibri" pitchFamily="34" charset="0"/>
              <a:buChar char=" "/>
            </a:pPr>
            <a:r>
              <a:rPr lang="en-US" sz="2800" dirty="0" smtClean="0">
                <a:solidFill>
                  <a:srgbClr val="990000"/>
                </a:solidFill>
              </a:rPr>
              <a:t>Other Commands</a:t>
            </a:r>
          </a:p>
          <a:p>
            <a:pPr>
              <a:spcAft>
                <a:spcPts val="1200"/>
              </a:spcAft>
              <a:buFont typeface="Calibri" pitchFamily="34" charset="0"/>
              <a:buChar char=" "/>
            </a:pPr>
            <a:r>
              <a:rPr lang="en-US" sz="2400" dirty="0" smtClean="0">
                <a:solidFill>
                  <a:srgbClr val="0000FF"/>
                </a:solidFill>
              </a:rPr>
              <a:t>indexes, constraints, views, triggers, transactions, authorization, …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0" y="0"/>
            <a:ext cx="2286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SQL: Intro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61950"/>
            <a:ext cx="7543800" cy="34290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2400"/>
              </a:spcAft>
              <a:buFont typeface="Calibri" pitchFamily="34" charset="0"/>
              <a:buChar char=" "/>
            </a:pPr>
            <a:r>
              <a:rPr lang="en-US" sz="2800" dirty="0" smtClean="0">
                <a:solidFill>
                  <a:srgbClr val="990000"/>
                </a:solidFill>
                <a:latin typeface="+mj-lt"/>
              </a:rPr>
              <a:t>The Basic </a:t>
            </a:r>
            <a:r>
              <a:rPr lang="en-US" sz="2800" dirty="0" smtClean="0">
                <a:latin typeface="+mj-lt"/>
              </a:rPr>
              <a:t>SELECT</a:t>
            </a:r>
            <a:r>
              <a:rPr lang="en-US" sz="2800" dirty="0" smtClean="0">
                <a:solidFill>
                  <a:srgbClr val="990000"/>
                </a:solidFill>
                <a:latin typeface="+mj-lt"/>
              </a:rPr>
              <a:t> Statement</a:t>
            </a:r>
            <a:endParaRPr lang="en-US" sz="2800" dirty="0" smtClean="0">
              <a:solidFill>
                <a:srgbClr val="990000"/>
              </a:solidFill>
            </a:endParaRPr>
          </a:p>
          <a:p>
            <a:pPr>
              <a:spcBef>
                <a:spcPts val="0"/>
              </a:spcBef>
              <a:buFont typeface="Lucida Console" pitchFamily="49" charset="0"/>
              <a:buChar char=" "/>
            </a:pPr>
            <a:r>
              <a:rPr lang="en-US" sz="2800" dirty="0" smtClean="0">
                <a:solidFill>
                  <a:schemeClr val="tx1"/>
                </a:solidFill>
                <a:latin typeface="Lucida Console" pitchFamily="49" charset="0"/>
              </a:rPr>
              <a:t>  Select </a:t>
            </a:r>
            <a:r>
              <a:rPr lang="en-US" sz="2800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800" baseline="-25000" dirty="0" smtClean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sz="2800" dirty="0" smtClean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sz="2800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800" baseline="-25000" dirty="0" smtClean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sz="2800" dirty="0" smtClean="0">
                <a:solidFill>
                  <a:schemeClr val="tx1"/>
                </a:solidFill>
                <a:latin typeface="Lucida Console" pitchFamily="49" charset="0"/>
              </a:rPr>
              <a:t>,…,</a:t>
            </a:r>
            <a:r>
              <a:rPr lang="en-US" sz="2800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800" baseline="-25000" dirty="0" smtClean="0">
                <a:solidFill>
                  <a:srgbClr val="0000FF"/>
                </a:solidFill>
                <a:latin typeface="Lucida Console" pitchFamily="49" charset="0"/>
              </a:rPr>
              <a:t>n</a:t>
            </a:r>
          </a:p>
          <a:p>
            <a:pPr>
              <a:buFont typeface="Calibri" pitchFamily="34" charset="0"/>
              <a:buChar char=" "/>
            </a:pPr>
            <a:r>
              <a:rPr lang="en-US" sz="2800" dirty="0" smtClean="0">
                <a:solidFill>
                  <a:schemeClr val="tx1"/>
                </a:solidFill>
                <a:latin typeface="Lucida Console" pitchFamily="49" charset="0"/>
              </a:rPr>
              <a:t>  From   </a:t>
            </a:r>
            <a:r>
              <a:rPr lang="en-US" sz="2800" dirty="0" smtClean="0">
                <a:solidFill>
                  <a:srgbClr val="0000FF"/>
                </a:solidFill>
                <a:latin typeface="Lucida Console" pitchFamily="49" charset="0"/>
              </a:rPr>
              <a:t>R</a:t>
            </a:r>
            <a:r>
              <a:rPr lang="en-US" sz="2800" baseline="-25000" dirty="0" smtClean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sz="2800" dirty="0" smtClean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sz="2800" dirty="0" smtClean="0">
                <a:solidFill>
                  <a:srgbClr val="0000FF"/>
                </a:solidFill>
                <a:latin typeface="Lucida Console" pitchFamily="49" charset="0"/>
              </a:rPr>
              <a:t>R</a:t>
            </a:r>
            <a:r>
              <a:rPr lang="en-US" sz="2800" baseline="-25000" dirty="0" smtClean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sz="2800" dirty="0" smtClean="0">
                <a:solidFill>
                  <a:schemeClr val="tx1"/>
                </a:solidFill>
                <a:latin typeface="Lucida Console" pitchFamily="49" charset="0"/>
              </a:rPr>
              <a:t>, …,</a:t>
            </a:r>
            <a:r>
              <a:rPr lang="en-US" sz="2800" dirty="0" err="1" smtClean="0">
                <a:solidFill>
                  <a:srgbClr val="0000FF"/>
                </a:solidFill>
                <a:latin typeface="Lucida Console" pitchFamily="49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  <a:latin typeface="Lucida Console" pitchFamily="49" charset="0"/>
              </a:rPr>
              <a:t>m</a:t>
            </a:r>
            <a:endParaRPr lang="en-US" sz="2800" baseline="-250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>
              <a:buFont typeface="Calibri" pitchFamily="34" charset="0"/>
              <a:buChar char=" "/>
            </a:pPr>
            <a:r>
              <a:rPr lang="en-US" sz="2800" dirty="0" smtClean="0">
                <a:solidFill>
                  <a:schemeClr val="tx1"/>
                </a:solidFill>
                <a:latin typeface="Lucida Console" pitchFamily="49" charset="0"/>
              </a:rPr>
              <a:t>  Where  </a:t>
            </a:r>
            <a:r>
              <a:rPr lang="en-US" sz="2800" dirty="0" smtClean="0">
                <a:solidFill>
                  <a:srgbClr val="0000FF"/>
                </a:solidFill>
                <a:latin typeface="Lucida Console" pitchFamily="49" charset="0"/>
              </a:rPr>
              <a:t>condition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0" y="0"/>
            <a:ext cx="2286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SQL: Intro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1123950"/>
            <a:ext cx="3962400" cy="1524000"/>
          </a:xfrm>
          <a:prstGeom prst="rect">
            <a:avLst/>
          </a:prstGeom>
          <a:noFill/>
          <a:ln w="127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0" y="0"/>
            <a:ext cx="2286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SQL: Intro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28600" y="761999"/>
            <a:ext cx="87630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Bef>
                <a:spcPts val="0"/>
              </a:spcBef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rgbClr val="990000"/>
                </a:solidFill>
              </a:rPr>
              <a:t>“</a:t>
            </a:r>
            <a:r>
              <a:rPr lang="en-US" sz="2800" dirty="0" err="1" smtClean="0">
                <a:solidFill>
                  <a:srgbClr val="990000"/>
                </a:solidFill>
              </a:rPr>
              <a:t>S.Q.L.</a:t>
            </a:r>
            <a:r>
              <a:rPr lang="en-US" sz="2800" dirty="0" smtClean="0">
                <a:solidFill>
                  <a:srgbClr val="990000"/>
                </a:solidFill>
              </a:rPr>
              <a:t>” or “sequel”</a:t>
            </a:r>
          </a:p>
          <a:p>
            <a:pPr marL="274320" indent="-182880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990000"/>
                </a:solidFill>
              </a:rPr>
              <a:t> Supported by all major commercial database systems</a:t>
            </a:r>
          </a:p>
          <a:p>
            <a:pPr marL="274320" indent="-182880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990000"/>
                </a:solidFill>
              </a:rPr>
              <a:t> Standardized –</a:t>
            </a:r>
            <a:r>
              <a:rPr lang="en-US" sz="2800" dirty="0">
                <a:solidFill>
                  <a:srgbClr val="990000"/>
                </a:solidFill>
              </a:rPr>
              <a:t> </a:t>
            </a:r>
            <a:r>
              <a:rPr lang="en-US" sz="2800" dirty="0" smtClean="0">
                <a:solidFill>
                  <a:srgbClr val="990000"/>
                </a:solidFill>
              </a:rPr>
              <a:t>many new features over time</a:t>
            </a:r>
          </a:p>
          <a:p>
            <a:pPr marL="274320" indent="-182880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990000"/>
                </a:solidFill>
              </a:rPr>
              <a:t> Interactive via GUI or prompt, or embedded in programs</a:t>
            </a:r>
          </a:p>
          <a:p>
            <a:pPr marL="274320" indent="-182880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990000"/>
                </a:solidFill>
              </a:rPr>
              <a:t> Declarative, based on relational algebra</a:t>
            </a:r>
          </a:p>
        </p:txBody>
      </p:sp>
    </p:spTree>
    <p:extLst>
      <p:ext uri="{BB962C8B-B14F-4D97-AF65-F5344CB8AC3E}">
        <p14:creationId xmlns="" xmlns:p14="http://schemas.microsoft.com/office/powerpoint/2010/main" val="12966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68"/>
</p:tagLst>
</file>

<file path=ppt/theme/theme1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2044</TotalTime>
  <Words>144</Words>
  <Application>Microsoft Office PowerPoint</Application>
  <PresentationFormat>On-screen Show (16:9)</PresentationFormat>
  <Paragraphs>28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4_Lecture</vt:lpstr>
      <vt:lpstr>1_Lecture</vt:lpstr>
      <vt:lpstr>2_Lecture</vt:lpstr>
      <vt:lpstr>3_Office Theme</vt:lpstr>
      <vt:lpstr>4_Office Theme</vt:lpstr>
      <vt:lpstr>5_Office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Jennifer Widom</cp:lastModifiedBy>
  <cp:revision>162</cp:revision>
  <dcterms:created xsi:type="dcterms:W3CDTF">2010-07-08T21:59:02Z</dcterms:created>
  <dcterms:modified xsi:type="dcterms:W3CDTF">2011-02-11T05:15:53Z</dcterms:modified>
</cp:coreProperties>
</file>