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22" r:id="rId3"/>
    <p:sldId id="421" r:id="rId4"/>
    <p:sldId id="466" r:id="rId5"/>
    <p:sldId id="474" r:id="rId6"/>
    <p:sldId id="467" r:id="rId7"/>
    <p:sldId id="468" r:id="rId8"/>
    <p:sldId id="523" r:id="rId9"/>
    <p:sldId id="471" r:id="rId10"/>
    <p:sldId id="548" r:id="rId11"/>
    <p:sldId id="476" r:id="rId12"/>
    <p:sldId id="477" r:id="rId13"/>
    <p:sldId id="478" r:id="rId14"/>
    <p:sldId id="479" r:id="rId15"/>
    <p:sldId id="549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2" r:id="rId26"/>
    <p:sldId id="568" r:id="rId27"/>
    <p:sldId id="544" r:id="rId28"/>
    <p:sldId id="545" r:id="rId29"/>
    <p:sldId id="546" r:id="rId30"/>
    <p:sldId id="547" r:id="rId31"/>
    <p:sldId id="569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70" r:id="rId40"/>
    <p:sldId id="572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67" r:id="rId49"/>
    <p:sldId id="557" r:id="rId50"/>
    <p:sldId id="558" r:id="rId51"/>
    <p:sldId id="559" r:id="rId52"/>
    <p:sldId id="560" r:id="rId53"/>
    <p:sldId id="562" r:id="rId54"/>
    <p:sldId id="563" r:id="rId55"/>
    <p:sldId id="564" r:id="rId56"/>
    <p:sldId id="565" r:id="rId57"/>
    <p:sldId id="56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430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D6BED7-6051-44B0-A53B-1099A4AB66BA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2D6C6-61FD-4DA0-BDE7-87D541B2922A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15095-EE50-4ADC-BC1E-C228121E3D16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464D26-0C4D-40B7-A8A2-BD66D3FB4BF8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What R-squared value would you expect under the null</a:t>
            </a:r>
            <a:r>
              <a:rPr lang="en-US" baseline="0" dirty="0" smtClean="0">
                <a:latin typeface="Arial" pitchFamily="34" charset="0"/>
              </a:rPr>
              <a:t> hypothesis ?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84067"/>
            <a:ext cx="8236527" cy="3437315"/>
          </a:xfrm>
        </p:spPr>
        <p:txBody>
          <a:bodyPr>
            <a:normAutofit/>
          </a:bodyPr>
          <a:lstStyle/>
          <a:p>
            <a:r>
              <a:rPr lang="en-US" dirty="0" smtClean="0"/>
              <a:t>Liner Regression ,Logistic Regression , SVM, Naïve Bayes, Random Forest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128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-values and P-values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039528"/>
            <a:ext cx="8382000" cy="501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We can </a:t>
            </a:r>
            <a:r>
              <a:rPr lang="en-US" sz="2400" b="1" kern="0" dirty="0" smtClean="0">
                <a:solidFill>
                  <a:srgbClr val="C00000"/>
                </a:solidFill>
              </a:rPr>
              <a:t>always</a:t>
            </a:r>
            <a:r>
              <a:rPr lang="en-US" sz="2400" kern="0" dirty="0" smtClean="0"/>
              <a:t> fit a linear model to any dataset, but how do we know if there is a </a:t>
            </a:r>
            <a:r>
              <a:rPr lang="en-US" sz="2400" b="1" kern="0" dirty="0" smtClean="0">
                <a:solidFill>
                  <a:srgbClr val="C00000"/>
                </a:solidFill>
              </a:rPr>
              <a:t>real linear relationship</a:t>
            </a:r>
            <a:r>
              <a:rPr lang="en-US" sz="2400" kern="0" dirty="0" smtClean="0"/>
              <a:t>? </a:t>
            </a:r>
          </a:p>
        </p:txBody>
      </p:sp>
      <p:pic>
        <p:nvPicPr>
          <p:cNvPr id="1028" name="Picture 4" descr="http://upload.wikimedia.org/wikipedia/commons/thumb/e/ec/Anscombe%27s_quartet_3.svg/1280px-Anscombe%27s_quartet_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2098111"/>
            <a:ext cx="5600332" cy="40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128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039528"/>
                <a:ext cx="8382000" cy="5255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1" kern="0" dirty="0" smtClean="0">
                    <a:solidFill>
                      <a:srgbClr val="0070C0"/>
                    </a:solidFill>
                  </a:rPr>
                  <a:t>Approach: </a:t>
                </a:r>
                <a:r>
                  <a:rPr lang="en-US" sz="2400" kern="0" dirty="0" smtClean="0"/>
                  <a:t>Measure how much the total “noise” (variance) is reduced when we include the line as an offset. 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1" kern="0" dirty="0" smtClean="0">
                    <a:solidFill>
                      <a:srgbClr val="0070C0"/>
                    </a:solidFill>
                  </a:rPr>
                  <a:t>R-squared: </a:t>
                </a:r>
                <a:r>
                  <a:rPr lang="en-US" sz="2400" kern="0" dirty="0" smtClean="0"/>
                  <a:t>a suitable measure.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 ker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kern="0">
                        <a:latin typeface="Cambria Math"/>
                      </a:rPr>
                      <m:t>X</m:t>
                    </m:r>
                    <m:r>
                      <a:rPr lang="en-US" sz="2400" i="1" ker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kern="0" dirty="0" smtClean="0"/>
                  <a:t> be a predicted value,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0" dirty="0" smtClean="0"/>
                  <a:t> be the sample mean. Then the R-squared value is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/>
                        </a:rPr>
                        <m:t>=1− </m:t>
                      </m:r>
                      <m:f>
                        <m:f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kern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ker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ker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 ker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kern="0" dirty="0" smtClean="0"/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And can be described as the fraction of the total variance not explained by the model.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R</a:t>
                </a:r>
                <a:r>
                  <a:rPr lang="en-US" sz="2400" kern="0" baseline="30000" dirty="0" smtClean="0"/>
                  <a:t>2</a:t>
                </a:r>
                <a:r>
                  <a:rPr lang="en-US" sz="2400" kern="0" dirty="0" smtClean="0"/>
                  <a:t> = 0: bad model. No evidence of a linear relationship.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R</a:t>
                </a:r>
                <a:r>
                  <a:rPr lang="en-US" sz="2400" kern="0" baseline="30000" dirty="0" smtClean="0"/>
                  <a:t>2</a:t>
                </a:r>
                <a:r>
                  <a:rPr lang="en-US" sz="2400" kern="0" dirty="0" smtClean="0"/>
                  <a:t> = 1: good model. The line perfectly fits the data. </a:t>
                </a: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39528"/>
                <a:ext cx="8382000" cy="5255394"/>
              </a:xfrm>
              <a:prstGeom prst="rect">
                <a:avLst/>
              </a:prstGeom>
              <a:blipFill rotWithShape="1">
                <a:blip r:embed="rId3"/>
                <a:stretch>
                  <a:fillRect l="-1164" t="-928" r="-145" b="-1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892743"/>
          </a:xfrm>
        </p:spPr>
        <p:txBody>
          <a:bodyPr/>
          <a:lstStyle/>
          <a:p>
            <a:pPr eaLnBrk="1" hangingPunct="1"/>
            <a:r>
              <a:rPr lang="en-US" dirty="0" smtClean="0"/>
              <a:t>R-squared</a:t>
            </a:r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74282"/>
                <a:ext cx="8382000" cy="4875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i="1" ker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kern="0">
                          <a:latin typeface="Cambria Math"/>
                        </a:rPr>
                        <m:t>=1− </m:t>
                      </m:r>
                      <m:f>
                        <m:fPr>
                          <m:ctrlPr>
                            <a:rPr lang="en-US" sz="28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kern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kern="0" dirty="0" smtClean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74282"/>
                <a:ext cx="8382000" cy="4875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2" y="2422988"/>
            <a:ext cx="5495417" cy="36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4888" y="55267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74976" y="237951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58558" y="4153417"/>
            <a:ext cx="5269224" cy="0"/>
          </a:xfrm>
          <a:prstGeom prst="line">
            <a:avLst/>
          </a:prstGeom>
          <a:ln>
            <a:solidFill>
              <a:srgbClr val="3E94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74946" y="2766172"/>
                <a:ext cx="1340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/>
                  <a:t>Line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946" y="2766172"/>
                <a:ext cx="134088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818" t="-10526" r="-290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0879" y="3922584"/>
                <a:ext cx="1340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/>
                  <a:t>Line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79" y="3922584"/>
                <a:ext cx="13408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818" t="-10526" r="-245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6208295" y="2997004"/>
            <a:ext cx="0" cy="31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51595" y="3227838"/>
            <a:ext cx="0" cy="925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6266045" y="1482292"/>
            <a:ext cx="533890" cy="1636294"/>
          </a:xfrm>
          <a:custGeom>
            <a:avLst/>
            <a:gdLst>
              <a:gd name="connsiteX0" fmla="*/ 0 w 493238"/>
              <a:gd name="connsiteY0" fmla="*/ 0 h 1443789"/>
              <a:gd name="connsiteX1" fmla="*/ 385010 w 493238"/>
              <a:gd name="connsiteY1" fmla="*/ 423511 h 1443789"/>
              <a:gd name="connsiteX2" fmla="*/ 481263 w 493238"/>
              <a:gd name="connsiteY2" fmla="*/ 981776 h 1443789"/>
              <a:gd name="connsiteX3" fmla="*/ 163629 w 493238"/>
              <a:gd name="connsiteY3" fmla="*/ 1443789 h 1443789"/>
              <a:gd name="connsiteX0" fmla="*/ 0 w 497840"/>
              <a:gd name="connsiteY0" fmla="*/ 0 h 1491915"/>
              <a:gd name="connsiteX1" fmla="*/ 385010 w 497840"/>
              <a:gd name="connsiteY1" fmla="*/ 423511 h 1491915"/>
              <a:gd name="connsiteX2" fmla="*/ 481263 w 497840"/>
              <a:gd name="connsiteY2" fmla="*/ 981776 h 1491915"/>
              <a:gd name="connsiteX3" fmla="*/ 96252 w 497840"/>
              <a:gd name="connsiteY3" fmla="*/ 1491915 h 1491915"/>
              <a:gd name="connsiteX0" fmla="*/ 125129 w 638637"/>
              <a:gd name="connsiteY0" fmla="*/ 0 h 1636294"/>
              <a:gd name="connsiteX1" fmla="*/ 510139 w 638637"/>
              <a:gd name="connsiteY1" fmla="*/ 423511 h 1636294"/>
              <a:gd name="connsiteX2" fmla="*/ 606392 w 638637"/>
              <a:gd name="connsiteY2" fmla="*/ 981776 h 1636294"/>
              <a:gd name="connsiteX3" fmla="*/ 0 w 638637"/>
              <a:gd name="connsiteY3" fmla="*/ 1636294 h 1636294"/>
              <a:gd name="connsiteX0" fmla="*/ 125129 w 550515"/>
              <a:gd name="connsiteY0" fmla="*/ 0 h 1636294"/>
              <a:gd name="connsiteX1" fmla="*/ 510139 w 550515"/>
              <a:gd name="connsiteY1" fmla="*/ 423511 h 1636294"/>
              <a:gd name="connsiteX2" fmla="*/ 481264 w 550515"/>
              <a:gd name="connsiteY2" fmla="*/ 981776 h 1636294"/>
              <a:gd name="connsiteX3" fmla="*/ 0 w 550515"/>
              <a:gd name="connsiteY3" fmla="*/ 1636294 h 1636294"/>
              <a:gd name="connsiteX0" fmla="*/ 125129 w 544559"/>
              <a:gd name="connsiteY0" fmla="*/ 0 h 1636294"/>
              <a:gd name="connsiteX1" fmla="*/ 510139 w 544559"/>
              <a:gd name="connsiteY1" fmla="*/ 423511 h 1636294"/>
              <a:gd name="connsiteX2" fmla="*/ 481264 w 544559"/>
              <a:gd name="connsiteY2" fmla="*/ 981776 h 1636294"/>
              <a:gd name="connsiteX3" fmla="*/ 0 w 544559"/>
              <a:gd name="connsiteY3" fmla="*/ 1636294 h 1636294"/>
              <a:gd name="connsiteX0" fmla="*/ 125129 w 533890"/>
              <a:gd name="connsiteY0" fmla="*/ 0 h 1636294"/>
              <a:gd name="connsiteX1" fmla="*/ 481263 w 533890"/>
              <a:gd name="connsiteY1" fmla="*/ 442761 h 1636294"/>
              <a:gd name="connsiteX2" fmla="*/ 481264 w 533890"/>
              <a:gd name="connsiteY2" fmla="*/ 981776 h 1636294"/>
              <a:gd name="connsiteX3" fmla="*/ 0 w 533890"/>
              <a:gd name="connsiteY3" fmla="*/ 1636294 h 163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90" h="1636294">
                <a:moveTo>
                  <a:pt x="125129" y="0"/>
                </a:moveTo>
                <a:cubicBezTo>
                  <a:pt x="277528" y="129941"/>
                  <a:pt x="421907" y="279132"/>
                  <a:pt x="481263" y="442761"/>
                </a:cubicBezTo>
                <a:cubicBezTo>
                  <a:pt x="540619" y="606390"/>
                  <a:pt x="561475" y="782854"/>
                  <a:pt x="481264" y="981776"/>
                </a:cubicBezTo>
                <a:cubicBezTo>
                  <a:pt x="401053" y="1180698"/>
                  <a:pt x="140368" y="1490310"/>
                  <a:pt x="0" y="1636294"/>
                </a:cubicBezTo>
              </a:path>
            </a:pathLst>
          </a:custGeom>
          <a:noFill/>
          <a:ln w="12700">
            <a:solidFill>
              <a:schemeClr val="tx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4350060" y="2023761"/>
            <a:ext cx="2158553" cy="1687979"/>
          </a:xfrm>
          <a:custGeom>
            <a:avLst/>
            <a:gdLst>
              <a:gd name="connsiteX0" fmla="*/ 0 w 493238"/>
              <a:gd name="connsiteY0" fmla="*/ 0 h 1443789"/>
              <a:gd name="connsiteX1" fmla="*/ 385010 w 493238"/>
              <a:gd name="connsiteY1" fmla="*/ 423511 h 1443789"/>
              <a:gd name="connsiteX2" fmla="*/ 481263 w 493238"/>
              <a:gd name="connsiteY2" fmla="*/ 981776 h 1443789"/>
              <a:gd name="connsiteX3" fmla="*/ 163629 w 493238"/>
              <a:gd name="connsiteY3" fmla="*/ 1443789 h 1443789"/>
              <a:gd name="connsiteX0" fmla="*/ 0 w 497840"/>
              <a:gd name="connsiteY0" fmla="*/ 0 h 1491915"/>
              <a:gd name="connsiteX1" fmla="*/ 385010 w 497840"/>
              <a:gd name="connsiteY1" fmla="*/ 423511 h 1491915"/>
              <a:gd name="connsiteX2" fmla="*/ 481263 w 497840"/>
              <a:gd name="connsiteY2" fmla="*/ 981776 h 1491915"/>
              <a:gd name="connsiteX3" fmla="*/ 96252 w 497840"/>
              <a:gd name="connsiteY3" fmla="*/ 1491915 h 1491915"/>
              <a:gd name="connsiteX0" fmla="*/ 538861 w 1082435"/>
              <a:gd name="connsiteY0" fmla="*/ 0 h 1656372"/>
              <a:gd name="connsiteX1" fmla="*/ 923871 w 1082435"/>
              <a:gd name="connsiteY1" fmla="*/ 423511 h 1656372"/>
              <a:gd name="connsiteX2" fmla="*/ 1020124 w 1082435"/>
              <a:gd name="connsiteY2" fmla="*/ 981776 h 1656372"/>
              <a:gd name="connsiteX3" fmla="*/ 0 w 1082435"/>
              <a:gd name="connsiteY3" fmla="*/ 1656372 h 1656372"/>
              <a:gd name="connsiteX0" fmla="*/ 538861 w 1082435"/>
              <a:gd name="connsiteY0" fmla="*/ 0 h 1656372"/>
              <a:gd name="connsiteX1" fmla="*/ 923871 w 1082435"/>
              <a:gd name="connsiteY1" fmla="*/ 423511 h 1656372"/>
              <a:gd name="connsiteX2" fmla="*/ 1020124 w 1082435"/>
              <a:gd name="connsiteY2" fmla="*/ 981776 h 1656372"/>
              <a:gd name="connsiteX3" fmla="*/ 0 w 1082435"/>
              <a:gd name="connsiteY3" fmla="*/ 1656372 h 1656372"/>
              <a:gd name="connsiteX0" fmla="*/ 531300 w 1074321"/>
              <a:gd name="connsiteY0" fmla="*/ 0 h 1541751"/>
              <a:gd name="connsiteX1" fmla="*/ 916310 w 1074321"/>
              <a:gd name="connsiteY1" fmla="*/ 423511 h 1541751"/>
              <a:gd name="connsiteX2" fmla="*/ 1012563 w 1074321"/>
              <a:gd name="connsiteY2" fmla="*/ 981776 h 1541751"/>
              <a:gd name="connsiteX3" fmla="*/ 0 w 1074321"/>
              <a:gd name="connsiteY3" fmla="*/ 1541751 h 1541751"/>
              <a:gd name="connsiteX0" fmla="*/ 531300 w 966792"/>
              <a:gd name="connsiteY0" fmla="*/ 0 h 1541751"/>
              <a:gd name="connsiteX1" fmla="*/ 916310 w 966792"/>
              <a:gd name="connsiteY1" fmla="*/ 423511 h 1541751"/>
              <a:gd name="connsiteX2" fmla="*/ 861345 w 966792"/>
              <a:gd name="connsiteY2" fmla="*/ 936924 h 1541751"/>
              <a:gd name="connsiteX3" fmla="*/ 0 w 966792"/>
              <a:gd name="connsiteY3" fmla="*/ 1541751 h 1541751"/>
              <a:gd name="connsiteX0" fmla="*/ 531300 w 956356"/>
              <a:gd name="connsiteY0" fmla="*/ 0 h 1541751"/>
              <a:gd name="connsiteX1" fmla="*/ 916310 w 956356"/>
              <a:gd name="connsiteY1" fmla="*/ 423511 h 1541751"/>
              <a:gd name="connsiteX2" fmla="*/ 861345 w 956356"/>
              <a:gd name="connsiteY2" fmla="*/ 936924 h 1541751"/>
              <a:gd name="connsiteX3" fmla="*/ 0 w 956356"/>
              <a:gd name="connsiteY3" fmla="*/ 1541751 h 1541751"/>
              <a:gd name="connsiteX0" fmla="*/ 1582260 w 2089199"/>
              <a:gd name="connsiteY0" fmla="*/ 0 h 952029"/>
              <a:gd name="connsiteX1" fmla="*/ 1967270 w 2089199"/>
              <a:gd name="connsiteY1" fmla="*/ 423511 h 952029"/>
              <a:gd name="connsiteX2" fmla="*/ 1912305 w 2089199"/>
              <a:gd name="connsiteY2" fmla="*/ 936924 h 952029"/>
              <a:gd name="connsiteX3" fmla="*/ 0 w 2089199"/>
              <a:gd name="connsiteY3" fmla="*/ 873959 h 952029"/>
              <a:gd name="connsiteX0" fmla="*/ 1582260 w 2089200"/>
              <a:gd name="connsiteY0" fmla="*/ 0 h 956308"/>
              <a:gd name="connsiteX1" fmla="*/ 1967270 w 2089200"/>
              <a:gd name="connsiteY1" fmla="*/ 423511 h 956308"/>
              <a:gd name="connsiteX2" fmla="*/ 1912305 w 2089200"/>
              <a:gd name="connsiteY2" fmla="*/ 936924 h 956308"/>
              <a:gd name="connsiteX3" fmla="*/ 0 w 2089200"/>
              <a:gd name="connsiteY3" fmla="*/ 873959 h 956308"/>
              <a:gd name="connsiteX0" fmla="*/ 1582260 w 1973037"/>
              <a:gd name="connsiteY0" fmla="*/ 0 h 873959"/>
              <a:gd name="connsiteX1" fmla="*/ 1967270 w 1973037"/>
              <a:gd name="connsiteY1" fmla="*/ 423511 h 873959"/>
              <a:gd name="connsiteX2" fmla="*/ 1284753 w 1973037"/>
              <a:gd name="connsiteY2" fmla="*/ 627945 h 873959"/>
              <a:gd name="connsiteX3" fmla="*/ 0 w 1973037"/>
              <a:gd name="connsiteY3" fmla="*/ 873959 h 873959"/>
              <a:gd name="connsiteX0" fmla="*/ 1582260 w 1688085"/>
              <a:gd name="connsiteY0" fmla="*/ 0 h 873959"/>
              <a:gd name="connsiteX1" fmla="*/ 1642152 w 1688085"/>
              <a:gd name="connsiteY1" fmla="*/ 393610 h 873959"/>
              <a:gd name="connsiteX2" fmla="*/ 1284753 w 1688085"/>
              <a:gd name="connsiteY2" fmla="*/ 627945 h 873959"/>
              <a:gd name="connsiteX3" fmla="*/ 0 w 1688085"/>
              <a:gd name="connsiteY3" fmla="*/ 873959 h 873959"/>
              <a:gd name="connsiteX0" fmla="*/ 1582260 w 1695593"/>
              <a:gd name="connsiteY0" fmla="*/ 0 h 873959"/>
              <a:gd name="connsiteX1" fmla="*/ 1642152 w 1695593"/>
              <a:gd name="connsiteY1" fmla="*/ 393610 h 873959"/>
              <a:gd name="connsiteX2" fmla="*/ 1171340 w 1695593"/>
              <a:gd name="connsiteY2" fmla="*/ 682764 h 873959"/>
              <a:gd name="connsiteX3" fmla="*/ 0 w 1695593"/>
              <a:gd name="connsiteY3" fmla="*/ 873959 h 8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593" h="873959">
                <a:moveTo>
                  <a:pt x="1582260" y="0"/>
                </a:moveTo>
                <a:cubicBezTo>
                  <a:pt x="1734659" y="129941"/>
                  <a:pt x="1710639" y="279816"/>
                  <a:pt x="1642152" y="393610"/>
                </a:cubicBezTo>
                <a:cubicBezTo>
                  <a:pt x="1573665" y="507404"/>
                  <a:pt x="1445032" y="602706"/>
                  <a:pt x="1171340" y="682764"/>
                </a:cubicBezTo>
                <a:cubicBezTo>
                  <a:pt x="897648" y="762822"/>
                  <a:pt x="284025" y="842596"/>
                  <a:pt x="0" y="873959"/>
                </a:cubicBezTo>
              </a:path>
            </a:pathLst>
          </a:custGeom>
          <a:noFill/>
          <a:ln w="12700">
            <a:solidFill>
              <a:schemeClr val="tx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35809" y="943449"/>
            <a:ext cx="218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Small if good fit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128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-values and P-values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155032"/>
            <a:ext cx="8382000" cy="51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b="1" kern="0" dirty="0" smtClean="0">
                <a:solidFill>
                  <a:srgbClr val="0070C0"/>
                </a:solidFill>
              </a:rPr>
              <a:t>Statistic:</a:t>
            </a:r>
            <a:r>
              <a:rPr lang="en-US" sz="2400" kern="0" dirty="0" smtClean="0"/>
              <a:t> From R-squared we can derive another statistic (using degrees of freedom) that has a standard distribution called an </a:t>
            </a:r>
            <a:r>
              <a:rPr lang="en-US" sz="2400" b="1" kern="0" dirty="0" smtClean="0">
                <a:solidFill>
                  <a:srgbClr val="C00000"/>
                </a:solidFill>
              </a:rPr>
              <a:t>F-distribution</a:t>
            </a:r>
            <a:r>
              <a:rPr lang="en-US" sz="2400" kern="0" dirty="0" smtClean="0"/>
              <a:t>. 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From the CDF for the F-distribution, we can derive a </a:t>
            </a:r>
            <a:r>
              <a:rPr lang="en-US" sz="2400" b="1" kern="0" dirty="0" smtClean="0">
                <a:solidFill>
                  <a:srgbClr val="0070C0"/>
                </a:solidFill>
              </a:rPr>
              <a:t>P-value</a:t>
            </a:r>
            <a:r>
              <a:rPr lang="en-US" sz="2400" kern="0" dirty="0" smtClean="0"/>
              <a:t> for the data. 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The P-value is, as usual, the probability of observing the data under the null hypothesis of no linear relationship. 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If </a:t>
            </a:r>
            <a:r>
              <a:rPr lang="en-US" sz="2400" b="1" kern="0" dirty="0" smtClean="0">
                <a:solidFill>
                  <a:srgbClr val="C00000"/>
                </a:solidFill>
              </a:rPr>
              <a:t>p is small</a:t>
            </a:r>
            <a:r>
              <a:rPr lang="en-US" sz="2400" kern="0" dirty="0" smtClean="0"/>
              <a:t>, say less than 0.05, we conclude that </a:t>
            </a:r>
            <a:r>
              <a:rPr lang="en-US" sz="2400" b="1" kern="0" dirty="0" smtClean="0">
                <a:solidFill>
                  <a:srgbClr val="C00000"/>
                </a:solidFill>
              </a:rPr>
              <a:t>there is a linear relationship</a:t>
            </a:r>
            <a:r>
              <a:rPr lang="en-US" sz="2400" kern="0" dirty="0" smtClean="0"/>
              <a:t>.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75064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/>
              <a:lstStyle/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We made a distinction earlier between regression (predicting a real value) and classification (predicting a discrete value).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Logistic regression is designed as a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binary classifier </a:t>
                </a:r>
                <a:r>
                  <a:rPr lang="en-US" sz="2400" dirty="0" smtClean="0"/>
                  <a:t>(output say {0,1}) but actually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outputs the probability </a:t>
                </a:r>
                <a:r>
                  <a:rPr lang="en-US" sz="2400" dirty="0" smtClean="0"/>
                  <a:t>that the input instance is in the “1” class. 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A logistic classifier has the form:</a:t>
                </a: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is a vector of features.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1185" t="-97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 sz="2600" dirty="0" smtClean="0"/>
              <a:t>Logistic regression is probably the </a:t>
            </a:r>
            <a:r>
              <a:rPr lang="en-US" sz="2600" b="1" dirty="0" smtClean="0">
                <a:solidFill>
                  <a:srgbClr val="3E9430"/>
                </a:solidFill>
              </a:rPr>
              <a:t>most widely used general-purpose classifier</a:t>
            </a:r>
            <a:r>
              <a:rPr lang="en-US" sz="2600" dirty="0" smtClean="0"/>
              <a:t>. </a:t>
            </a:r>
          </a:p>
          <a:p>
            <a:pPr lvl="0">
              <a:lnSpc>
                <a:spcPct val="100000"/>
              </a:lnSpc>
              <a:defRPr/>
            </a:pPr>
            <a:endParaRPr lang="en-US" sz="2600" dirty="0"/>
          </a:p>
          <a:p>
            <a:pPr lvl="0">
              <a:lnSpc>
                <a:spcPct val="100000"/>
              </a:lnSpc>
              <a:defRPr/>
            </a:pPr>
            <a:r>
              <a:rPr lang="en-US" sz="2600" dirty="0" smtClean="0"/>
              <a:t>Its </a:t>
            </a:r>
            <a:r>
              <a:rPr lang="en-US" sz="2600" b="1" dirty="0" smtClean="0">
                <a:solidFill>
                  <a:srgbClr val="3E9430"/>
                </a:solidFill>
              </a:rPr>
              <a:t>very scalable </a:t>
            </a:r>
            <a:r>
              <a:rPr lang="en-US" sz="2600" dirty="0" smtClean="0"/>
              <a:t>and can be </a:t>
            </a:r>
            <a:r>
              <a:rPr lang="en-US" sz="2600" b="1" dirty="0" smtClean="0">
                <a:solidFill>
                  <a:srgbClr val="3E9430"/>
                </a:solidFill>
              </a:rPr>
              <a:t>very fast </a:t>
            </a:r>
            <a:r>
              <a:rPr lang="en-US" sz="2600" dirty="0" smtClean="0"/>
              <a:t>to train. It’s used for</a:t>
            </a:r>
          </a:p>
          <a:p>
            <a:pPr lvl="1">
              <a:defRPr/>
            </a:pPr>
            <a:r>
              <a:rPr lang="en-US" sz="2600" dirty="0" smtClean="0"/>
              <a:t>Spam filtering</a:t>
            </a:r>
          </a:p>
          <a:p>
            <a:pPr lvl="1">
              <a:defRPr/>
            </a:pPr>
            <a:r>
              <a:rPr lang="en-US" sz="2600" dirty="0" smtClean="0"/>
              <a:t>News message classification</a:t>
            </a:r>
          </a:p>
          <a:p>
            <a:pPr lvl="1">
              <a:defRPr/>
            </a:pPr>
            <a:r>
              <a:rPr lang="en-US" sz="2600" dirty="0" smtClean="0"/>
              <a:t>Web site classification</a:t>
            </a:r>
          </a:p>
          <a:p>
            <a:pPr lvl="1">
              <a:defRPr/>
            </a:pPr>
            <a:r>
              <a:rPr lang="en-US" sz="2600" dirty="0" smtClean="0"/>
              <a:t>Product classification</a:t>
            </a:r>
          </a:p>
          <a:p>
            <a:pPr lvl="1">
              <a:defRPr/>
            </a:pPr>
            <a:r>
              <a:rPr lang="en-US" sz="2600" dirty="0" smtClean="0"/>
              <a:t>Most classification problems with large, sparse feature sets.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600" dirty="0" smtClean="0"/>
              <a:t>The only caveat is that </a:t>
            </a:r>
            <a:r>
              <a:rPr lang="en-US" sz="2600" b="1" dirty="0" smtClean="0">
                <a:solidFill>
                  <a:srgbClr val="C00000"/>
                </a:solidFill>
              </a:rPr>
              <a:t>it can </a:t>
            </a:r>
            <a:r>
              <a:rPr lang="en-US" sz="2600" b="1" dirty="0" err="1" smtClean="0">
                <a:solidFill>
                  <a:srgbClr val="C00000"/>
                </a:solidFill>
              </a:rPr>
              <a:t>overfit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on very sparse data, so its often used with Regularization</a:t>
            </a:r>
          </a:p>
          <a:p>
            <a:pPr lvl="1"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60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Logistic regression maps the “regression”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 smtClean="0"/>
                  <a:t> in </a:t>
                </a:r>
                <a:br>
                  <a:rPr lang="en-US" sz="2400" dirty="0" smtClean="0"/>
                </a:br>
                <a:r>
                  <a:rPr lang="en-US" sz="2400" dirty="0" smtClean="0"/>
                  <a:t>(-</a:t>
                </a:r>
                <a:r>
                  <a:rPr lang="en-US" sz="2400" dirty="0" smtClean="0">
                    <a:sym typeface="Symbol"/>
                  </a:rPr>
                  <a:t>,</a:t>
                </a:r>
                <a:r>
                  <a:rPr lang="en-US" sz="2400" dirty="0" smtClean="0"/>
                  <a:t>) to the range [0,1] using a “logistic” function: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i.e. the logistic function maps any value on the real line to a probability in the range [0,1]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889" t="-72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99" y="2898648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 sz="2800" dirty="0" smtClean="0"/>
              <a:t>Where did the logistic function</a:t>
            </a:r>
            <a:br>
              <a:rPr lang="en-US" sz="2800" dirty="0" smtClean="0"/>
            </a:br>
            <a:r>
              <a:rPr lang="en-US" sz="2800" dirty="0" smtClean="0"/>
              <a:t>come from?</a:t>
            </a:r>
            <a:endParaRPr lang="en-US" sz="2800" dirty="0"/>
          </a:p>
          <a:p>
            <a:pPr lvl="0">
              <a:lnSpc>
                <a:spcPct val="100000"/>
              </a:lnSpc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 smtClean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</p:txBody>
      </p:sp>
      <p:pic>
        <p:nvPicPr>
          <p:cNvPr id="1026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5871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weirdwarp.com/wp-content/uploads/2010/05/Newton-Ap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4" y="3083171"/>
            <a:ext cx="2697353" cy="27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400" dirty="0" smtClean="0"/>
                  <a:t>Logistic regression is actually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a generalization of Naïve Bayes</a:t>
                </a:r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with binary features</a:t>
                </a:r>
                <a:r>
                  <a:rPr lang="en-US" sz="2400" dirty="0" smtClean="0"/>
                  <a:t>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Logistic Regression can model a Naïve Bayes classifier when the binary features are </a:t>
                </a:r>
                <a:r>
                  <a:rPr lang="en-US" sz="2400" b="1" dirty="0" smtClean="0">
                    <a:solidFill>
                      <a:schemeClr val="tx2"/>
                    </a:solidFill>
                  </a:rPr>
                  <a:t>independent</a:t>
                </a:r>
                <a:r>
                  <a:rPr lang="en-US" sz="2400" dirty="0" smtClean="0"/>
                  <a:t>. </a:t>
                </a:r>
              </a:p>
              <a:p>
                <a:pPr lvl="0">
                  <a:lnSpc>
                    <a:spcPct val="100000"/>
                  </a:lnSpc>
                  <a:spcAft>
                    <a:spcPts val="1200"/>
                  </a:spcAft>
                  <a:defRPr/>
                </a:pPr>
                <a:r>
                  <a:rPr lang="en-US" sz="2400" dirty="0" smtClean="0"/>
                  <a:t>Bayes rule for two classes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: 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 smtClean="0"/>
                  <a:t>Dividing by the numerator: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1037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 smtClean="0"/>
                  <a:t>We have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 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hich matches if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a</a:t>
                </a:r>
                <a:r>
                  <a:rPr lang="en-US" sz="2400" dirty="0" smtClean="0"/>
                  <a:t>nd assuming feature independence, the two sides factor as: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 smtClean="0"/>
                  <a:t>And we can match corresponding (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) terms to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  <a:blipFill rotWithShape="1">
                <a:blip r:embed="rId3"/>
                <a:stretch>
                  <a:fillRect l="-118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b="1" dirty="0" smtClean="0">
                    <a:solidFill>
                      <a:schemeClr val="tx2"/>
                    </a:solidFill>
                  </a:rPr>
                  <a:t>Summary: </a:t>
                </a:r>
                <a:r>
                  <a:rPr lang="en-US" sz="2400" dirty="0" smtClean="0"/>
                  <a:t>Logistic regression has this form: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  <a:blipFill rotWithShape="1">
                <a:blip r:embed="rId3"/>
                <a:stretch>
                  <a:fillRect l="-118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001768" y="2331720"/>
            <a:ext cx="38404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9184" y="2770632"/>
            <a:ext cx="38404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706570"/>
            <a:ext cx="49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Models Naïve Bayes formula with two classes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fter dividing through by one of them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32504" y="2414456"/>
            <a:ext cx="201168" cy="35617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3232" y="2167128"/>
            <a:ext cx="493776" cy="24732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3700" y="3696914"/>
            <a:ext cx="411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Models product of contributions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from different (independent) features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90872" y="2831592"/>
            <a:ext cx="161848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0116" y="3270504"/>
            <a:ext cx="0" cy="42641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 and Naïve Bayes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25880"/>
            <a:ext cx="8229600" cy="5340096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 smtClean="0"/>
              <a:t>Because it can always learn an NB model but is more general, Logistic regression should </a:t>
            </a:r>
            <a:r>
              <a:rPr lang="en-US" sz="2400" b="1" dirty="0" smtClean="0">
                <a:solidFill>
                  <a:srgbClr val="C00000"/>
                </a:solidFill>
              </a:rPr>
              <a:t>do at least as well as </a:t>
            </a:r>
            <a:r>
              <a:rPr lang="en-US" sz="2400" dirty="0" smtClean="0"/>
              <a:t>naïve Bayes*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 smtClean="0"/>
              <a:t>Logistic regression </a:t>
            </a:r>
            <a:r>
              <a:rPr lang="en-US" sz="2400" b="1" dirty="0" smtClean="0">
                <a:solidFill>
                  <a:schemeClr val="tx2"/>
                </a:solidFill>
              </a:rPr>
              <a:t>typically does better </a:t>
            </a:r>
            <a:r>
              <a:rPr lang="en-US" sz="2400" dirty="0" smtClean="0"/>
              <a:t>though because it can deal with </a:t>
            </a:r>
            <a:r>
              <a:rPr lang="en-US" sz="2400" b="1" dirty="0" smtClean="0">
                <a:solidFill>
                  <a:srgbClr val="C00000"/>
                </a:solidFill>
              </a:rPr>
              <a:t>dependencies</a:t>
            </a:r>
            <a:r>
              <a:rPr lang="en-US" sz="2400" dirty="0" smtClean="0"/>
              <a:t> between features, whereas Naïve Bayes cannot.</a:t>
            </a: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2400" dirty="0" smtClean="0"/>
              <a:t>- true 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/>
              <a:t> we have sufficient data to reduce variance in the models. </a:t>
            </a:r>
          </a:p>
          <a:p>
            <a:pPr lvl="0">
              <a:lnSpc>
                <a:spcPct val="100000"/>
              </a:lnSpc>
              <a:buFont typeface="Arial" charset="0"/>
              <a:buChar char="•"/>
              <a:defRPr/>
            </a:pPr>
            <a:endParaRPr lang="en-US" sz="2400" dirty="0"/>
          </a:p>
          <a:p>
            <a:pPr lvl="0">
              <a:buFont typeface="Arial" charset="0"/>
              <a:buChar char="•"/>
              <a:defRPr/>
            </a:pPr>
            <a:r>
              <a:rPr lang="en-US" sz="2400" dirty="0" smtClean="0"/>
              <a:t>Naive Bayes generally has </a:t>
            </a:r>
            <a:r>
              <a:rPr lang="en-US" sz="2400" b="1" dirty="0">
                <a:solidFill>
                  <a:srgbClr val="C00000"/>
                </a:solidFill>
              </a:rPr>
              <a:t>higher bias </a:t>
            </a:r>
            <a:r>
              <a:rPr lang="en-US" sz="2400" dirty="0"/>
              <a:t>due to the independence </a:t>
            </a:r>
            <a:r>
              <a:rPr lang="en-US" sz="2400" dirty="0" smtClean="0"/>
              <a:t>assumption, but also </a:t>
            </a:r>
            <a:r>
              <a:rPr lang="en-US" sz="2400" b="1" dirty="0" smtClean="0">
                <a:solidFill>
                  <a:srgbClr val="C00000"/>
                </a:solidFill>
              </a:rPr>
              <a:t>lower variance </a:t>
            </a:r>
            <a:r>
              <a:rPr lang="en-US" sz="2400" dirty="0" smtClean="0"/>
              <a:t>than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0891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868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Logistic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5425440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For training, we start with a collection of </a:t>
                </a:r>
                <a:r>
                  <a:rPr lang="en-US" sz="2400" b="1" dirty="0" smtClean="0">
                    <a:solidFill>
                      <a:srgbClr val="C00000"/>
                    </a:solidFill>
                    <a:sym typeface="Symbol"/>
                  </a:rPr>
                  <a:t>input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/>
                  </a:rPr>
                  <a:t> and corresponding </a:t>
                </a:r>
                <a:r>
                  <a:rPr lang="en-US" sz="2400" b="1" dirty="0" smtClean="0">
                    <a:solidFill>
                      <a:srgbClr val="C00000"/>
                    </a:solidFill>
                    <a:sym typeface="Symbol"/>
                  </a:rPr>
                  <a:t>output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>
                    <a:sym typeface="Symbol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/>
                  </a:rPr>
                  <a:t> be the </a:t>
                </a:r>
                <a:r>
                  <a:rPr lang="en-US" sz="2400" b="1" dirty="0" smtClean="0">
                    <a:solidFill>
                      <a:schemeClr val="tx2"/>
                    </a:solidFill>
                    <a:sym typeface="Symbol"/>
                  </a:rPr>
                  <a:t>predicted output </a:t>
                </a:r>
                <a:r>
                  <a:rPr lang="en-US" sz="2400" dirty="0" smtClean="0">
                    <a:sym typeface="Symbol"/>
                  </a:rPr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/>
                  </a:rPr>
                  <a:t>, so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The </a:t>
                </a:r>
                <a:r>
                  <a:rPr lang="en-US" sz="2400" b="1" dirty="0" smtClean="0">
                    <a:solidFill>
                      <a:schemeClr val="tx2"/>
                    </a:solidFill>
                    <a:sym typeface="Symbol"/>
                  </a:rPr>
                  <a:t>accuracy</a:t>
                </a:r>
                <a:r>
                  <a:rPr lang="en-US" sz="2400" dirty="0" smtClean="0">
                    <a:sym typeface="Symbol"/>
                  </a:rPr>
                  <a:t> on an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smtClean="0">
                    <a:sym typeface="Symbol"/>
                  </a:rPr>
                  <a:t>is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Logistic regression maximizes either the sum of the log accuracy, or the total accuracy, e.g.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sym typeface="Symbol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5425440"/>
              </a:xfrm>
              <a:blipFill rotWithShape="1">
                <a:blip r:embed="rId2"/>
                <a:stretch>
                  <a:fillRect l="-1111" t="-6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Logistic Regression Training - SGD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2297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 smtClean="0"/>
              <a:t>A very efficient way to train logistic models is with </a:t>
            </a:r>
            <a:r>
              <a:rPr lang="en-US" sz="2400" b="1" dirty="0" smtClean="0">
                <a:solidFill>
                  <a:schemeClr val="tx2"/>
                </a:solidFill>
              </a:rPr>
              <a:t>Stochastic Gradient Descent</a:t>
            </a:r>
            <a:r>
              <a:rPr lang="en-US" sz="2400" dirty="0" smtClean="0"/>
              <a:t> (SGD) – we keep updating the model with gradients from small blocks (mini-batches) of input data. 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 smtClean="0"/>
              <a:t>One challenge with training on power law data (i.e. most data) is that the terms in the gradient can have very different strengths (because of the power law distribution). We’ll </a:t>
            </a:r>
            <a:r>
              <a:rPr lang="en-US" sz="2400" dirty="0" err="1" smtClean="0"/>
              <a:t>discuess</a:t>
            </a:r>
            <a:r>
              <a:rPr lang="en-US" sz="2400" dirty="0" smtClean="0"/>
              <a:t> this soon…</a:t>
            </a:r>
          </a:p>
        </p:txBody>
      </p:sp>
      <p:pic>
        <p:nvPicPr>
          <p:cNvPr id="1026" name="Picture 2" descr="http://www2002.org/CDROM/poster/164/power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44" y="4046844"/>
            <a:ext cx="4145825" cy="26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ym typeface="Wingdings" panose="05000000000000000000" pitchFamily="2" charset="2"/>
              </a:rPr>
              <a:t>Support Vector Machines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 smtClean="0"/>
                  <a:t>A Support Vector Machine (SVM) is a classifier that tries to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maximize the margin </a:t>
                </a:r>
                <a:r>
                  <a:rPr lang="en-US" sz="2400" dirty="0" smtClean="0"/>
                  <a:t>between training data and the classification boundary (the plane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  <a:blipFill rotWithShape="1">
                <a:blip r:embed="rId3"/>
                <a:stretch>
                  <a:fillRect l="-1037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precision-crop-protection.uni-bonn.de/gk_research/project_3_06/image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3" y="2947144"/>
            <a:ext cx="3648329" cy="35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ym typeface="Wingdings" panose="05000000000000000000" pitchFamily="2" charset="2"/>
              </a:rPr>
              <a:t>Support Vector Machines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25880"/>
            <a:ext cx="8229600" cy="534009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 smtClean="0"/>
              <a:t>The idea is that maximizing the margin </a:t>
            </a:r>
            <a:r>
              <a:rPr lang="en-US" sz="2400" b="1" dirty="0" smtClean="0">
                <a:solidFill>
                  <a:srgbClr val="C00000"/>
                </a:solidFill>
              </a:rPr>
              <a:t>maximizes the chance that classification will be correct on new data</a:t>
            </a:r>
            <a:r>
              <a:rPr lang="en-US" sz="2400" dirty="0" smtClean="0"/>
              <a:t>. We assume the new data of each class is near the training data of that type.</a:t>
            </a:r>
          </a:p>
        </p:txBody>
      </p:sp>
      <p:pic>
        <p:nvPicPr>
          <p:cNvPr id="2050" name="Picture 2" descr="http://www.precision-crop-protection.uni-bonn.de/gk_research/project_3_06/imag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3" y="2947144"/>
            <a:ext cx="3648329" cy="35870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03849" y="4090086"/>
            <a:ext cx="175475" cy="18535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2639" y="4866503"/>
            <a:ext cx="179934" cy="181232"/>
          </a:xfrm>
          <a:prstGeom prst="ellipse">
            <a:avLst/>
          </a:prstGeom>
          <a:solidFill>
            <a:srgbClr val="47B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0709" y="4419600"/>
            <a:ext cx="179934" cy="181232"/>
          </a:xfrm>
          <a:prstGeom prst="ellipse">
            <a:avLst/>
          </a:prstGeom>
          <a:solidFill>
            <a:srgbClr val="47B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8092" y="4681152"/>
            <a:ext cx="175475" cy="18535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SVM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6424"/>
                <a:ext cx="8321040" cy="5370576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60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SVMs can be trained using SGD.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The </a:t>
                </a:r>
                <a:r>
                  <a:rPr lang="en-US" sz="2400" b="1" dirty="0" smtClean="0">
                    <a:solidFill>
                      <a:srgbClr val="C00000"/>
                    </a:solidFill>
                    <a:sym typeface="Symbol"/>
                  </a:rPr>
                  <a:t>SVM gradient can be defined </a:t>
                </a:r>
                <a:r>
                  <a:rPr lang="en-US" sz="2400" dirty="0" smtClean="0">
                    <a:sym typeface="Symbol"/>
                  </a:rPr>
                  <a:t>as (here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𝛽</m:t>
                    </m:r>
                  </m:oMath>
                </a14:m>
                <a:r>
                  <a:rPr lang="en-US" sz="2400" dirty="0" smtClean="0">
                    <a:sym typeface="Symbol"/>
                  </a:rPr>
                  <a:t>)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𝑑𝐴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sym typeface="Symbol"/>
                            </a:rPr>
                            <m:t>𝛽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  <a:sym typeface="Symbol"/>
                            </a:rPr>
                            <m:t>if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&lt;1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  <a:sym typeface="Symbol"/>
                            </a:rPr>
                            <m:t>then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  <a:sym typeface="Symbol"/>
                        </a:rPr>
                        <m:t>else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 smtClean="0">
                    <a:sym typeface="Symbol"/>
                  </a:rPr>
                  <a:t>The expression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400" dirty="0" smtClean="0">
                    <a:sym typeface="Symbol"/>
                  </a:rPr>
                  <a:t> tests whether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/>
                  </a:rPr>
                  <a:t> is nearer than the margin, and if so adds it with 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Symbol"/>
                  </a:rPr>
                  <a:t>. This “nudges” the model to push it further out next time. It ignores other points.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 smtClean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6424"/>
                <a:ext cx="8321040" cy="5370576"/>
              </a:xfrm>
              <a:blipFill rotWithShape="1">
                <a:blip r:embed="rId2"/>
                <a:stretch>
                  <a:fillRect l="-10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8408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408"/>
            <a:ext cx="8229600" cy="514775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Supervised: </a:t>
            </a:r>
            <a:r>
              <a:rPr lang="en-US" sz="2800" dirty="0" smtClean="0"/>
              <a:t>We are given input samples (X) and output samples (y) of a function </a:t>
            </a:r>
            <a:r>
              <a:rPr lang="en-US" sz="2800" dirty="0" smtClean="0">
                <a:solidFill>
                  <a:srgbClr val="0070C0"/>
                </a:solidFill>
              </a:rPr>
              <a:t>y = f(X)</a:t>
            </a:r>
            <a:r>
              <a:rPr lang="en-US" sz="2800" dirty="0" smtClean="0"/>
              <a:t>. We would like to “learn” f, and evaluate it on new data. Types: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Classification: </a:t>
            </a:r>
            <a:r>
              <a:rPr lang="en-US" sz="2400" dirty="0" smtClean="0"/>
              <a:t>y is discrete (class labels).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Regression: </a:t>
            </a:r>
            <a:r>
              <a:rPr lang="en-US" sz="2400" dirty="0" smtClean="0"/>
              <a:t>y is continuous, e.g. linear regression.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SVM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886"/>
            <a:ext cx="8321040" cy="5229113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ym typeface="Symbol"/>
              </a:rPr>
              <a:t>This SGD training method (called </a:t>
            </a:r>
            <a:r>
              <a:rPr lang="en-US" sz="2400" dirty="0" err="1" smtClean="0">
                <a:sym typeface="Symbol"/>
              </a:rPr>
              <a:t>Pegasos</a:t>
            </a:r>
            <a:r>
              <a:rPr lang="en-US" sz="2400" dirty="0" smtClean="0">
                <a:sym typeface="Symbol"/>
              </a:rPr>
              <a:t>) is much faster than previous methods, and competitive with Logistic Regression.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endParaRPr lang="en-US" sz="2400" dirty="0">
              <a:sym typeface="Symbol"/>
            </a:endParaRP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ym typeface="Symbol"/>
              </a:rPr>
              <a:t>Its also capable of training in less than one pass over a dataset.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endParaRPr lang="en-US" sz="2400" dirty="0">
              <a:sym typeface="Symbol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95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133"/>
            <a:ext cx="8229600" cy="8720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058334"/>
                <a:ext cx="8382000" cy="499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Newton’s method is the classical approach to iterative optimization. In vector/matrix form it is: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/>
                        </a:rPr>
                        <m:t>− </m:t>
                      </m:r>
                      <m:sSup>
                        <m:s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 ker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kern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 ker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kern="0" dirty="0" smtClean="0"/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kern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kern="0" dirty="0" smtClean="0"/>
                  <a:t> is the gradient and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kern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kern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kern="0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ker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kern="0" dirty="0" smtClean="0"/>
                  <a:t> (a matrix) is the Hessian.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Newton’s method converges very fast when its feasible. But there are several challenges to using it with large datasets. </a:t>
                </a: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8334"/>
                <a:ext cx="8382000" cy="4991630"/>
              </a:xfrm>
              <a:prstGeom prst="rect">
                <a:avLst/>
              </a:prstGeom>
              <a:blipFill rotWithShape="1">
                <a:blip r:embed="rId3"/>
                <a:stretch>
                  <a:fillRect l="-1164" t="-978" r="-13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133"/>
            <a:ext cx="8229600" cy="8720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Challenges for Newton’s Method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058334"/>
            <a:ext cx="8382000" cy="499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kern="0" dirty="0" smtClean="0"/>
              <a:t>Both the gradient and Hessian are normally computed </a:t>
            </a:r>
            <a:r>
              <a:rPr lang="en-US" sz="2400" b="1" kern="0" dirty="0" smtClean="0">
                <a:solidFill>
                  <a:srgbClr val="C00000"/>
                </a:solidFill>
              </a:rPr>
              <a:t>on the entire dataset</a:t>
            </a:r>
            <a:r>
              <a:rPr lang="en-US" sz="2400" kern="0" dirty="0" smtClean="0"/>
              <a:t>. This means many passes over the data to complete a series of Newton steps. 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kern="0" dirty="0" smtClean="0"/>
              <a:t>The Hessian has size O(M</a:t>
            </a:r>
            <a:r>
              <a:rPr lang="en-US" sz="2400" kern="0" baseline="30000" dirty="0" smtClean="0"/>
              <a:t>2</a:t>
            </a:r>
            <a:r>
              <a:rPr lang="en-US" sz="2400" kern="0" dirty="0" smtClean="0"/>
              <a:t>) if there are M features. This is impractical for large feature spaces, e.g. text or event data. 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One Solution is </a:t>
            </a:r>
            <a:r>
              <a:rPr lang="en-US" sz="2400" b="1" kern="0" dirty="0" smtClean="0">
                <a:solidFill>
                  <a:srgbClr val="C00000"/>
                </a:solidFill>
              </a:rPr>
              <a:t>L-BFGS</a:t>
            </a:r>
            <a:r>
              <a:rPr lang="en-US" sz="2400" kern="0" dirty="0" smtClean="0"/>
              <a:t>, which stands for “Limited Memory </a:t>
            </a:r>
            <a:r>
              <a:rPr lang="en-US" sz="2400" kern="0" dirty="0" err="1" smtClean="0"/>
              <a:t>Broyden</a:t>
            </a:r>
            <a:r>
              <a:rPr lang="en-US" sz="2400" kern="0" dirty="0" smtClean="0"/>
              <a:t>-Fletcher-Goldfarb-</a:t>
            </a:r>
            <a:r>
              <a:rPr lang="en-US" sz="2400" kern="0" dirty="0" err="1" smtClean="0"/>
              <a:t>Shanno</a:t>
            </a:r>
            <a:r>
              <a:rPr lang="en-US" sz="2400" kern="0" dirty="0" smtClean="0"/>
              <a:t>”. It’s a Newton-like algorithm that use an approximation to the Hessian with only a few rows. 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L-BFGS still requires full passes over the dataset however. </a:t>
            </a:r>
            <a:endParaRPr lang="en-US" sz="2400" kern="0" dirty="0"/>
          </a:p>
          <a:p>
            <a:pPr marL="342900" lvl="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endParaRPr lang="en-US" sz="2400" kern="0" dirty="0"/>
          </a:p>
          <a:p>
            <a:pPr marL="342900" lvl="0" indent="-342900" eaLnBrk="0" hangingPunct="0">
              <a:spcBef>
                <a:spcPts val="1200"/>
              </a:spcBef>
              <a:defRPr/>
            </a:pPr>
            <a:endParaRPr lang="en-US" sz="2400" i="1" kern="0" dirty="0"/>
          </a:p>
          <a:p>
            <a:pPr marL="342900" indent="-342900" eaLnBrk="0" hangingPunct="0">
              <a:spcBef>
                <a:spcPts val="1200"/>
              </a:spcBef>
              <a:defRPr/>
            </a:pPr>
            <a:endParaRPr lang="en-US" sz="2400" i="1" kern="0" dirty="0"/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1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Stochastic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A very important set of iterative algorithms use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stochastic gradient</a:t>
                </a:r>
                <a:r>
                  <a:rPr lang="en-US" sz="2400" kern="0" dirty="0" smtClean="0"/>
                  <a:t> updates.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They use a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small subset or mini-batch </a:t>
                </a:r>
                <a:r>
                  <a:rPr lang="en-US" sz="2400" b="1" kern="0" dirty="0" smtClean="0"/>
                  <a:t>X</a:t>
                </a:r>
                <a:r>
                  <a:rPr lang="en-US" sz="2400" kern="0" dirty="0" smtClean="0"/>
                  <a:t> of the data, and use it to compute a gradient which is added to the model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kern="0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 ker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𝛻</m:t>
                      </m:r>
                    </m:oMath>
                  </m:oMathPara>
                </a14:m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i="1" ker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kern="0" dirty="0" smtClean="0"/>
                  <a:t>is called the </a:t>
                </a:r>
                <a:r>
                  <a:rPr lang="en-US" sz="2400" b="1" kern="0" dirty="0" smtClean="0">
                    <a:solidFill>
                      <a:schemeClr val="tx2"/>
                    </a:solidFill>
                  </a:rPr>
                  <a:t>learning rate</a:t>
                </a:r>
                <a:r>
                  <a:rPr lang="en-US" sz="2400" kern="0" dirty="0" smtClean="0"/>
                  <a:t>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These updates happen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many times </a:t>
                </a:r>
                <a:r>
                  <a:rPr lang="en-US" sz="2400" kern="0" dirty="0" smtClean="0"/>
                  <a:t>in one pass over the dataset.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Its possible to compute high-quality models with very few passes, sometime with less than one pass over a large dataset.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1027" r="-800" b="-2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Challenges for Stochastic Gradient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2954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Stochastic gradient has some serious limitations however, especially if the </a:t>
            </a:r>
            <a:r>
              <a:rPr lang="en-US" sz="2400" b="1" kern="0" dirty="0" smtClean="0">
                <a:solidFill>
                  <a:srgbClr val="C00000"/>
                </a:solidFill>
              </a:rPr>
              <a:t>gradients vary widely in magnitude</a:t>
            </a:r>
            <a:r>
              <a:rPr lang="en-US" sz="2400" kern="0" dirty="0" smtClean="0"/>
              <a:t>. Some coefficients change very fast, others very slowly. (The Hessian corrects for this in Newton’s method).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This happens for </a:t>
            </a:r>
            <a:r>
              <a:rPr lang="en-US" sz="2400" b="1" kern="0" dirty="0" smtClean="0">
                <a:solidFill>
                  <a:srgbClr val="C00000"/>
                </a:solidFill>
              </a:rPr>
              <a:t>text, user activity and social media data </a:t>
            </a:r>
            <a:r>
              <a:rPr lang="en-US" sz="2400" kern="0" dirty="0" smtClean="0"/>
              <a:t>(and other power-law data), because gradient magnitudes scale with feature frequency, i.e. over several orders of magnitude.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 smtClean="0"/>
              <a:t>Its not possible to set a single learning rate that trains the frequent and infrequent features at the same time.  </a:t>
            </a:r>
          </a:p>
          <a:p>
            <a:pPr marL="342900" lvl="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endParaRPr lang="en-US" sz="2400" kern="0" dirty="0"/>
          </a:p>
          <a:p>
            <a:pPr marL="342900" lvl="0" indent="-342900" eaLnBrk="0" hangingPunct="0">
              <a:spcBef>
                <a:spcPts val="1200"/>
              </a:spcBef>
              <a:spcAft>
                <a:spcPts val="1200"/>
              </a:spcAft>
              <a:defRPr/>
            </a:pPr>
            <a:endParaRPr lang="en-US" sz="2400" kern="0" dirty="0"/>
          </a:p>
          <a:p>
            <a:pPr marL="342900" lvl="0" indent="-342900" eaLnBrk="0" hangingPunct="0">
              <a:spcBef>
                <a:spcPts val="1200"/>
              </a:spcBef>
              <a:defRPr/>
            </a:pPr>
            <a:endParaRPr lang="en-US" sz="2400" i="1" kern="0" dirty="0"/>
          </a:p>
          <a:p>
            <a:pPr marL="342900" indent="-342900" eaLnBrk="0" hangingPunct="0">
              <a:spcBef>
                <a:spcPts val="1200"/>
              </a:spcBef>
              <a:defRPr/>
            </a:pPr>
            <a:endParaRPr lang="en-US" sz="2400" i="1" kern="0" dirty="0"/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1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0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ADAGRAD – Adaptive-rate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ADAGRAD is a particularly simple and fast approach to this problem.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kern="0" dirty="0" smtClean="0"/>
                  <a:t> at the </a:t>
                </a:r>
                <a:r>
                  <a:rPr lang="en-US" sz="2400" kern="0" dirty="0" err="1" smtClean="0"/>
                  <a:t>t</a:t>
                </a:r>
                <a:r>
                  <a:rPr lang="en-US" sz="2400" kern="0" baseline="30000" dirty="0" err="1" smtClean="0"/>
                  <a:t>th</a:t>
                </a:r>
                <a:r>
                  <a:rPr lang="en-US" sz="2400" kern="0" dirty="0" smtClean="0"/>
                  <a:t> step is scaled as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kern="0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400" b="0" i="1" kern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400" i="1" ker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kern="0" dirty="0" smtClean="0"/>
                  <a:t> is the </a:t>
                </a:r>
                <a:r>
                  <a:rPr lang="en-US" sz="2400" kern="0" dirty="0"/>
                  <a:t>k</a:t>
                </a:r>
                <a:r>
                  <a:rPr lang="en-US" sz="2400" kern="0" baseline="30000" dirty="0" smtClean="0"/>
                  <a:t>th</a:t>
                </a:r>
                <a:r>
                  <a:rPr lang="en-US" sz="2400" kern="0" dirty="0" smtClean="0"/>
                  <a:t> gradient vector squared element-wise.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This corrects for feature scale factors, and all ADAGRAD-scaled gradient components have similar magnitudes.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ADAGRAD often improves SGD convergence on power-law data </a:t>
                </a:r>
                <a:r>
                  <a:rPr lang="en-US" sz="2400" b="1" kern="0" dirty="0" smtClean="0">
                    <a:solidFill>
                      <a:srgbClr val="0070C0"/>
                    </a:solidFill>
                  </a:rPr>
                  <a:t>by orders of magnitude</a:t>
                </a:r>
                <a:r>
                  <a:rPr lang="en-US" sz="2400" kern="0" dirty="0" smtClean="0"/>
                  <a:t>. </a:t>
                </a: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1027" b="-38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SGD learning rate schedules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With ADAGRAD gradients are scaled by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kern="0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400" b="0" i="1" kern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Which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b="0" i="1" kern="0" smtClean="0">
                            <a:latin typeface="Cambria Math"/>
                          </a:rPr>
                          <m:t>−0.5</m:t>
                        </m:r>
                      </m:sup>
                    </m:sSup>
                  </m:oMath>
                </a14:m>
                <a:r>
                  <a:rPr lang="en-US" sz="2400" kern="0" dirty="0" smtClean="0"/>
                  <a:t> assuming gradient magnitudes are roughly constant. This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inverse power rate </a:t>
                </a:r>
                <a:r>
                  <a:rPr lang="en-US" sz="2400" kern="0" dirty="0" smtClean="0"/>
                  <a:t>is quite efficient for “easy” learning problems like linear or logistic regression.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1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SGD learning rate schedules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For harder (non-convex) learning problems, its common to use learning rate schedules that decay more slowly, or not at all. 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1" kern="0" dirty="0" smtClean="0">
                    <a:solidFill>
                      <a:srgbClr val="C00000"/>
                    </a:solidFill>
                  </a:rPr>
                  <a:t>Exponential schedule: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/>
                      </a:rPr>
                      <m:t>𝑙</m:t>
                    </m:r>
                    <m:r>
                      <a:rPr lang="en-US" sz="2400" b="0" i="1" kern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kern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kern="0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kern="0" dirty="0" smtClean="0"/>
                  <a:t> starting with an initial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0" dirty="0" smtClean="0"/>
                  <a:t>, the rate decreases by a factor of e for each interval of learning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sz="2400" kern="0" dirty="0" smtClean="0"/>
                  <a:t>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1" kern="0" dirty="0" smtClean="0">
                    <a:solidFill>
                      <a:srgbClr val="C00000"/>
                    </a:solidFill>
                  </a:rPr>
                  <a:t>Constant schedule: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</a:rPr>
                      <m:t>𝑙</m:t>
                    </m:r>
                    <m:r>
                      <a:rPr lang="en-US" sz="2400" i="1" kern="0" smtClean="0">
                        <a:latin typeface="Cambria Math"/>
                      </a:rPr>
                      <m:t>=</m:t>
                    </m:r>
                    <m:r>
                      <a:rPr lang="en-US" sz="2400" b="0" i="1" kern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0" dirty="0" smtClean="0"/>
                  <a:t> is good for very complex learning problems, e.g. multi-layer neural networks.</a:t>
                </a:r>
              </a:p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1" kern="0" dirty="0" smtClean="0">
                    <a:solidFill>
                      <a:srgbClr val="C00000"/>
                    </a:solidFill>
                  </a:rPr>
                  <a:t>Linear schedule: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</a:rPr>
                      <m:t>𝑙</m:t>
                    </m:r>
                    <m:r>
                      <a:rPr lang="en-US" sz="2400" i="1" ker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kern="0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𝑓𝑖𝑛𝑎𝑙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kern="0" dirty="0" smtClean="0"/>
                  <a:t> where </a:t>
                </a:r>
                <a:r>
                  <a:rPr lang="en-US" sz="2400" kern="0" dirty="0" err="1" smtClean="0"/>
                  <a:t>T</a:t>
                </a:r>
                <a:r>
                  <a:rPr lang="en-US" sz="2400" kern="0" baseline="-25000" dirty="0" err="1" smtClean="0"/>
                  <a:t>final</a:t>
                </a:r>
                <a:r>
                  <a:rPr lang="en-US" sz="2400" kern="0" dirty="0"/>
                  <a:t> </a:t>
                </a:r>
                <a:r>
                  <a:rPr lang="en-US" sz="2400" kern="0" dirty="0" smtClean="0"/>
                  <a:t>is the final value of t. Uses a fast initial rate to move close to the final optimum, and then slows to reduce variance.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1027"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1106424"/>
          </a:xfrm>
        </p:spPr>
        <p:txBody>
          <a:bodyPr/>
          <a:lstStyle/>
          <a:p>
            <a:pPr eaLnBrk="1" hangingPunct="1"/>
            <a:r>
              <a:rPr lang="en-US" dirty="0" smtClean="0"/>
              <a:t>Linear</a:t>
            </a:r>
            <a:r>
              <a:rPr lang="en-US" sz="3200" dirty="0" smtClean="0"/>
              <a:t> </a:t>
            </a:r>
            <a:r>
              <a:rPr lang="en-US" dirty="0" smtClean="0"/>
              <a:t>Regression</a:t>
            </a:r>
            <a:endParaRPr lang="en-US" sz="32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389888"/>
            <a:ext cx="8382000" cy="466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800" kern="0" dirty="0" smtClean="0"/>
              <a:t>We want to find the “best” line (linear function y=f(X)) to explain the data.</a:t>
            </a:r>
          </a:p>
        </p:txBody>
      </p:sp>
      <p:pic>
        <p:nvPicPr>
          <p:cNvPr id="2050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2" y="2422988"/>
            <a:ext cx="5495417" cy="36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4888" y="55267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74976" y="237951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804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R-squared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SVMs</a:t>
            </a:r>
          </a:p>
          <a:p>
            <a:r>
              <a:rPr lang="en-US" dirty="0"/>
              <a:t>Gradient-based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Decision Trees and Random Forests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taurant-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9475"/>
            <a:ext cx="6781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05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Decision trees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80533"/>
            <a:ext cx="8686800" cy="125941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Walk from root to a class-labeled leaf.</a:t>
            </a:r>
          </a:p>
          <a:p>
            <a:pPr eaLnBrk="1" hangingPunct="1"/>
            <a:r>
              <a:rPr lang="en-US" sz="2400" dirty="0" smtClean="0"/>
              <a:t>At each node, branch based on the value of some feature.</a:t>
            </a:r>
          </a:p>
          <a:p>
            <a:pPr marL="0" indent="0" eaLnBrk="1" hangingPunct="1">
              <a:buNone/>
            </a:pPr>
            <a:r>
              <a:rPr lang="en-US" sz="2400" b="1" dirty="0" smtClean="0"/>
              <a:t>Ex: </a:t>
            </a:r>
            <a:r>
              <a:rPr lang="en-US" sz="2400" dirty="0" smtClean="0"/>
              <a:t>Should we wait for a table at this restaurant?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114800" y="4267200"/>
            <a:ext cx="1676400" cy="533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648200" y="3124200"/>
            <a:ext cx="1143000" cy="12192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851525" y="2627313"/>
            <a:ext cx="302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C0099"/>
                </a:solidFill>
              </a:rPr>
              <a:t>Note you can use the same </a:t>
            </a:r>
          </a:p>
          <a:p>
            <a:pPr eaLnBrk="1" hangingPunct="1"/>
            <a:r>
              <a:rPr lang="en-US">
                <a:solidFill>
                  <a:srgbClr val="CC0099"/>
                </a:solidFill>
              </a:rPr>
              <a:t>attribute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11338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849"/>
            <a:ext cx="8229600" cy="10865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Decision tree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002" y="1447800"/>
            <a:ext cx="8423238" cy="4191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there are k features, a decision tree might have up to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nodes. This is usually much too big in practice.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We want to find “efficient” (smaller) trees.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We can do this in a </a:t>
            </a:r>
            <a:r>
              <a:rPr lang="en-US" sz="2400" b="1" dirty="0" smtClean="0">
                <a:solidFill>
                  <a:srgbClr val="C00000"/>
                </a:solidFill>
              </a:rPr>
              <a:t>greedy manner by recursively choosing a best split feature at each node</a:t>
            </a:r>
            <a:r>
              <a:rPr lang="en-US" sz="2400" dirty="0"/>
              <a:t>.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29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Choosing an attribute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400" dirty="0" smtClean="0"/>
              <a:t>Idea: a good features splits the examples into subsets that are (ideally) "all positive" or "all negative"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</a:pPr>
            <a:endParaRPr lang="en-US" sz="2400" i="1" dirty="0" smtClean="0"/>
          </a:p>
          <a:p>
            <a:pPr eaLnBrk="1" hangingPunct="1">
              <a:lnSpc>
                <a:spcPct val="100000"/>
              </a:lnSpc>
            </a:pPr>
            <a:endParaRPr lang="en-US" sz="2400" i="1" dirty="0" smtClean="0"/>
          </a:p>
          <a:p>
            <a:pPr eaLnBrk="1" hangingPunct="1">
              <a:lnSpc>
                <a:spcPct val="100000"/>
              </a:lnSpc>
            </a:pPr>
            <a:r>
              <a:rPr lang="en-US" sz="2400" i="1" dirty="0" smtClean="0"/>
              <a:t>Patrons or type?</a:t>
            </a:r>
            <a:r>
              <a:rPr lang="en-US" sz="2400" dirty="0" smtClean="0"/>
              <a:t> </a:t>
            </a:r>
          </a:p>
        </p:txBody>
      </p:sp>
      <p:pic>
        <p:nvPicPr>
          <p:cNvPr id="17412" name="Picture 4" descr="restaurant-ro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620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4114800" y="4724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175125" y="5522913"/>
            <a:ext cx="4155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To wait or not to wait is still at 50%.</a:t>
            </a:r>
          </a:p>
        </p:txBody>
      </p:sp>
    </p:spTree>
    <p:extLst>
      <p:ext uri="{BB962C8B-B14F-4D97-AF65-F5344CB8AC3E}">
        <p14:creationId xmlns:p14="http://schemas.microsoft.com/office/powerpoint/2010/main" val="19065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58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Using 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80160"/>
                <a:ext cx="8229600" cy="4846003"/>
              </a:xfrm>
            </p:spPr>
            <p:txBody>
              <a:bodyPr>
                <a:normAutofit lnSpcReduction="10000"/>
              </a:bodyPr>
              <a:lstStyle/>
              <a:p>
                <a:pPr marL="0" indent="0" eaLnBrk="1" hangingPunct="1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Entropy</a:t>
                </a:r>
                <a:r>
                  <a:rPr lang="en-US" sz="2800" dirty="0" smtClean="0"/>
                  <a:t> is defined at each node based on the class breakdown:</a:t>
                </a:r>
              </a:p>
              <a:p>
                <a:pPr eaLnBrk="1" hangingPunct="1"/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2800" dirty="0" smtClean="0"/>
                  <a:t>be the fraction of examples in class </a:t>
                </a:r>
                <a:r>
                  <a:rPr lang="en-US" sz="2800" dirty="0" err="1" smtClean="0"/>
                  <a:t>i</a:t>
                </a:r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eaLnBrk="1" hangingPunct="1"/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sz="2800" dirty="0" smtClean="0"/>
                  <a:t>be the fraction of elements with feature f that lie in class </a:t>
                </a:r>
                <a:r>
                  <a:rPr lang="en-US" sz="2800" dirty="0" err="1" smtClean="0"/>
                  <a:t>i</a:t>
                </a:r>
                <a:r>
                  <a:rPr lang="en-US" sz="2800" dirty="0"/>
                  <a:t>.</a:t>
                </a:r>
                <a:endParaRPr lang="en-US" sz="2800" dirty="0" smtClean="0"/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sz="2800" dirty="0"/>
                  <a:t>be the </a:t>
                </a:r>
                <a:r>
                  <a:rPr lang="en-US" sz="2800" dirty="0" smtClean="0"/>
                  <a:t>fraction of elements without feature f that lie in </a:t>
                </a:r>
                <a:r>
                  <a:rPr lang="en-US" sz="2800" dirty="0"/>
                  <a:t>class </a:t>
                </a:r>
                <a:r>
                  <a:rPr lang="en-US" sz="2800" dirty="0" err="1" smtClean="0"/>
                  <a:t>i</a:t>
                </a:r>
                <a:endParaRPr lang="en-US" sz="2800" dirty="0" smtClean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Finally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 smtClean="0"/>
                  <a:t> be the fraction of nodes with (respectively without) feature f</a:t>
                </a:r>
                <a:endParaRPr lang="en-US" sz="2800" dirty="0"/>
              </a:p>
              <a:p>
                <a:pPr eaLnBrk="1" hangingPunct="1"/>
                <a:endParaRPr lang="en-US" sz="2800" dirty="0" smtClean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80160"/>
                <a:ext cx="8229600" cy="4846003"/>
              </a:xfrm>
              <a:blipFill rotWithShape="1">
                <a:blip r:embed="rId3"/>
                <a:stretch>
                  <a:fillRect l="-1481" t="-201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092"/>
            <a:ext cx="8229600" cy="11080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547" y="1344706"/>
                <a:ext cx="8353313" cy="50453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Before the split by f, entropy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After split by f, the entropy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 eaLnBrk="1" hangingPunct="1">
                  <a:buNone/>
                </a:pPr>
                <a:endParaRPr lang="en-US" sz="2800" dirty="0" smtClean="0"/>
              </a:p>
              <a:p>
                <a:pPr marL="0" indent="0" eaLnBrk="1" hangingPunct="1">
                  <a:buNone/>
                </a:pPr>
                <a:r>
                  <a:rPr lang="en-US" sz="2800" dirty="0" smtClean="0"/>
                  <a:t>The information gain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/>
                  <a:t> (information = -entropy)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547" y="1344706"/>
                <a:ext cx="8353313" cy="5045336"/>
              </a:xfrm>
              <a:blipFill rotWithShape="1">
                <a:blip r:embed="rId3"/>
                <a:stretch>
                  <a:fillRect l="-1533" t="-1088" r="-438" b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18" y="-128209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54562" y="2373242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03206"/>
              </p:ext>
            </p:extLst>
          </p:nvPr>
        </p:nvGraphicFramePr>
        <p:xfrm>
          <a:off x="1573446" y="914400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72072"/>
              </p:ext>
            </p:extLst>
          </p:nvPr>
        </p:nvGraphicFramePr>
        <p:xfrm>
          <a:off x="736142" y="2514600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5567"/>
              </p:ext>
            </p:extLst>
          </p:nvPr>
        </p:nvGraphicFramePr>
        <p:xfrm>
          <a:off x="2448401" y="2535219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16162"/>
              </p:ext>
            </p:extLst>
          </p:nvPr>
        </p:nvGraphicFramePr>
        <p:xfrm>
          <a:off x="5965315" y="925442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68556"/>
              </p:ext>
            </p:extLst>
          </p:nvPr>
        </p:nvGraphicFramePr>
        <p:xfrm>
          <a:off x="5128011" y="2525642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08208"/>
              </p:ext>
            </p:extLst>
          </p:nvPr>
        </p:nvGraphicFramePr>
        <p:xfrm>
          <a:off x="6840270" y="2546261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379207" y="4024229"/>
                <a:ext cx="3845859" cy="27208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800" dirty="0" smtClean="0"/>
                  <a:t> =</a:t>
                </a:r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0.5*1+0.25*2+0.25*2 </a:t>
                </a:r>
                <a:r>
                  <a:rPr lang="en-US" sz="2400" dirty="0" smtClean="0"/>
                  <a:t>= 1.5 bits</a:t>
                </a:r>
                <a:br>
                  <a:rPr lang="en-US" sz="2400" dirty="0" smtClean="0"/>
                </a:br>
                <a:r>
                  <a:rPr lang="en-US" sz="2400" dirty="0" smtClean="0"/>
                  <a:t>After: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(0.5+0.5)*1.5= 1.5 bits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No gain!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Font typeface="Arial"/>
                  <a:buNone/>
                </a:pPr>
                <a:endParaRPr lang="en-US" sz="2800" dirty="0" smtClean="0"/>
              </a:p>
              <a:p>
                <a:pPr marL="0" indent="0">
                  <a:buFont typeface="Arial"/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7" y="4024229"/>
                <a:ext cx="3845859" cy="2720816"/>
              </a:xfrm>
              <a:prstGeom prst="rect">
                <a:avLst/>
              </a:prstGeom>
              <a:blipFill rotWithShape="1">
                <a:blip r:embed="rId3"/>
                <a:stretch>
                  <a:fillRect l="-2377" t="-2018" r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4655015" y="4173967"/>
                <a:ext cx="4077984" cy="21300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 smtClean="0"/>
                  <a:t>Before: E = 1.5 bits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After: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(0.5+0.5)*1 bits = 1 bits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Gain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 smtClean="0"/>
                  <a:t> = 0.5 bits</a:t>
                </a:r>
                <a:endParaRPr lang="en-US" sz="2800" dirty="0" smtClean="0"/>
              </a:p>
              <a:p>
                <a:pPr marL="0" indent="0">
                  <a:buFont typeface="Arial"/>
                  <a:buNone/>
                </a:pPr>
                <a:endParaRPr lang="en-US" sz="2800" dirty="0" smtClean="0"/>
              </a:p>
              <a:p>
                <a:pPr marL="0" indent="0">
                  <a:buFont typeface="Arial"/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5" y="4173967"/>
                <a:ext cx="4077984" cy="2130014"/>
              </a:xfrm>
              <a:prstGeom prst="rect">
                <a:avLst/>
              </a:prstGeom>
              <a:blipFill rotWithShape="1">
                <a:blip r:embed="rId4"/>
                <a:stretch>
                  <a:fillRect l="-2392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1269402" y="1920240"/>
            <a:ext cx="473337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0034" y="1931282"/>
            <a:ext cx="473337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739" y="1926515"/>
            <a:ext cx="449369" cy="58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15585" y="1937557"/>
            <a:ext cx="449369" cy="58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5501" y="1603349"/>
            <a:ext cx="179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Split by </a:t>
            </a:r>
            <a:br>
              <a:rPr lang="en-US" sz="2000" dirty="0" smtClean="0"/>
            </a:br>
            <a:r>
              <a:rPr lang="en-US" sz="2000" dirty="0" smtClean="0"/>
              <a:t>Patrons feature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64954" y="1654732"/>
            <a:ext cx="149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Split by </a:t>
            </a:r>
            <a:br>
              <a:rPr lang="en-US" sz="2000" dirty="0" smtClean="0"/>
            </a:br>
            <a:r>
              <a:rPr lang="en-US" sz="2000" dirty="0" smtClean="0"/>
              <a:t>Type feature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95384" y="892885"/>
            <a:ext cx="165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Classes A, B, C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920874" y="503533"/>
            <a:ext cx="2077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 = (0.5,0.25,0.25)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9500" y="516368"/>
            <a:ext cx="2077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 = (0.5,0.25,0.25)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965" y="3614004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(</a:t>
            </a:r>
            <a:r>
              <a:rPr lang="en-US" sz="2000" dirty="0"/>
              <a:t>0.5,0.25,0.25)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9780" y="3605986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(</a:t>
            </a:r>
            <a:r>
              <a:rPr lang="en-US" sz="2000" dirty="0"/>
              <a:t>0.5,0.25,0.25)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5269" y="3622788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(0.5,0,0.5</a:t>
            </a:r>
            <a:r>
              <a:rPr lang="en-US" sz="20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61" y="362411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(0.5,0.5,0)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6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58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Choosing best features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160"/>
            <a:ext cx="8229600" cy="484600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At each node, we choose the feature f which </a:t>
            </a:r>
            <a:r>
              <a:rPr lang="en-US" sz="2400" b="1" dirty="0" smtClean="0">
                <a:solidFill>
                  <a:srgbClr val="C00000"/>
                </a:solidFill>
              </a:rPr>
              <a:t>maximizes the information gain</a:t>
            </a:r>
            <a:r>
              <a:rPr lang="en-US" sz="2400" dirty="0" smtClean="0"/>
              <a:t>. 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tends to be produce mixtures of classes at each node that </a:t>
            </a:r>
            <a:r>
              <a:rPr lang="en-US" sz="2400" b="1" dirty="0" smtClean="0">
                <a:solidFill>
                  <a:srgbClr val="C00000"/>
                </a:solidFill>
              </a:rPr>
              <a:t>are more and more “pure” </a:t>
            </a:r>
            <a:r>
              <a:rPr lang="en-US" sz="2400" dirty="0" smtClean="0"/>
              <a:t>as you go down the tree.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 smtClean="0"/>
              <a:t>If a node has examples all of one class c, we make it a leaf and output “c”. Otherwise, when we hit the depth limit, we output </a:t>
            </a:r>
            <a:r>
              <a:rPr lang="en-US" sz="2400" b="1" dirty="0" smtClean="0">
                <a:solidFill>
                  <a:srgbClr val="C00000"/>
                </a:solidFill>
              </a:rPr>
              <a:t>the most popular class </a:t>
            </a:r>
            <a:r>
              <a:rPr lang="en-US" sz="2400" dirty="0" smtClean="0"/>
              <a:t>at that node.</a:t>
            </a:r>
            <a:endParaRPr lang="en-US" sz="2400" dirty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041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Decision Tree Models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1143000"/>
            <a:ext cx="83142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As tree depth increases, bias decreases and variance generally increases. Why? (Hint: think about k-NN)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3183430" y="2567116"/>
            <a:ext cx="2345267" cy="202400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125097" y="2491469"/>
            <a:ext cx="592666" cy="2093071"/>
          </a:xfrm>
          <a:prstGeom prst="downArrow">
            <a:avLst/>
          </a:prstGeom>
          <a:gradFill>
            <a:gsLst>
              <a:gs pos="0">
                <a:srgbClr val="00B05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19275" y="4680103"/>
            <a:ext cx="164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decreases</a:t>
            </a:r>
            <a:br>
              <a:rPr lang="en-US" dirty="0" smtClean="0"/>
            </a:br>
            <a:r>
              <a:rPr lang="en-US" dirty="0" smtClean="0"/>
              <a:t>with tree depth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905428" y="2491469"/>
            <a:ext cx="592666" cy="2099654"/>
          </a:xfrm>
          <a:prstGeom prst="downArrow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5982" y="4680102"/>
            <a:ext cx="191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increases</a:t>
            </a:r>
            <a:br>
              <a:rPr lang="en-US" dirty="0" smtClean="0"/>
            </a:br>
            <a:r>
              <a:rPr lang="en-US" dirty="0" smtClean="0"/>
              <a:t>with tree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Ensemble Methods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ea typeface="ＭＳ Ｐゴシック" pitchFamily="34" charset="-128"/>
              </a:rPr>
              <a:t>Are like </a:t>
            </a:r>
            <a:r>
              <a:rPr lang="en-US" sz="2400" b="1" dirty="0" err="1" smtClean="0">
                <a:solidFill>
                  <a:srgbClr val="C00000"/>
                </a:solidFill>
                <a:ea typeface="ＭＳ Ｐゴシック" pitchFamily="34" charset="-128"/>
              </a:rPr>
              <a:t>Crowdsourced</a:t>
            </a:r>
            <a:r>
              <a:rPr 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 machine learning algorithms</a:t>
            </a:r>
            <a:r>
              <a:rPr lang="en-US" sz="2400" dirty="0" smtClean="0">
                <a:ea typeface="ＭＳ Ｐゴシック" pitchFamily="34" charset="-128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Take a collection of simple or </a:t>
            </a:r>
            <a:r>
              <a:rPr lang="en-US" sz="2400" i="1" dirty="0" smtClean="0">
                <a:ea typeface="ＭＳ Ｐゴシック" pitchFamily="34" charset="-128"/>
              </a:rPr>
              <a:t>weak</a:t>
            </a:r>
            <a:r>
              <a:rPr lang="en-US" sz="2400" dirty="0" smtClean="0">
                <a:ea typeface="ＭＳ Ｐゴシック" pitchFamily="34" charset="-128"/>
              </a:rPr>
              <a:t> learners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Combine their results to make a single, better learner</a:t>
            </a:r>
            <a:endParaRPr lang="en-US" sz="2400" dirty="0">
              <a:ea typeface="ＭＳ Ｐゴシック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ea typeface="ＭＳ Ｐゴシック" pitchFamily="34" charset="-128"/>
              </a:rPr>
              <a:t>Types:</a:t>
            </a: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Bagging: </a:t>
            </a:r>
            <a:r>
              <a:rPr lang="en-US" sz="2400" dirty="0" smtClean="0">
                <a:ea typeface="ＭＳ Ｐゴシック" pitchFamily="34" charset="-128"/>
              </a:rPr>
              <a:t>train learners in parallel on different samples of the data, then combine by voting (discrete output) or by averaging (continuous output).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Stacking:</a:t>
            </a:r>
            <a:r>
              <a:rPr lang="en-US" sz="2400" dirty="0" smtClean="0">
                <a:ea typeface="ＭＳ Ｐゴシック" pitchFamily="34" charset="-128"/>
              </a:rPr>
              <a:t> combine model outputs using a second-stage learner like linear regression. 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Boosting: </a:t>
            </a:r>
            <a:r>
              <a:rPr lang="en-US" sz="2400" dirty="0" smtClean="0">
                <a:ea typeface="ＭＳ Ｐゴシック" pitchFamily="34" charset="-128"/>
              </a:rPr>
              <a:t>train learners on the filtered output of other learners.</a:t>
            </a:r>
          </a:p>
        </p:txBody>
      </p:sp>
    </p:spTree>
    <p:extLst>
      <p:ext uri="{BB962C8B-B14F-4D97-AF65-F5344CB8AC3E}">
        <p14:creationId xmlns:p14="http://schemas.microsoft.com/office/powerpoint/2010/main" val="39286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1106424"/>
          </a:xfrm>
        </p:spPr>
        <p:txBody>
          <a:bodyPr/>
          <a:lstStyle/>
          <a:p>
            <a:pPr eaLnBrk="1" hangingPunct="1"/>
            <a:r>
              <a:rPr lang="en-US" dirty="0" smtClean="0"/>
              <a:t>Linear</a:t>
            </a:r>
            <a:r>
              <a:rPr lang="en-US" sz="3200" dirty="0" smtClean="0"/>
              <a:t> </a:t>
            </a:r>
            <a:r>
              <a:rPr lang="en-US" dirty="0" smtClean="0"/>
              <a:t>Regression</a:t>
            </a:r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52728"/>
                <a:ext cx="8382000" cy="4906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The predicted value of y is given by:</a:t>
                </a:r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kern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kern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kern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kern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kern="0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kern="0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b="0" i="1" kern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/>
                  <a:t>T</a:t>
                </a:r>
                <a:r>
                  <a:rPr lang="en-US" sz="2400" kern="0" dirty="0" smtClean="0"/>
                  <a:t>he vector of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kern="0" dirty="0" smtClean="0"/>
                  <a:t> is the regression model.</a:t>
                </a:r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52728"/>
                <a:ext cx="8382000" cy="49069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01215" y="1143000"/>
            <a:ext cx="850929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Grow K </a:t>
            </a:r>
            <a:r>
              <a:rPr lang="en-US" sz="2400" dirty="0">
                <a:latin typeface="+mn-lt"/>
              </a:rPr>
              <a:t>trees on datasets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sampled</a:t>
            </a:r>
            <a:r>
              <a:rPr lang="en-US" sz="2400" dirty="0">
                <a:latin typeface="+mn-lt"/>
              </a:rPr>
              <a:t> from the original </a:t>
            </a:r>
            <a:r>
              <a:rPr lang="en-US" sz="2400" dirty="0" smtClean="0">
                <a:latin typeface="+mn-lt"/>
              </a:rPr>
              <a:t>dataset with </a:t>
            </a:r>
            <a:r>
              <a:rPr lang="en-US" sz="2400" dirty="0">
                <a:latin typeface="+mn-lt"/>
              </a:rPr>
              <a:t>replacement </a:t>
            </a:r>
            <a:r>
              <a:rPr lang="en-US" sz="2400" dirty="0" smtClean="0">
                <a:latin typeface="+mn-lt"/>
              </a:rPr>
              <a:t>(bootstrap samples), p = number of features.</a:t>
            </a:r>
            <a:endParaRPr lang="en-US" sz="2400" dirty="0">
              <a:latin typeface="+mn-lt"/>
            </a:endParaRP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latin typeface="+mn-lt"/>
              </a:rPr>
              <a:t>Draw </a:t>
            </a:r>
            <a:r>
              <a:rPr lang="en-US" sz="2400" dirty="0">
                <a:latin typeface="+mn-lt"/>
              </a:rPr>
              <a:t>K bootstrap samples of size N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latin typeface="+mn-lt"/>
              </a:rPr>
              <a:t>Grow each Decision Tree, by selecting a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random set of m out of p features</a:t>
            </a:r>
            <a:r>
              <a:rPr lang="en-US" sz="2400" dirty="0" smtClean="0">
                <a:latin typeface="+mn-lt"/>
              </a:rPr>
              <a:t> at each node, and choosing the best feature to split on. </a:t>
            </a:r>
            <a:endParaRPr lang="en-US" sz="2400" dirty="0">
              <a:latin typeface="+mn-lt"/>
            </a:endParaRP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latin typeface="+mn-lt"/>
              </a:rPr>
              <a:t>Aggregate </a:t>
            </a:r>
            <a:r>
              <a:rPr lang="en-US" sz="2400" dirty="0">
                <a:latin typeface="+mn-lt"/>
              </a:rPr>
              <a:t>the predictions of the </a:t>
            </a:r>
            <a:r>
              <a:rPr lang="en-US" sz="2400" dirty="0" smtClean="0">
                <a:latin typeface="+mn-lt"/>
              </a:rPr>
              <a:t>trees (most popular vote) to produce the final class. </a:t>
            </a:r>
          </a:p>
          <a:p>
            <a:pPr marL="274320" indent="-274320" eaLnBrk="1" hangingPunct="1">
              <a:spcAft>
                <a:spcPts val="600"/>
              </a:spcAft>
              <a:buFontTx/>
              <a:buChar char="•"/>
            </a:pPr>
            <a:endParaRPr lang="en-US" sz="2400" dirty="0">
              <a:latin typeface="+mn-lt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Typically m might be e.g. </a:t>
            </a:r>
            <a:r>
              <a:rPr lang="en-US" sz="2400" dirty="0" err="1" smtClean="0">
                <a:latin typeface="+mn-lt"/>
              </a:rPr>
              <a:t>sqrt</a:t>
            </a:r>
            <a:r>
              <a:rPr lang="en-US" sz="2400" dirty="0" smtClean="0">
                <a:latin typeface="+mn-lt"/>
              </a:rPr>
              <a:t>(p) but can be smaller.</a:t>
            </a:r>
          </a:p>
        </p:txBody>
      </p:sp>
    </p:spTree>
    <p:extLst>
      <p:ext uri="{BB962C8B-B14F-4D97-AF65-F5344CB8AC3E}">
        <p14:creationId xmlns:p14="http://schemas.microsoft.com/office/powerpoint/2010/main" val="1468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80999" y="1143000"/>
            <a:ext cx="841875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Principles: we want to take a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vote between different learners </a:t>
            </a:r>
            <a:r>
              <a:rPr lang="en-US" sz="2400" dirty="0" smtClean="0">
                <a:latin typeface="+mn-lt"/>
              </a:rPr>
              <a:t>so we don’t want the models to be too similar. These two criteria ensure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diversity</a:t>
            </a:r>
            <a:r>
              <a:rPr lang="en-US" sz="2400" dirty="0" smtClean="0">
                <a:latin typeface="+mn-lt"/>
              </a:rPr>
              <a:t> in the individual trees:</a:t>
            </a:r>
            <a:endParaRPr lang="en-US" sz="2400" dirty="0">
              <a:latin typeface="+mn-lt"/>
            </a:endParaRP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latin typeface="+mn-lt"/>
              </a:rPr>
              <a:t>Draw </a:t>
            </a:r>
            <a:r>
              <a:rPr lang="en-US" sz="2400" dirty="0">
                <a:latin typeface="+mn-lt"/>
              </a:rPr>
              <a:t>K bootstrap samples of size </a:t>
            </a:r>
            <a:r>
              <a:rPr lang="en-US" sz="2400" dirty="0" smtClean="0">
                <a:latin typeface="+mn-lt"/>
              </a:rPr>
              <a:t>N: </a:t>
            </a:r>
          </a:p>
          <a:p>
            <a:pPr marL="731520" lvl="1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Each tree is trained on different data.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latin typeface="+mn-lt"/>
              </a:rPr>
              <a:t>Grow </a:t>
            </a:r>
            <a:r>
              <a:rPr lang="en-US" sz="2400" dirty="0">
                <a:latin typeface="+mn-lt"/>
              </a:rPr>
              <a:t>a </a:t>
            </a:r>
            <a:r>
              <a:rPr lang="en-US" sz="2400" dirty="0" smtClean="0">
                <a:latin typeface="+mn-lt"/>
              </a:rPr>
              <a:t>Decision Tree, by selecting a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random set of m out of p features</a:t>
            </a:r>
            <a:r>
              <a:rPr lang="en-US" sz="2400" dirty="0" smtClean="0">
                <a:latin typeface="+mn-lt"/>
              </a:rPr>
              <a:t> at each node, and choosing the best feature to split on.</a:t>
            </a:r>
          </a:p>
          <a:p>
            <a:pPr marL="731520" lvl="1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Corresponding nodes in different trees (usually) cant use the same feature to split.</a:t>
            </a:r>
          </a:p>
        </p:txBody>
      </p:sp>
    </p:spTree>
    <p:extLst>
      <p:ext uri="{BB962C8B-B14F-4D97-AF65-F5344CB8AC3E}">
        <p14:creationId xmlns:p14="http://schemas.microsoft.com/office/powerpoint/2010/main" val="3016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38666" y="1143000"/>
            <a:ext cx="8418755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E9430"/>
                </a:solidFill>
                <a:latin typeface="+mn-lt"/>
              </a:rPr>
              <a:t>Very popular in practice, </a:t>
            </a:r>
            <a:r>
              <a:rPr lang="en-US" sz="2400" dirty="0" smtClean="0">
                <a:latin typeface="+mn-lt"/>
              </a:rPr>
              <a:t>probably the most popular classifier for dense data (&lt;= a few thousand features)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E9430"/>
                </a:solidFill>
                <a:latin typeface="+mn-lt"/>
              </a:rPr>
              <a:t>Easy to implement </a:t>
            </a:r>
            <a:r>
              <a:rPr lang="en-US" sz="2400" dirty="0" smtClean="0">
                <a:latin typeface="+mn-lt"/>
              </a:rPr>
              <a:t>(train a lot of trees). Good match for </a:t>
            </a:r>
            <a:r>
              <a:rPr lang="en-US" sz="2400" dirty="0" err="1" smtClean="0">
                <a:latin typeface="+mn-lt"/>
              </a:rPr>
              <a:t>MapReduce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E9430"/>
                </a:solidFill>
                <a:latin typeface="+mn-lt"/>
              </a:rPr>
              <a:t>Parallelizes easily </a:t>
            </a:r>
            <a:r>
              <a:rPr lang="en-US" sz="2400" dirty="0" smtClean="0">
                <a:latin typeface="+mn-lt"/>
              </a:rPr>
              <a:t>(but not necessarily efficiently).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Not quite state-of-the-art accuracy </a:t>
            </a:r>
            <a:r>
              <a:rPr lang="en-US" sz="2400" dirty="0" smtClean="0">
                <a:latin typeface="+mn-lt"/>
              </a:rPr>
              <a:t>– DNNs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generally do better, and sometimes gradient boosted trees.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Needs many passes over the data </a:t>
            </a:r>
            <a:r>
              <a:rPr lang="en-US" sz="2400" dirty="0" smtClean="0">
                <a:latin typeface="+mn-lt"/>
              </a:rPr>
              <a:t>– at least the max depth of the trees. (&lt;&lt; boosted trees though)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Easy to </a:t>
            </a:r>
            <a:r>
              <a:rPr lang="en-US" sz="2400" b="1" dirty="0" err="1" smtClean="0">
                <a:solidFill>
                  <a:srgbClr val="C00000"/>
                </a:solidFill>
                <a:latin typeface="+mn-lt"/>
              </a:rPr>
              <a:t>overfit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hard to balance accuracy/fit tradeoff.</a:t>
            </a:r>
          </a:p>
        </p:txBody>
      </p:sp>
    </p:spTree>
    <p:extLst>
      <p:ext uri="{BB962C8B-B14F-4D97-AF65-F5344CB8AC3E}">
        <p14:creationId xmlns:p14="http://schemas.microsoft.com/office/powerpoint/2010/main" val="2090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Boosted Decision Trees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1143000"/>
            <a:ext cx="831426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A recently-developed alternative to random Forests: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In contrast to RFs whose trees are trained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independently</a:t>
            </a:r>
            <a:r>
              <a:rPr lang="en-US" sz="2400" dirty="0" smtClean="0">
                <a:latin typeface="+mn-lt"/>
              </a:rPr>
              <a:t>, BDT trees are trained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sequentially</a:t>
            </a:r>
            <a:r>
              <a:rPr lang="en-US" sz="2400" dirty="0" smtClean="0">
                <a:latin typeface="+mn-lt"/>
              </a:rPr>
              <a:t> by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boosting</a:t>
            </a:r>
            <a:r>
              <a:rPr lang="en-US" sz="2400" dirty="0" smtClean="0">
                <a:latin typeface="+mn-lt"/>
              </a:rPr>
              <a:t>: Each tree is trained on weighted data which emphasizes incorrectly-labeled instances by the previous trees.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Both methods can produce very high-quality models. Superiority of one method or the other is very dataset-dependent.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Resource requirements are very different as well, so its actually non-trivial to compare the methods (what resources do you fix during the experiment?). </a:t>
            </a:r>
          </a:p>
        </p:txBody>
      </p:sp>
    </p:spTree>
    <p:extLst>
      <p:ext uri="{BB962C8B-B14F-4D97-AF65-F5344CB8AC3E}">
        <p14:creationId xmlns:p14="http://schemas.microsoft.com/office/powerpoint/2010/main" val="26055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 vs Boosted Trees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1143000"/>
            <a:ext cx="831426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“geometry” of the methods is very different (MNIST data):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Random forest use 10’s of deep, large trees: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328329" y="2510366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24065" y="2510366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351865" y="2510366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87604" y="312293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4" name="Left Brace 3"/>
          <p:cNvSpPr/>
          <p:nvPr/>
        </p:nvSpPr>
        <p:spPr>
          <a:xfrm>
            <a:off x="1780423" y="2493485"/>
            <a:ext cx="403977" cy="1443568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9866" y="2905541"/>
            <a:ext cx="8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</a:t>
            </a:r>
            <a:br>
              <a:rPr lang="en-US" dirty="0" smtClean="0"/>
            </a:br>
            <a:r>
              <a:rPr lang="en-US" dirty="0" smtClean="0"/>
              <a:t>20-30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5078107" y="1481540"/>
            <a:ext cx="706448" cy="6206003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9864" y="4937766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10’s of trees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3083052" y="3259664"/>
            <a:ext cx="200823" cy="1710268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6482" y="4215210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100k’s of nodes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5733" y="2491469"/>
            <a:ext cx="592666" cy="21886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9911" y="4680103"/>
            <a:ext cx="159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reduction</a:t>
            </a:r>
          </a:p>
          <a:p>
            <a:r>
              <a:rPr lang="en-US" dirty="0" smtClean="0"/>
              <a:t>through depth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5048230" y="2263745"/>
            <a:ext cx="592666" cy="658077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08708" y="5763836"/>
            <a:ext cx="507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reduction through the ensemble aggregate</a:t>
            </a:r>
          </a:p>
        </p:txBody>
      </p:sp>
    </p:spTree>
    <p:extLst>
      <p:ext uri="{BB962C8B-B14F-4D97-AF65-F5344CB8AC3E}">
        <p14:creationId xmlns:p14="http://schemas.microsoft.com/office/powerpoint/2010/main" val="20902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 vs Boosted Trees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1143000"/>
            <a:ext cx="831426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“geometry” of the methods is very different (MNIST data):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Boosted decision trees use 1000’s of shallow, small trees: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245387" y="2690284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4968" y="261035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4" name="Left Brace 3"/>
          <p:cNvSpPr/>
          <p:nvPr/>
        </p:nvSpPr>
        <p:spPr>
          <a:xfrm>
            <a:off x="1697480" y="2690281"/>
            <a:ext cx="403977" cy="70490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257" y="2750675"/>
            <a:ext cx="8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</a:t>
            </a:r>
            <a:br>
              <a:rPr lang="en-US" dirty="0" smtClean="0"/>
            </a:br>
            <a:r>
              <a:rPr lang="en-US" dirty="0" smtClean="0"/>
              <a:t>10-15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4995164" y="939674"/>
            <a:ext cx="706448" cy="6206003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6921" y="4395900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1000’s of trees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3503877" y="3114196"/>
            <a:ext cx="200824" cy="855135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00250" y="3640987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1k’s of nodes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176721" y="2690284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128830" y="2690283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24430" y="2690282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059834" y="2690284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137683" y="2690284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033013" y="1771178"/>
            <a:ext cx="592666" cy="658077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11048" y="5247369"/>
            <a:ext cx="534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reduction through boosting – variance already low</a:t>
            </a:r>
          </a:p>
        </p:txBody>
      </p:sp>
    </p:spTree>
    <p:extLst>
      <p:ext uri="{BB962C8B-B14F-4D97-AF65-F5344CB8AC3E}">
        <p14:creationId xmlns:p14="http://schemas.microsoft.com/office/powerpoint/2010/main" val="36298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906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Random Forests vs Boosted Trees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999067"/>
            <a:ext cx="831426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RF training embarrassingly parallel, can be very fast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Evaluation of trees (runtime) also much faster for RFs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184400" y="2145267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680136" y="2145267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207936" y="2145267"/>
            <a:ext cx="1710269" cy="14435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75" y="2757838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4" name="Left Brace 3"/>
          <p:cNvSpPr/>
          <p:nvPr/>
        </p:nvSpPr>
        <p:spPr>
          <a:xfrm>
            <a:off x="1636494" y="2128386"/>
            <a:ext cx="403977" cy="1443568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5938" y="2527004"/>
            <a:ext cx="8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</a:t>
            </a:r>
            <a:br>
              <a:rPr lang="en-US" dirty="0" smtClean="0"/>
            </a:br>
            <a:r>
              <a:rPr lang="en-US" dirty="0" smtClean="0"/>
              <a:t>20-30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5104215" y="994417"/>
            <a:ext cx="366375" cy="6206003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1331" y="4242088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10’s of trees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939123" y="2894565"/>
            <a:ext cx="200823" cy="1710268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77538" y="37692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100k’s of nodes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338525" y="4635711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08106" y="455578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16" name="Left Brace 15"/>
          <p:cNvSpPr/>
          <p:nvPr/>
        </p:nvSpPr>
        <p:spPr>
          <a:xfrm>
            <a:off x="1790618" y="4635708"/>
            <a:ext cx="403977" cy="70490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5395" y="4696102"/>
            <a:ext cx="8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</a:t>
            </a:r>
            <a:br>
              <a:rPr lang="en-US" dirty="0" smtClean="0"/>
            </a:br>
            <a:r>
              <a:rPr lang="en-US" dirty="0" smtClean="0"/>
              <a:t>10-15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5230219" y="2885101"/>
            <a:ext cx="422618" cy="6206003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44994" y="6123811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1000’s of trees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3597013" y="5038770"/>
            <a:ext cx="200825" cy="855135"/>
          </a:xfrm>
          <a:prstGeom prst="leftBrace">
            <a:avLst>
              <a:gd name="adj1" fmla="val 12878"/>
              <a:gd name="adj2" fmla="val 50503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3387" y="5546721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1k’s of nodes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3269859" y="4635711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221968" y="4635710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7617568" y="4635709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186776" y="4635711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230821" y="4635711"/>
            <a:ext cx="855134" cy="704903"/>
          </a:xfrm>
          <a:prstGeom prst="triangle">
            <a:avLst/>
          </a:prstGeom>
          <a:solidFill>
            <a:srgbClr val="3E9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Take-</a:t>
            </a:r>
            <a:r>
              <a:rPr lang="en-US" sz="4000" dirty="0" err="1" smtClean="0"/>
              <a:t>aways</a:t>
            </a:r>
            <a:endParaRPr lang="en-US" sz="4000" dirty="0" smtClean="0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72533" y="1143000"/>
            <a:ext cx="8314267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Beware </a:t>
            </a:r>
            <a:r>
              <a:rPr lang="en-US" sz="2400" dirty="0" err="1" smtClean="0">
                <a:latin typeface="+mn-lt"/>
              </a:rPr>
              <a:t>HiPPOs</a:t>
            </a:r>
            <a:r>
              <a:rPr lang="en-US" sz="2400" dirty="0" smtClean="0">
                <a:latin typeface="+mn-lt"/>
              </a:rPr>
              <a:t> and folklore about ML methods – especially those that consider one dimension of performance: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Naïve Bayes vs. Logistic Regression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Random Forests vs. Boosted Decision Trees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Always try out all the plausible methods whenever possible.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Make sure you understand the principles and characteristics of the methods you are using. And make sure to tune each method thoroughly - it can make a huge difference to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1451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6304"/>
            <a:ext cx="8229600" cy="99669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320040" y="1280160"/>
                <a:ext cx="8519160" cy="4906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The regression formula     </a:t>
                </a:r>
              </a:p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ker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 ker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 ker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ker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kern="0" dirty="0"/>
                  <a:t>, </a:t>
                </a:r>
                <a:r>
                  <a:rPr lang="en-US" sz="2400" kern="0" dirty="0" smtClean="0"/>
                  <a:t>can be written as </a:t>
                </a:r>
                <a:r>
                  <a:rPr lang="en-US" sz="2400" kern="0" dirty="0"/>
                  <a:t>a matrix product with X a row vector: </a:t>
                </a:r>
              </a:p>
              <a:p>
                <a:pPr marL="342900" lvl="0" indent="-342900" algn="ctr" eaLnBrk="0" hangingPunct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ker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kern="0">
                          <a:latin typeface="Cambria Math"/>
                        </a:rPr>
                        <m:t>X</m:t>
                      </m:r>
                      <m:r>
                        <a:rPr lang="en-US" sz="2400" i="1" kern="0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sz="2400" i="1" ker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kern="0" dirty="0" smtClean="0">
                  <a:ea typeface="Cambria Math"/>
                </a:endParaRPr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We get this by writing all of the input samples in a single matrix </a:t>
                </a:r>
                <a:r>
                  <a:rPr lang="en-US" sz="2400" b="1" kern="0" dirty="0" smtClean="0"/>
                  <a:t>X</a:t>
                </a:r>
                <a:r>
                  <a:rPr lang="en-US" sz="2400" kern="0" dirty="0"/>
                  <a:t>:</a:t>
                </a:r>
                <a:endParaRPr lang="en-US" sz="2400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i.e. </a:t>
                </a:r>
                <a:r>
                  <a:rPr lang="en-US" sz="2400" b="1" kern="0" dirty="0" smtClean="0">
                    <a:solidFill>
                      <a:srgbClr val="0070C0"/>
                    </a:solidFill>
                  </a:rPr>
                  <a:t>rows of </a:t>
                </a:r>
                <a14:m>
                  <m:oMath xmlns:m="http://schemas.openxmlformats.org/officeDocument/2006/math">
                    <m:r>
                      <a:rPr lang="en-US" sz="2400" b="1" i="0" kern="0" baseline="0" smtClean="0">
                        <a:latin typeface="Cambria Math"/>
                      </a:rPr>
                      <m:t>𝐗</m:t>
                    </m:r>
                    <m:r>
                      <a:rPr lang="en-US" sz="2400" b="0" i="1" kern="0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r>
                  <a:rPr lang="en-US" sz="2400" kern="0" dirty="0" smtClean="0"/>
                  <a:t>are</a:t>
                </a:r>
                <a:r>
                  <a:rPr lang="en-US" sz="2400" b="1" kern="0" dirty="0" smtClean="0">
                    <a:solidFill>
                      <a:schemeClr val="accent2"/>
                    </a:solidFill>
                  </a:rPr>
                  <a:t> distinct observations</a:t>
                </a:r>
                <a:r>
                  <a:rPr lang="en-US" sz="2400" kern="0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en-US" sz="2400" b="1" kern="0" dirty="0" smtClean="0">
                    <a:solidFill>
                      <a:srgbClr val="0070C0"/>
                    </a:solidFill>
                  </a:rPr>
                  <a:t>columns of </a:t>
                </a:r>
                <a:r>
                  <a:rPr lang="en-US" sz="2400" b="1" kern="0" dirty="0" smtClean="0"/>
                  <a:t>X</a:t>
                </a:r>
                <a:r>
                  <a:rPr lang="en-US" sz="2400" b="1" kern="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kern="0" dirty="0" smtClean="0"/>
                  <a:t>are</a:t>
                </a:r>
                <a:r>
                  <a:rPr lang="en-US" sz="2400" b="1" kern="0" dirty="0" smtClean="0">
                    <a:solidFill>
                      <a:schemeClr val="accent2"/>
                    </a:solidFill>
                  </a:rPr>
                  <a:t> input features</a:t>
                </a:r>
                <a:r>
                  <a:rPr lang="en-US" sz="2400" kern="0" dirty="0" smtClean="0"/>
                  <a:t>. </a:t>
                </a:r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" y="1280160"/>
                <a:ext cx="8519160" cy="4906963"/>
              </a:xfrm>
              <a:prstGeom prst="rect">
                <a:avLst/>
              </a:prstGeom>
              <a:blipFill rotWithShape="1">
                <a:blip r:embed="rId3"/>
                <a:stretch>
                  <a:fillRect l="-1145" t="-9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016"/>
            <a:ext cx="8229600" cy="10972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313267" y="1143000"/>
                <a:ext cx="8525933" cy="4906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The most common measure of fit between the line and the data is the </a:t>
                </a:r>
                <a:r>
                  <a:rPr lang="en-US" sz="2400" b="1" kern="0" dirty="0" smtClean="0">
                    <a:solidFill>
                      <a:srgbClr val="0070C0"/>
                    </a:solidFill>
                  </a:rPr>
                  <a:t>least-squares fit</a:t>
                </a:r>
                <a:r>
                  <a:rPr lang="en-US" sz="2400" kern="0" dirty="0" smtClean="0"/>
                  <a:t>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There is a good reason for this: If the points are generated by an ideal line with additive </a:t>
                </a:r>
                <a:r>
                  <a:rPr lang="en-US" sz="2400" kern="0" dirty="0"/>
                  <a:t>G</a:t>
                </a:r>
                <a:r>
                  <a:rPr lang="en-US" sz="2400" kern="0" dirty="0" smtClean="0"/>
                  <a:t>aussian noise, the least squares solution is the </a:t>
                </a:r>
                <a:r>
                  <a:rPr lang="en-US" sz="2400" b="1" i="1" kern="0" dirty="0" smtClean="0">
                    <a:solidFill>
                      <a:srgbClr val="C00000"/>
                    </a:solidFill>
                  </a:rPr>
                  <a:t>maximum likelihood solution</a:t>
                </a:r>
                <a:r>
                  <a:rPr lang="en-US" sz="2400" kern="0" dirty="0" smtClean="0"/>
                  <a:t>.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b="0" kern="0" dirty="0" smtClean="0"/>
                  <a:t>Probability of a point </a:t>
                </a:r>
                <a:r>
                  <a:rPr lang="en-US" sz="2400" kern="0" dirty="0" err="1" smtClean="0"/>
                  <a:t>y</a:t>
                </a:r>
                <a:r>
                  <a:rPr lang="en-US" sz="2400" kern="0" baseline="-25000" dirty="0" err="1" smtClean="0"/>
                  <a:t>j</a:t>
                </a:r>
                <a:r>
                  <a:rPr lang="en-US" sz="2400" kern="0" dirty="0" smtClean="0"/>
                  <a:t> is</a:t>
                </a:r>
                <a:r>
                  <a:rPr lang="en-US" sz="2400" b="0" kern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kern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kern="0" smtClean="0">
                        <a:latin typeface="Cambria Math"/>
                      </a:rPr>
                      <m:t>exp</m:t>
                    </m:r>
                    <m:r>
                      <a:rPr lang="en-US" sz="2400" b="0" i="1" kern="0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kern="0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400" b="0" i="1" kern="0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kern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400" b="0" i="1" kern="0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kern="0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kern="0" dirty="0" smtClean="0"/>
                  <a:t>  and the probability for all points is the product over j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ker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0" dirty="0" smtClean="0"/>
                  <a:t>.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We can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easily maximize the log </a:t>
                </a:r>
                <a:r>
                  <a:rPr lang="en-US" sz="2400" kern="0" dirty="0" smtClean="0"/>
                  <a:t>of this expression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ker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 ker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 ker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 ker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 ker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ker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ker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 ker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kern="0" dirty="0" smtClean="0"/>
                  <a:t> for one point, or the sum of this expression at all points. </a:t>
                </a:r>
                <a:endParaRPr lang="en-US" sz="2400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67" y="1143000"/>
                <a:ext cx="8525933" cy="4906963"/>
              </a:xfrm>
              <a:prstGeom prst="rect">
                <a:avLst/>
              </a:prstGeom>
              <a:blipFill rotWithShape="1">
                <a:blip r:embed="rId3"/>
                <a:stretch>
                  <a:fillRect l="-1072" t="-995" r="-71" b="-3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6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016"/>
            <a:ext cx="8229600" cy="10972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43000"/>
                <a:ext cx="8382000" cy="4906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To determine the model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i="1" kern="0" dirty="0" smtClean="0"/>
                  <a:t> </a:t>
                </a:r>
                <a:r>
                  <a:rPr lang="en-US" sz="2400" kern="0" dirty="0" smtClean="0"/>
                  <a:t>from some data, we write down the Sum of Squares: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smtClean="0">
                          <a:latin typeface="Cambria Math"/>
                        </a:rPr>
                        <m:t>SS</m:t>
                      </m:r>
                      <m:d>
                        <m:d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1" kern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kern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kern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kern="0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or symbolically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latin typeface="Cambria Math"/>
                      </a:rPr>
                      <m:t>SS</m:t>
                    </m:r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kern="0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kern="0" baseline="0">
                                <a:latin typeface="Cambria Math"/>
                              </a:rPr>
                              <m:t>𝐲</m:t>
                            </m:r>
                            <m:r>
                              <a:rPr lang="en-US" sz="2400" i="1" kern="0">
                                <a:latin typeface="Cambria Math"/>
                              </a:rPr>
                              <m:t> − </m:t>
                            </m:r>
                            <m:r>
                              <a:rPr lang="en-US" sz="2400" b="1" i="0" kern="0" baseline="0">
                                <a:latin typeface="Cambria Math"/>
                                <a:ea typeface="Cambria Math"/>
                              </a:rPr>
                              <m:t>𝐗</m:t>
                            </m:r>
                            <m:r>
                              <a:rPr lang="en-US" sz="2400" i="1" ker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sz="2400" b="0" i="1" kern="0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kern="0">
                            <a:latin typeface="Cambria Math"/>
                          </a:rPr>
                          <m:t>𝐲</m:t>
                        </m:r>
                        <m:r>
                          <a:rPr lang="en-US" sz="2400" i="1" kern="0">
                            <a:latin typeface="Cambria Math"/>
                          </a:rPr>
                          <m:t> − </m:t>
                        </m:r>
                        <m:r>
                          <a:rPr lang="en-US" sz="2400" b="1" i="0" kern="0">
                            <a:latin typeface="Cambria Math"/>
                            <a:ea typeface="Cambria Math"/>
                          </a:rPr>
                          <m:t>𝐗</m:t>
                        </m:r>
                        <m:r>
                          <a:rPr lang="en-US" sz="2400" i="1" ker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400" kern="0" dirty="0" smtClean="0"/>
                  <a:t>. To minimize it, take the derivative </a:t>
                </a:r>
                <a:r>
                  <a:rPr lang="en-US" sz="2400" kern="0" dirty="0" err="1" smtClean="0"/>
                  <a:t>wrt</a:t>
                </a:r>
                <a:r>
                  <a:rPr lang="en-US" sz="24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kern="0" dirty="0" smtClean="0"/>
                  <a:t> which gives: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kern="0">
                              <a:latin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sz="2400" i="1" ker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kern="0">
                              <a:latin typeface="Cambria Math"/>
                            </a:rPr>
                            <m:t>𝐲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 − </m:t>
                          </m:r>
                          <m:r>
                            <a:rPr lang="en-US" sz="2400" b="1" ker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1" kern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And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kern="0" smtClean="0">
                            <a:latin typeface="Cambria Math"/>
                          </a:rPr>
                          <m:t>𝐗</m:t>
                        </m:r>
                      </m:e>
                      <m:sup>
                        <m:r>
                          <a:rPr lang="en-US" sz="2400" b="0" i="1" kern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kern="0">
                        <a:latin typeface="Cambria Math"/>
                      </a:rPr>
                      <m:t>𝐗</m:t>
                    </m:r>
                  </m:oMath>
                </a14:m>
                <a:r>
                  <a:rPr lang="en-US" sz="2400" kern="0" dirty="0" smtClean="0"/>
                  <a:t> is non-singular, the unique solution is:</a:t>
                </a:r>
              </a:p>
              <a:p>
                <a:pPr marL="342900" lvl="0" indent="-342900" algn="ctr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kern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sz="24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 ker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kern="0">
                                      <a:latin typeface="Cambria Math"/>
                                      <a:ea typeface="Cambria Math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ker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 kern="0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1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kern="0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1" kern="0">
                          <a:latin typeface="Cambria Math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en-US" sz="2400" b="1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43000"/>
                <a:ext cx="8382000" cy="49069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622" r="-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"/>
            <a:ext cx="8229600" cy="10149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Iterative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The exact method requires us to invert 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ker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kern="0">
                                    <a:latin typeface="Cambria Math"/>
                                    <a:ea typeface="Cambria Math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sz="2400" i="1" ker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kern="0">
                                <a:latin typeface="Cambria Math"/>
                                <a:ea typeface="Cambria Math"/>
                              </a:rPr>
                              <m:t>𝐗</m:t>
                            </m:r>
                          </m:e>
                        </m:d>
                      </m:e>
                      <m:sup/>
                    </m:sSup>
                  </m:oMath>
                </a14:m>
                <a:r>
                  <a:rPr lang="en-US" sz="2400" kern="0" dirty="0" smtClean="0"/>
                  <a:t> whose size is M</a:t>
                </a:r>
                <a:r>
                  <a:rPr lang="en-US" sz="2400" kern="0" baseline="30000" dirty="0" smtClean="0"/>
                  <a:t>2</a:t>
                </a:r>
                <a:r>
                  <a:rPr lang="en-US" sz="2400" kern="0" dirty="0" smtClean="0"/>
                  <a:t> for M features and takes time O(M</a:t>
                </a:r>
                <a:r>
                  <a:rPr lang="en-US" sz="2400" kern="0" baseline="30000" dirty="0" smtClean="0"/>
                  <a:t>3</a:t>
                </a:r>
                <a:r>
                  <a:rPr lang="en-US" sz="2400" kern="0" dirty="0" smtClean="0"/>
                  <a:t>). This is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too big</a:t>
                </a:r>
                <a:r>
                  <a:rPr lang="en-US" sz="2400" kern="0" dirty="0"/>
                  <a:t> </a:t>
                </a:r>
                <a:r>
                  <a:rPr lang="en-US" sz="2400" kern="0" dirty="0" smtClean="0"/>
                  <a:t>for large feature spaces like text or event data.  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Gradient methods reduce the SS error using the 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derivative </a:t>
                </a:r>
                <a:r>
                  <a:rPr lang="en-US" sz="2400" b="1" kern="0" dirty="0" err="1" smtClean="0">
                    <a:solidFill>
                      <a:srgbClr val="C00000"/>
                    </a:solidFill>
                  </a:rPr>
                  <a:t>wrt</a:t>
                </a:r>
                <a:r>
                  <a:rPr lang="en-US" sz="2400" b="1" kern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sz="2400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0">
                          <a:latin typeface="Cambria Math"/>
                        </a:rPr>
                        <m:t>RSS</m:t>
                      </m:r>
                      <m:d>
                        <m:d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i="1" ker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400" i="1" ker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ker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/>
                  <a:t>w</a:t>
                </a:r>
                <a:r>
                  <a:rPr lang="en-US" sz="2400" kern="0" dirty="0" smtClean="0"/>
                  <a:t>hich </a:t>
                </a:r>
                <a:r>
                  <a:rPr lang="en-US" sz="2400" kern="0" dirty="0"/>
                  <a:t>i</a:t>
                </a:r>
                <a:r>
                  <a:rPr lang="en-US" sz="2400" kern="0" dirty="0" smtClean="0"/>
                  <a:t>s</a:t>
                </a:r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b="0" i="1" kern="0" smtClean="0">
                          <a:latin typeface="Cambria Math"/>
                          <a:ea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kern="0">
                              <a:latin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sz="2400" i="1" ker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kern="0">
                              <a:latin typeface="Cambria Math"/>
                            </a:rPr>
                            <m:t>𝐲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 − </m:t>
                          </m:r>
                          <m:r>
                            <a:rPr lang="en-US" sz="2400" b="1" ker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sz="2400" i="1" ker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i="1" kern="0" dirty="0" smtClean="0"/>
              </a:p>
              <a:p>
                <a:pPr marL="342900" lvl="0" indent="-342900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0" dirty="0" smtClean="0"/>
                  <a:t>More on this later in this lecture</a:t>
                </a:r>
                <a:r>
                  <a:rPr lang="en-US" sz="2400" i="1" kern="0" dirty="0" smtClean="0"/>
                  <a:t>.</a:t>
                </a:r>
                <a:endParaRPr lang="en-US" sz="2400" i="1" kern="0" dirty="0"/>
              </a:p>
              <a:p>
                <a:pPr marL="342900" lvl="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indent="-342900" eaLnBrk="0" hangingPunct="0">
                  <a:spcBef>
                    <a:spcPts val="1200"/>
                  </a:spcBef>
                  <a:defRPr/>
                </a:pPr>
                <a:endParaRPr lang="en-US" sz="2400" i="1" kern="0" dirty="0"/>
              </a:p>
              <a:p>
                <a:pPr marL="342900" marR="0" lvl="0" indent="-342900" algn="l" defTabSz="914400" rtl="0" eaLnBrk="0" fontAlgn="base" latinLnBrk="0" hangingPunct="0"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1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382000" cy="4754563"/>
              </a:xfrm>
              <a:prstGeom prst="rect">
                <a:avLst/>
              </a:prstGeom>
              <a:blipFill rotWithShape="1">
                <a:blip r:embed="rId3"/>
                <a:stretch>
                  <a:fillRect l="-1164" t="-385" b="-6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17269</TotalTime>
  <Words>2351</Words>
  <Application>Microsoft Office PowerPoint</Application>
  <PresentationFormat>On-screen Show (4:3)</PresentationFormat>
  <Paragraphs>492</Paragraphs>
  <Slides>57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ＭＳ Ｐゴシック</vt:lpstr>
      <vt:lpstr>Arial</vt:lpstr>
      <vt:lpstr>Calibri</vt:lpstr>
      <vt:lpstr>Cambria Math</vt:lpstr>
      <vt:lpstr>Symbol</vt:lpstr>
      <vt:lpstr>Wingdings</vt:lpstr>
      <vt:lpstr>Office Theme</vt:lpstr>
      <vt:lpstr>Liner Regression ,Logistic Regression , SVM, Naïve Bayes, Random Forest </vt:lpstr>
      <vt:lpstr>Outline</vt:lpstr>
      <vt:lpstr>Machine Learning</vt:lpstr>
      <vt:lpstr>Linear Regression</vt:lpstr>
      <vt:lpstr>Linear Regression</vt:lpstr>
      <vt:lpstr>Linear Regression</vt:lpstr>
      <vt:lpstr>Least Squares Solution</vt:lpstr>
      <vt:lpstr>Least Squares Solution</vt:lpstr>
      <vt:lpstr>Iterative Least Squares</vt:lpstr>
      <vt:lpstr>Outline</vt:lpstr>
      <vt:lpstr>R2-values and P-values</vt:lpstr>
      <vt:lpstr>R2-values</vt:lpstr>
      <vt:lpstr>R-squared</vt:lpstr>
      <vt:lpstr>R2-values and P-values</vt:lpstr>
      <vt:lpstr>Outline</vt:lpstr>
      <vt:lpstr>Logistic Regression</vt:lpstr>
      <vt:lpstr>Logistic Regression</vt:lpstr>
      <vt:lpstr>Logistic Regression</vt:lpstr>
      <vt:lpstr>Logistic Regression</vt:lpstr>
      <vt:lpstr>Logistic Regression and Naïve Bayes</vt:lpstr>
      <vt:lpstr>Logistic Regression and Naïve Bayes</vt:lpstr>
      <vt:lpstr>Logistic Regression and Naïve Bayes</vt:lpstr>
      <vt:lpstr>Logistic Regression and Naïve Bayes</vt:lpstr>
      <vt:lpstr>Logistic Training</vt:lpstr>
      <vt:lpstr>Logistic Regression Training - SGD</vt:lpstr>
      <vt:lpstr>Outline</vt:lpstr>
      <vt:lpstr>Support Vector Machines</vt:lpstr>
      <vt:lpstr>Support Vector Machines</vt:lpstr>
      <vt:lpstr>SVM Training</vt:lpstr>
      <vt:lpstr>SVM Training</vt:lpstr>
      <vt:lpstr>Outline</vt:lpstr>
      <vt:lpstr>Newton’s Method</vt:lpstr>
      <vt:lpstr>Challenges for Newton’s Method</vt:lpstr>
      <vt:lpstr>Stochastic Gradient</vt:lpstr>
      <vt:lpstr>Challenges for Stochastic Gradient</vt:lpstr>
      <vt:lpstr>ADAGRAD – Adaptive-rate SGD</vt:lpstr>
      <vt:lpstr>SGD learning rate schedules</vt:lpstr>
      <vt:lpstr>SGD learning rate schedules</vt:lpstr>
      <vt:lpstr>5-minute break</vt:lpstr>
      <vt:lpstr>Outline</vt:lpstr>
      <vt:lpstr>Decision trees</vt:lpstr>
      <vt:lpstr>Decision tree learning</vt:lpstr>
      <vt:lpstr>Choosing an attribute</vt:lpstr>
      <vt:lpstr>Using Information Theory</vt:lpstr>
      <vt:lpstr>Information Gain</vt:lpstr>
      <vt:lpstr>Example</vt:lpstr>
      <vt:lpstr>Choosing best features</vt:lpstr>
      <vt:lpstr>Decision Tree Models</vt:lpstr>
      <vt:lpstr>Ensemble Methods</vt:lpstr>
      <vt:lpstr>Random Forests</vt:lpstr>
      <vt:lpstr>Random Forests</vt:lpstr>
      <vt:lpstr>Random Forests</vt:lpstr>
      <vt:lpstr>Boosted Decision Trees</vt:lpstr>
      <vt:lpstr>Random Forests vs Boosted Trees</vt:lpstr>
      <vt:lpstr>Random Forests vs Boosted Trees</vt:lpstr>
      <vt:lpstr>Random Forests vs Boosted Trees</vt:lpstr>
      <vt:lpstr>Take-aways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Anil Jadon</cp:lastModifiedBy>
  <cp:revision>329</cp:revision>
  <cp:lastPrinted>2014-03-04T01:19:28Z</cp:lastPrinted>
  <dcterms:created xsi:type="dcterms:W3CDTF">2014-01-27T17:03:34Z</dcterms:created>
  <dcterms:modified xsi:type="dcterms:W3CDTF">2019-06-28T04:21:54Z</dcterms:modified>
</cp:coreProperties>
</file>