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047" r:id="rId2"/>
    <p:sldId id="1048" r:id="rId3"/>
    <p:sldId id="1049" r:id="rId4"/>
    <p:sldId id="953" r:id="rId5"/>
    <p:sldId id="1050" r:id="rId6"/>
    <p:sldId id="951" r:id="rId7"/>
    <p:sldId id="1051" r:id="rId8"/>
    <p:sldId id="954" r:id="rId9"/>
    <p:sldId id="955" r:id="rId10"/>
    <p:sldId id="934" r:id="rId11"/>
    <p:sldId id="935" r:id="rId12"/>
    <p:sldId id="936" r:id="rId13"/>
    <p:sldId id="937" r:id="rId14"/>
    <p:sldId id="938" r:id="rId15"/>
    <p:sldId id="939" r:id="rId16"/>
    <p:sldId id="1052" r:id="rId17"/>
    <p:sldId id="1076" r:id="rId18"/>
    <p:sldId id="1053" r:id="rId19"/>
    <p:sldId id="1054" r:id="rId20"/>
    <p:sldId id="1055" r:id="rId21"/>
    <p:sldId id="868" r:id="rId22"/>
    <p:sldId id="870" r:id="rId23"/>
    <p:sldId id="872" r:id="rId24"/>
    <p:sldId id="873" r:id="rId25"/>
    <p:sldId id="875" r:id="rId26"/>
    <p:sldId id="874" r:id="rId27"/>
    <p:sldId id="877" r:id="rId28"/>
    <p:sldId id="878" r:id="rId29"/>
    <p:sldId id="879" r:id="rId30"/>
    <p:sldId id="1056" r:id="rId31"/>
    <p:sldId id="1057" r:id="rId32"/>
    <p:sldId id="1058" r:id="rId33"/>
    <p:sldId id="940" r:id="rId34"/>
    <p:sldId id="941" r:id="rId35"/>
    <p:sldId id="942" r:id="rId36"/>
    <p:sldId id="943" r:id="rId37"/>
    <p:sldId id="944" r:id="rId38"/>
    <p:sldId id="945" r:id="rId39"/>
    <p:sldId id="950" r:id="rId40"/>
    <p:sldId id="1078" r:id="rId41"/>
    <p:sldId id="949" r:id="rId42"/>
    <p:sldId id="947" r:id="rId43"/>
    <p:sldId id="948" r:id="rId44"/>
    <p:sldId id="1059" r:id="rId45"/>
    <p:sldId id="1060" r:id="rId46"/>
    <p:sldId id="1077" r:id="rId47"/>
    <p:sldId id="1061" r:id="rId48"/>
    <p:sldId id="1062" r:id="rId49"/>
    <p:sldId id="1063" r:id="rId50"/>
    <p:sldId id="1064" r:id="rId51"/>
    <p:sldId id="1065" r:id="rId52"/>
    <p:sldId id="1066" r:id="rId53"/>
    <p:sldId id="1067" r:id="rId54"/>
    <p:sldId id="1068" r:id="rId55"/>
    <p:sldId id="1069" r:id="rId56"/>
    <p:sldId id="1028" r:id="rId57"/>
    <p:sldId id="1029" r:id="rId58"/>
    <p:sldId id="1082" r:id="rId59"/>
    <p:sldId id="1083" r:id="rId60"/>
    <p:sldId id="1030" r:id="rId61"/>
    <p:sldId id="1031" r:id="rId62"/>
    <p:sldId id="1032" r:id="rId63"/>
    <p:sldId id="1043" r:id="rId64"/>
    <p:sldId id="1044" r:id="rId65"/>
    <p:sldId id="1045" r:id="rId66"/>
    <p:sldId id="1046" r:id="rId67"/>
    <p:sldId id="1070" r:id="rId68"/>
    <p:sldId id="1071" r:id="rId69"/>
    <p:sldId id="1072" r:id="rId70"/>
    <p:sldId id="1073" r:id="rId71"/>
    <p:sldId id="1074" r:id="rId72"/>
    <p:sldId id="1075" r:id="rId73"/>
    <p:sldId id="1079" r:id="rId74"/>
    <p:sldId id="1081" r:id="rId75"/>
    <p:sldId id="1080" r:id="rId76"/>
    <p:sldId id="1042" r:id="rId7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4095" autoAdjust="0"/>
  </p:normalViewPr>
  <p:slideViewPr>
    <p:cSldViewPr snapToGrid="0">
      <p:cViewPr varScale="1">
        <p:scale>
          <a:sx n="63" d="100"/>
          <a:sy n="63" d="100"/>
        </p:scale>
        <p:origin x="60" y="4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46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2/14/2018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2/14/2018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46100" y="277813"/>
            <a:ext cx="8166100" cy="2216944"/>
          </a:xfrm>
          <a:solidFill>
            <a:schemeClr val="bg2"/>
          </a:solidFill>
        </p:spPr>
        <p:txBody>
          <a:bodyPr lIns="228600"/>
          <a:lstStyle/>
          <a:p>
            <a:pPr marL="65088" eaLnBrk="1" hangingPunct="1"/>
            <a:r>
              <a:rPr lang="en-US" b="1" dirty="0">
                <a:solidFill>
                  <a:srgbClr val="000090"/>
                </a:solidFill>
              </a:rPr>
              <a:t>RAFT:</a:t>
            </a:r>
            <a:br>
              <a:rPr lang="en-US" b="1" dirty="0">
                <a:solidFill>
                  <a:srgbClr val="000090"/>
                </a:solidFill>
              </a:rPr>
            </a:br>
            <a:r>
              <a:rPr lang="en-US" b="1" dirty="0">
                <a:solidFill>
                  <a:srgbClr val="000090"/>
                </a:solidFill>
              </a:rPr>
              <a:t>In Search of an Understandable</a:t>
            </a:r>
            <a:br>
              <a:rPr lang="en-US" b="1" dirty="0">
                <a:solidFill>
                  <a:srgbClr val="000090"/>
                </a:solidFill>
              </a:rPr>
            </a:br>
            <a:r>
              <a:rPr lang="en-US" b="1" dirty="0">
                <a:solidFill>
                  <a:srgbClr val="000090"/>
                </a:solidFill>
              </a:rPr>
              <a:t>Consensus Algorithm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30500" y="2514600"/>
            <a:ext cx="6299201" cy="12065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/>
              <a:t>Diego </a:t>
            </a:r>
            <a:r>
              <a:rPr lang="en-US" dirty="0" err="1"/>
              <a:t>Ongaro</a:t>
            </a:r>
            <a:br>
              <a:rPr lang="en-US" dirty="0"/>
            </a:br>
            <a:r>
              <a:rPr lang="en-US" dirty="0"/>
              <a:t>John </a:t>
            </a:r>
            <a:r>
              <a:rPr lang="en-US" dirty="0" err="1"/>
              <a:t>Ousterhout</a:t>
            </a:r>
            <a:endParaRPr lang="en-US" dirty="0"/>
          </a:p>
          <a:p>
            <a:pPr marL="0" indent="0" eaLnBrk="1" hangingPunct="1">
              <a:buFont typeface="Wingdings" charset="0"/>
              <a:buNone/>
            </a:pPr>
            <a:r>
              <a:rPr lang="en-US" dirty="0"/>
              <a:t>USENIX Annual Technical Conference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3975100"/>
            <a:ext cx="704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from a talk by </a:t>
            </a:r>
            <a:r>
              <a:rPr lang="en-US" dirty="0" err="1"/>
              <a:t>Ongaro</a:t>
            </a:r>
            <a:r>
              <a:rPr lang="en-US" dirty="0"/>
              <a:t> and </a:t>
            </a:r>
            <a:r>
              <a:rPr lang="en-US" dirty="0" err="1"/>
              <a:t>Ousterhout</a:t>
            </a:r>
            <a:r>
              <a:rPr lang="en-US" dirty="0"/>
              <a:t>, and a talk by Ion </a:t>
            </a:r>
            <a:r>
              <a:rPr lang="en-US" dirty="0" err="1"/>
              <a:t>Stoica</a:t>
            </a:r>
            <a:r>
              <a:rPr lang="en-US" dirty="0"/>
              <a:t>.</a:t>
            </a:r>
          </a:p>
          <a:p>
            <a:r>
              <a:rPr lang="en-US" dirty="0"/>
              <a:t>This version edited by S. Sudarshan, IIT Bombay</a:t>
            </a:r>
          </a:p>
        </p:txBody>
      </p:sp>
    </p:spTree>
    <p:extLst>
      <p:ext uri="{BB962C8B-B14F-4D97-AF65-F5344CB8AC3E}">
        <p14:creationId xmlns:p14="http://schemas.microsoft.com/office/powerpoint/2010/main" val="214596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the servers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RAFT cluster consists of several servers</a:t>
            </a:r>
          </a:p>
          <a:p>
            <a:pPr lvl="1" eaLnBrk="1" hangingPunct="1"/>
            <a:r>
              <a:rPr lang="en-US"/>
              <a:t>Typically five</a:t>
            </a:r>
          </a:p>
          <a:p>
            <a:pPr eaLnBrk="1" hangingPunct="1"/>
            <a:r>
              <a:rPr lang="en-US"/>
              <a:t>Each server can be in one of three states</a:t>
            </a:r>
          </a:p>
          <a:p>
            <a:pPr lvl="1" eaLnBrk="1" hangingPunct="1"/>
            <a:r>
              <a:rPr lang="en-US" b="1" i="1"/>
              <a:t>Leader</a:t>
            </a:r>
          </a:p>
          <a:p>
            <a:pPr lvl="1" eaLnBrk="1" hangingPunct="1"/>
            <a:r>
              <a:rPr lang="en-US" b="1" i="1"/>
              <a:t>Follower</a:t>
            </a:r>
          </a:p>
          <a:p>
            <a:pPr lvl="1" eaLnBrk="1" hangingPunct="1"/>
            <a:r>
              <a:rPr lang="en-US" b="1" i="1"/>
              <a:t>Candidate</a:t>
            </a:r>
            <a:r>
              <a:rPr lang="en-US"/>
              <a:t> (to be the new leader)</a:t>
            </a:r>
          </a:p>
          <a:p>
            <a:pPr eaLnBrk="1" hangingPunct="1"/>
            <a:r>
              <a:rPr lang="en-US"/>
              <a:t>Followers are passive:</a:t>
            </a:r>
          </a:p>
          <a:p>
            <a:pPr lvl="1" eaLnBrk="1" hangingPunct="1"/>
            <a:r>
              <a:rPr lang="en-US"/>
              <a:t>Simply reply to requests coming from their leader</a:t>
            </a:r>
          </a:p>
        </p:txBody>
      </p:sp>
    </p:spTree>
    <p:extLst>
      <p:ext uri="{BB962C8B-B14F-4D97-AF65-F5344CB8AC3E}">
        <p14:creationId xmlns:p14="http://schemas.microsoft.com/office/powerpoint/2010/main" val="22330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Server states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532335"/>
            <a:ext cx="6057900" cy="268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5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terms (I)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Epochs of arbitrary length</a:t>
            </a:r>
          </a:p>
          <a:p>
            <a:pPr lvl="1" eaLnBrk="1" hangingPunct="1"/>
            <a:r>
              <a:rPr lang="en-US" dirty="0"/>
              <a:t>Start with the election of a leader</a:t>
            </a:r>
          </a:p>
          <a:p>
            <a:pPr lvl="1" eaLnBrk="1" hangingPunct="1"/>
            <a:r>
              <a:rPr lang="en-US" dirty="0"/>
              <a:t>End when</a:t>
            </a:r>
          </a:p>
          <a:p>
            <a:pPr lvl="2" eaLnBrk="1" hangingPunct="1"/>
            <a:r>
              <a:rPr lang="en-US" dirty="0"/>
              <a:t>Leader becomes unavailable</a:t>
            </a:r>
          </a:p>
          <a:p>
            <a:pPr lvl="2" eaLnBrk="1" hangingPunct="1"/>
            <a:r>
              <a:rPr lang="en-US" dirty="0"/>
              <a:t>No leader can be selected (split vote) 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/>
              <a:t>Different servers may observe transitions between terms at different times or even miss them</a:t>
            </a:r>
          </a:p>
        </p:txBody>
      </p:sp>
    </p:spTree>
    <p:extLst>
      <p:ext uri="{BB962C8B-B14F-4D97-AF65-F5344CB8AC3E}">
        <p14:creationId xmlns:p14="http://schemas.microsoft.com/office/powerpoint/2010/main" val="248729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terms (II)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70" y="1812529"/>
            <a:ext cx="5634530" cy="217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6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RPC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Servers communicate though idempotent RPCs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b="1" dirty="0" err="1"/>
              <a:t>RequestVote</a:t>
            </a:r>
            <a:endParaRPr lang="en-US" b="1" dirty="0"/>
          </a:p>
          <a:p>
            <a:pPr lvl="1" eaLnBrk="1" hangingPunct="1"/>
            <a:r>
              <a:rPr lang="en-US" dirty="0"/>
              <a:t>Initiated by candidates during elections</a:t>
            </a:r>
          </a:p>
          <a:p>
            <a:pPr marL="457200" lvl="1" indent="0" eaLnBrk="1" hangingPunct="1">
              <a:buNone/>
            </a:pPr>
            <a:r>
              <a:rPr lang="en-US" dirty="0"/>
              <a:t> </a:t>
            </a:r>
          </a:p>
          <a:p>
            <a:pPr eaLnBrk="1" hangingPunct="1"/>
            <a:r>
              <a:rPr lang="en-US" b="1" dirty="0" err="1"/>
              <a:t>AppendEntry</a:t>
            </a:r>
            <a:r>
              <a:rPr lang="en-US" b="1" dirty="0"/>
              <a:t>: </a:t>
            </a:r>
            <a:r>
              <a:rPr lang="en-US" dirty="0"/>
              <a:t>Initiated by leaders to</a:t>
            </a:r>
          </a:p>
          <a:p>
            <a:pPr lvl="1" eaLnBrk="1" hangingPunct="1"/>
            <a:r>
              <a:rPr lang="en-US" dirty="0"/>
              <a:t>Replicate log entries</a:t>
            </a:r>
          </a:p>
          <a:p>
            <a:pPr lvl="1" eaLnBrk="1" hangingPunct="1"/>
            <a:r>
              <a:rPr lang="en-US" dirty="0"/>
              <a:t>Provide a form of heartbeat</a:t>
            </a:r>
          </a:p>
          <a:p>
            <a:pPr lvl="2" eaLnBrk="1" hangingPunct="1"/>
            <a:r>
              <a:rPr lang="en-US" dirty="0"/>
              <a:t>Empty </a:t>
            </a:r>
            <a:r>
              <a:rPr lang="en-US" dirty="0" err="1"/>
              <a:t>AppendEntry</a:t>
            </a:r>
            <a:r>
              <a:rPr lang="en-US" dirty="0"/>
              <a:t>( ) calls</a:t>
            </a:r>
          </a:p>
        </p:txBody>
      </p:sp>
    </p:spTree>
    <p:extLst>
      <p:ext uri="{BB962C8B-B14F-4D97-AF65-F5344CB8AC3E}">
        <p14:creationId xmlns:p14="http://schemas.microsoft.com/office/powerpoint/2010/main" val="252543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Leader elections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Servers start being </a:t>
            </a:r>
            <a:r>
              <a:rPr lang="en-US" b="1" i="1" dirty="0"/>
              <a:t>followers</a:t>
            </a:r>
          </a:p>
          <a:p>
            <a:pPr lvl="3" eaLnBrk="1" hangingPunct="1"/>
            <a:endParaRPr lang="en-US" b="1" i="1" dirty="0"/>
          </a:p>
          <a:p>
            <a:pPr eaLnBrk="1" hangingPunct="1"/>
            <a:r>
              <a:rPr lang="en-US" dirty="0"/>
              <a:t>Remain followers as long as they receive valid RPCs from a leader or candidate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dirty="0"/>
              <a:t>When a follower receives no communication over a period of time (the </a:t>
            </a:r>
            <a:r>
              <a:rPr lang="en-US" b="1" i="1" dirty="0"/>
              <a:t>election timeout</a:t>
            </a:r>
            <a:r>
              <a:rPr lang="en-US" dirty="0"/>
              <a:t>), it starts an election to pick a </a:t>
            </a:r>
            <a:r>
              <a:rPr lang="en-US" b="1" i="1" dirty="0"/>
              <a:t>new leader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The leader fails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943350"/>
            <a:ext cx="8229600" cy="1085850"/>
          </a:xfrm>
        </p:spPr>
        <p:txBody>
          <a:bodyPr/>
          <a:lstStyle/>
          <a:p>
            <a:pPr eaLnBrk="1" hangingPunct="1"/>
            <a:r>
              <a:rPr lang="en-US"/>
              <a:t>Followers notice at </a:t>
            </a:r>
            <a:r>
              <a:rPr lang="en-US" b="1" i="1"/>
              <a:t>different times</a:t>
            </a:r>
            <a:r>
              <a:rPr lang="en-US"/>
              <a:t> the lack of heartbeats</a:t>
            </a:r>
          </a:p>
          <a:p>
            <a:pPr eaLnBrk="1" hangingPunct="1"/>
            <a:r>
              <a:rPr lang="en-US"/>
              <a:t>Decide to elect a new leader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743200" y="1297782"/>
            <a:ext cx="3657600" cy="1045369"/>
            <a:chOff x="0" y="0"/>
            <a:chExt cx="2304" cy="878"/>
          </a:xfrm>
        </p:grpSpPr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AutoShape 6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State</a:t>
              </a:r>
            </a:p>
            <a:p>
              <a:pPr algn="ctr"/>
              <a:r>
                <a:rPr lang="en-US" b="1"/>
                <a:t>machine</a:t>
              </a:r>
            </a:p>
          </p:txBody>
        </p:sp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28680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/>
                  <a:t>Log</a:t>
                </a:r>
              </a:p>
            </p:txBody>
          </p:sp>
          <p:grpSp>
            <p:nvGrpSpPr>
              <p:cNvPr id="28681" name="Group 9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2868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rgbClr val="C0C0C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8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rgbClr val="C0C0C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84" name="Rectangle 12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rgbClr val="C0C0C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85" name="Rectangle 13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rgbClr val="C0C0C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28601" y="1518048"/>
            <a:ext cx="1292225" cy="825103"/>
          </a:xfrm>
          <a:prstGeom prst="ellipse">
            <a:avLst/>
          </a:prstGeom>
          <a:solidFill>
            <a:srgbClr val="CCFFFF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/>
              <a:t>Client</a:t>
            </a:r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304800" y="2686050"/>
            <a:ext cx="3657600" cy="1045369"/>
            <a:chOff x="0" y="0"/>
            <a:chExt cx="2304" cy="878"/>
          </a:xfrm>
        </p:grpSpPr>
        <p:sp>
          <p:nvSpPr>
            <p:cNvPr id="28688" name="AutoShape 16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AutoShape 17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State</a:t>
              </a:r>
            </a:p>
            <a:p>
              <a:pPr algn="ctr"/>
              <a:r>
                <a:rPr lang="en-US" b="1"/>
                <a:t>machine</a:t>
              </a:r>
            </a:p>
          </p:txBody>
        </p: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28691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/>
                  <a:t>Log</a:t>
                </a:r>
              </a:p>
            </p:txBody>
          </p:sp>
          <p:grpSp>
            <p:nvGrpSpPr>
              <p:cNvPr id="28692" name="Group 20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28693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4" name="Rectangle 22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5" name="Rectangle 23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5257800" y="2686050"/>
            <a:ext cx="3657600" cy="1045369"/>
            <a:chOff x="0" y="0"/>
            <a:chExt cx="2304" cy="878"/>
          </a:xfrm>
        </p:grpSpPr>
        <p:sp>
          <p:nvSpPr>
            <p:cNvPr id="28698" name="AutoShape 26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AutoShape 27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State</a:t>
              </a:r>
            </a:p>
            <a:p>
              <a:pPr algn="ctr"/>
              <a:r>
                <a:rPr lang="en-US" b="1"/>
                <a:t>machine</a:t>
              </a:r>
            </a:p>
          </p:txBody>
        </p:sp>
        <p:grpSp>
          <p:nvGrpSpPr>
            <p:cNvPr id="28700" name="Group 28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28701" name="AutoShap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/>
                  <a:t>Log</a:t>
                </a:r>
              </a:p>
            </p:txBody>
          </p:sp>
          <p:grpSp>
            <p:nvGrpSpPr>
              <p:cNvPr id="28702" name="Group 30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2870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4" name="Rectangle 32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5" name="Rectangle 33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6" name="Rectangle 34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503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 flipH="1" flipV="1">
            <a:off x="2695575" y="2032397"/>
            <a:ext cx="0" cy="25562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695575" y="4588669"/>
            <a:ext cx="536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73088" y="2135982"/>
            <a:ext cx="1742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/>
              <a:t>Follower A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573088" y="2861072"/>
            <a:ext cx="1730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/>
              <a:t>Follower B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531813" y="3549254"/>
            <a:ext cx="11787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/>
              <a:t>Leader</a:t>
            </a: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2695576" y="3938588"/>
            <a:ext cx="2708275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5621338" y="3743325"/>
            <a:ext cx="2293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/>
              <a:t>Last heartbeat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5192714" y="3767138"/>
            <a:ext cx="42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400">
                <a:latin typeface="Arial Black" charset="0"/>
              </a:rPr>
              <a:t>X</a:t>
            </a: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2695576" y="2532460"/>
            <a:ext cx="2708275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2695576" y="3250406"/>
            <a:ext cx="2708275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>
            <a:off x="5403851" y="2525316"/>
            <a:ext cx="696913" cy="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>
            <a:off x="5403851" y="3246835"/>
            <a:ext cx="1546225" cy="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5403851" y="2665810"/>
            <a:ext cx="1546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/>
              <a:t>Timeouts</a:t>
            </a:r>
          </a:p>
        </p:txBody>
      </p:sp>
      <p:sp>
        <p:nvSpPr>
          <p:cNvPr id="35856" name="AutoShape 19"/>
          <p:cNvSpPr>
            <a:spLocks noChangeArrowheads="1"/>
          </p:cNvSpPr>
          <p:nvPr/>
        </p:nvSpPr>
        <p:spPr bwMode="auto">
          <a:xfrm>
            <a:off x="3092450" y="1066800"/>
            <a:ext cx="5849938" cy="965597"/>
          </a:xfrm>
          <a:prstGeom prst="wedgeRectCallout">
            <a:avLst>
              <a:gd name="adj1" fmla="val 2403"/>
              <a:gd name="adj2" fmla="val 10697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800" dirty="0"/>
              <a:t>Follower with the </a:t>
            </a:r>
            <a:r>
              <a:rPr lang="en-US" sz="2800" b="1" i="1" dirty="0"/>
              <a:t>shortest timeout</a:t>
            </a:r>
            <a:br>
              <a:rPr lang="en-US" sz="2800" dirty="0"/>
            </a:br>
            <a:r>
              <a:rPr lang="en-US" sz="2800" dirty="0"/>
              <a:t>requests to become the </a:t>
            </a:r>
            <a:r>
              <a:rPr lang="en-US" sz="2800" b="1" i="1" dirty="0"/>
              <a:t>new leader</a:t>
            </a:r>
          </a:p>
          <a:p>
            <a:pPr algn="ctr">
              <a:buFont typeface="Wingdings" charset="0"/>
              <a:buNone/>
            </a:pPr>
            <a:endParaRPr lang="en-US" sz="2800" dirty="0"/>
          </a:p>
        </p:txBody>
      </p:sp>
      <p:sp>
        <p:nvSpPr>
          <p:cNvPr id="35857" name="Line 21"/>
          <p:cNvSpPr>
            <a:spLocks noChangeShapeType="1"/>
          </p:cNvSpPr>
          <p:nvPr/>
        </p:nvSpPr>
        <p:spPr bwMode="auto">
          <a:xfrm flipH="1">
            <a:off x="5403850" y="2525316"/>
            <a:ext cx="0" cy="1413272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Starting an election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When a follower starts an election, it</a:t>
            </a:r>
          </a:p>
          <a:p>
            <a:pPr lvl="1" eaLnBrk="1" hangingPunct="1"/>
            <a:r>
              <a:rPr lang="en-US"/>
              <a:t>Increments its current term</a:t>
            </a:r>
          </a:p>
          <a:p>
            <a:pPr lvl="1" eaLnBrk="1" hangingPunct="1"/>
            <a:r>
              <a:rPr lang="en-US"/>
              <a:t>Transitions to candidate state</a:t>
            </a:r>
          </a:p>
          <a:p>
            <a:pPr lvl="1" eaLnBrk="1" hangingPunct="1"/>
            <a:r>
              <a:rPr lang="en-US"/>
              <a:t>Votes for itself </a:t>
            </a:r>
          </a:p>
          <a:p>
            <a:pPr lvl="1" eaLnBrk="1" hangingPunct="1"/>
            <a:r>
              <a:rPr lang="en-US"/>
              <a:t> Issues </a:t>
            </a:r>
            <a:r>
              <a:rPr lang="en-US" b="1" i="1"/>
              <a:t>RequestVote</a:t>
            </a:r>
            <a:r>
              <a:rPr lang="en-US"/>
              <a:t> RPCs in parallel to all the other servers in the cluster.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Acting as a candidate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candidate remains in that state until</a:t>
            </a:r>
          </a:p>
          <a:p>
            <a:pPr lvl="1" eaLnBrk="1" hangingPunct="1"/>
            <a:r>
              <a:rPr lang="en-US"/>
              <a:t>It wins the election</a:t>
            </a:r>
          </a:p>
          <a:p>
            <a:pPr lvl="1" eaLnBrk="1" hangingPunct="1"/>
            <a:r>
              <a:rPr lang="en-US"/>
              <a:t>Another server becomes the new leader</a:t>
            </a:r>
          </a:p>
          <a:p>
            <a:pPr lvl="1" eaLnBrk="1" hangingPunct="1"/>
            <a:r>
              <a:rPr lang="en-US"/>
              <a:t>A period of time goes by with no winner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Motivation (I)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"Consensus algorithms allow a collection of machines to work as a coherent group that can survive the failures of some of its members."</a:t>
            </a:r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Very important role in building fault-tolerant  distributed systems</a:t>
            </a:r>
          </a:p>
          <a:p>
            <a:pPr lvl="2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Winning an election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Must receive votes from a majority of the servers in the cluster for the same term</a:t>
            </a:r>
          </a:p>
          <a:p>
            <a:pPr lvl="1" eaLnBrk="1" hangingPunct="1"/>
            <a:r>
              <a:rPr lang="en-US"/>
              <a:t>Each server will vote for at most one candidate in a given term</a:t>
            </a:r>
          </a:p>
          <a:p>
            <a:pPr lvl="2" eaLnBrk="1" hangingPunct="1"/>
            <a:r>
              <a:rPr lang="en-US"/>
              <a:t>The first one that contacted it</a:t>
            </a:r>
          </a:p>
          <a:p>
            <a:pPr eaLnBrk="1" hangingPunct="1"/>
            <a:r>
              <a:rPr lang="en-US"/>
              <a:t>Majority rule ensures that at most one candidate can win the election </a:t>
            </a:r>
          </a:p>
          <a:p>
            <a:pPr eaLnBrk="1" hangingPunct="1"/>
            <a:r>
              <a:rPr lang="en-US"/>
              <a:t>Winner becomes </a:t>
            </a:r>
            <a:r>
              <a:rPr lang="en-US" b="1" i="1"/>
              <a:t>leader</a:t>
            </a:r>
            <a:r>
              <a:rPr lang="en-US"/>
              <a:t> and sends heartbeat messages to all of the other servers</a:t>
            </a:r>
          </a:p>
          <a:p>
            <a:pPr lvl="1" eaLnBrk="1" hangingPunct="1"/>
            <a:r>
              <a:rPr lang="en-US"/>
              <a:t>To assert its new role </a:t>
            </a:r>
          </a:p>
        </p:txBody>
      </p:sp>
    </p:spTree>
    <p:extLst>
      <p:ext uri="{BB962C8B-B14F-4D97-AF65-F5344CB8AC3E}">
        <p14:creationId xmlns:p14="http://schemas.microsoft.com/office/powerpoint/2010/main" val="377667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01809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  <p:cxnSp>
        <p:nvCxnSpPr>
          <p:cNvPr id="23" name="Straight Arrow Connector 22"/>
          <p:cNvCxnSpPr>
            <a:stCxn id="8" idx="7"/>
            <a:endCxn id="6" idx="4"/>
          </p:cNvCxnSpPr>
          <p:nvPr/>
        </p:nvCxnSpPr>
        <p:spPr>
          <a:xfrm flipV="1">
            <a:off x="5628237" y="2166206"/>
            <a:ext cx="358261" cy="1302196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5" idx="6"/>
          </p:cNvCxnSpPr>
          <p:nvPr/>
        </p:nvCxnSpPr>
        <p:spPr>
          <a:xfrm flipH="1" flipV="1">
            <a:off x="3254257" y="1844711"/>
            <a:ext cx="1929256" cy="162369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6"/>
          </p:cNvCxnSpPr>
          <p:nvPr/>
        </p:nvCxnSpPr>
        <p:spPr>
          <a:xfrm flipH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7089722">
            <a:off x="5059303" y="25654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(2)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59201" y="33782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(2)</a:t>
            </a:r>
          </a:p>
        </p:txBody>
      </p:sp>
      <p:sp>
        <p:nvSpPr>
          <p:cNvPr id="33" name="TextBox 32"/>
          <p:cNvSpPr txBox="1"/>
          <p:nvPr/>
        </p:nvSpPr>
        <p:spPr>
          <a:xfrm rot="2471991">
            <a:off x="3789305" y="24384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(2)</a:t>
            </a: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8146" y="4267200"/>
            <a:ext cx="753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S3 timeouts, switch to candidate state,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increment term, vote itself as a leader and ask everyone else to confirm</a:t>
            </a:r>
          </a:p>
        </p:txBody>
      </p:sp>
    </p:spTree>
    <p:extLst>
      <p:ext uri="{BB962C8B-B14F-4D97-AF65-F5344CB8AC3E}">
        <p14:creationId xmlns:p14="http://schemas.microsoft.com/office/powerpoint/2010/main" val="361963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6"/>
          </p:cNvCxnSpPr>
          <p:nvPr/>
        </p:nvCxnSpPr>
        <p:spPr>
          <a:xfrm flipH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</p:cNvCxnSpPr>
          <p:nvPr/>
        </p:nvCxnSpPr>
        <p:spPr>
          <a:xfrm flipH="1">
            <a:off x="3606800" y="1017047"/>
            <a:ext cx="877915" cy="201825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833825" y="927099"/>
            <a:ext cx="1184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(2)</a:t>
            </a: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255907" y="1854201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(2)</a:t>
            </a: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(2)</a:t>
            </a: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052705" y="1066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(2)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0646" y="4267200"/>
            <a:ext cx="753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Concurrently S1 timeouts, switch to candidate state,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increment term, vote itself as a leader and ask everyone else to confirm</a:t>
            </a:r>
          </a:p>
        </p:txBody>
      </p:sp>
    </p:spTree>
    <p:extLst>
      <p:ext uri="{BB962C8B-B14F-4D97-AF65-F5344CB8AC3E}">
        <p14:creationId xmlns:p14="http://schemas.microsoft.com/office/powerpoint/2010/main" val="325571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  <p:cxnSp>
        <p:nvCxnSpPr>
          <p:cNvPr id="24" name="Straight Arrow Connector 23"/>
          <p:cNvCxnSpPr>
            <a:stCxn id="6" idx="4"/>
            <a:endCxn id="8" idx="0"/>
          </p:cNvCxnSpPr>
          <p:nvPr/>
        </p:nvCxnSpPr>
        <p:spPr>
          <a:xfrm flipH="1">
            <a:off x="5405875" y="2166206"/>
            <a:ext cx="580623" cy="1210582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6" name="TextBox 35"/>
          <p:cNvSpPr txBox="1"/>
          <p:nvPr/>
        </p:nvSpPr>
        <p:spPr>
          <a:xfrm rot="17760202">
            <a:off x="5075441" y="2489200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83971" y="4267200"/>
            <a:ext cx="25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S4, S5 grant vote to S1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S2 grants vote to S3</a:t>
            </a:r>
          </a:p>
        </p:txBody>
      </p:sp>
      <p:sp>
        <p:nvSpPr>
          <p:cNvPr id="23" name="Multiply 22"/>
          <p:cNvSpPr/>
          <p:nvPr/>
        </p:nvSpPr>
        <p:spPr>
          <a:xfrm>
            <a:off x="3860800" y="2438400"/>
            <a:ext cx="393700" cy="431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673357" y="2846908"/>
            <a:ext cx="256600" cy="52180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51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07077" y="925433"/>
            <a:ext cx="1057059" cy="70680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54257" y="1832011"/>
            <a:ext cx="1837151" cy="184486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 flipV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2009">
            <a:off x="3956389" y="3378202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Denied</a:t>
            </a:r>
          </a:p>
        </p:txBody>
      </p:sp>
      <p:sp>
        <p:nvSpPr>
          <p:cNvPr id="35" name="TextBox 34"/>
          <p:cNvSpPr txBox="1"/>
          <p:nvPr/>
        </p:nvSpPr>
        <p:spPr>
          <a:xfrm rot="2768152">
            <a:off x="3653039" y="2222499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Denied</a:t>
            </a:r>
          </a:p>
        </p:txBody>
      </p:sp>
      <p:sp>
        <p:nvSpPr>
          <p:cNvPr id="29" name="TextBox 28"/>
          <p:cNvSpPr txBox="1"/>
          <p:nvPr/>
        </p:nvSpPr>
        <p:spPr>
          <a:xfrm rot="1984278">
            <a:off x="4910340" y="9525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Denied</a:t>
            </a:r>
          </a:p>
        </p:txBody>
      </p:sp>
    </p:spTree>
    <p:extLst>
      <p:ext uri="{BB962C8B-B14F-4D97-AF65-F5344CB8AC3E}">
        <p14:creationId xmlns:p14="http://schemas.microsoft.com/office/powerpoint/2010/main" val="15367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07077" y="925433"/>
            <a:ext cx="1057059" cy="70680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2"/>
          </p:cNvCxnSpPr>
          <p:nvPr/>
        </p:nvCxnSpPr>
        <p:spPr>
          <a:xfrm>
            <a:off x="3254257" y="1844711"/>
            <a:ext cx="1837151" cy="184486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 flipV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2009">
            <a:off x="3956389" y="3378202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Denied</a:t>
            </a:r>
          </a:p>
        </p:txBody>
      </p:sp>
      <p:sp>
        <p:nvSpPr>
          <p:cNvPr id="35" name="TextBox 34"/>
          <p:cNvSpPr txBox="1"/>
          <p:nvPr/>
        </p:nvSpPr>
        <p:spPr>
          <a:xfrm rot="2768152">
            <a:off x="3653039" y="2222499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Denied</a:t>
            </a:r>
          </a:p>
        </p:txBody>
      </p:sp>
      <p:sp>
        <p:nvSpPr>
          <p:cNvPr id="29" name="TextBox 28"/>
          <p:cNvSpPr txBox="1"/>
          <p:nvPr/>
        </p:nvSpPr>
        <p:spPr>
          <a:xfrm rot="1984278">
            <a:off x="4910340" y="9525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Denied</a:t>
            </a:r>
          </a:p>
        </p:txBody>
      </p:sp>
      <p:cxnSp>
        <p:nvCxnSpPr>
          <p:cNvPr id="36" name="Straight Arrow Connector 35"/>
          <p:cNvCxnSpPr>
            <a:stCxn id="4" idx="4"/>
            <a:endCxn id="8" idx="1"/>
          </p:cNvCxnSpPr>
          <p:nvPr/>
        </p:nvCxnSpPr>
        <p:spPr>
          <a:xfrm>
            <a:off x="4484715" y="1017047"/>
            <a:ext cx="698798" cy="24513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4" idx="5"/>
          </p:cNvCxnSpPr>
          <p:nvPr/>
        </p:nvCxnSpPr>
        <p:spPr>
          <a:xfrm flipH="1" flipV="1">
            <a:off x="4707077" y="925433"/>
            <a:ext cx="698798" cy="24513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4390038">
            <a:off x="4757940" y="18288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Denied</a:t>
            </a:r>
          </a:p>
        </p:txBody>
      </p:sp>
      <p:sp>
        <p:nvSpPr>
          <p:cNvPr id="47" name="TextBox 46"/>
          <p:cNvSpPr txBox="1"/>
          <p:nvPr/>
        </p:nvSpPr>
        <p:spPr>
          <a:xfrm rot="4390038">
            <a:off x="4211838" y="1981201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Denied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13049" y="4318000"/>
            <a:ext cx="554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Neither candidate gets majority.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After a random delay between 150-300ms try again.</a:t>
            </a:r>
          </a:p>
        </p:txBody>
      </p:sp>
    </p:spTree>
    <p:extLst>
      <p:ext uri="{BB962C8B-B14F-4D97-AF65-F5344CB8AC3E}">
        <p14:creationId xmlns:p14="http://schemas.microsoft.com/office/powerpoint/2010/main" val="428816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6"/>
          </p:cNvCxnSpPr>
          <p:nvPr/>
        </p:nvCxnSpPr>
        <p:spPr>
          <a:xfrm flipH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7" idx="0"/>
          </p:cNvCxnSpPr>
          <p:nvPr/>
        </p:nvCxnSpPr>
        <p:spPr>
          <a:xfrm flipH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805304" y="9270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(3)</a:t>
            </a: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255907" y="1854201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(3)</a:t>
            </a: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(3)</a:t>
            </a: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052705" y="1066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ReqVote</a:t>
            </a:r>
            <a:r>
              <a:rPr lang="en-US" sz="1600" dirty="0">
                <a:latin typeface="Helvetica Neue"/>
                <a:cs typeface="Helvetica Neue"/>
              </a:rPr>
              <a:t> (3)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0976" y="4267200"/>
            <a:ext cx="41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S1 initiates another election for term 3.</a:t>
            </a:r>
          </a:p>
        </p:txBody>
      </p:sp>
    </p:spTree>
    <p:extLst>
      <p:ext uri="{BB962C8B-B14F-4D97-AF65-F5344CB8AC3E}">
        <p14:creationId xmlns:p14="http://schemas.microsoft.com/office/powerpoint/2010/main" val="3675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  <p:cxnSp>
        <p:nvCxnSpPr>
          <p:cNvPr id="23" name="Straight Arrow Connector 22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5"/>
          </p:cNvCxnSpPr>
          <p:nvPr/>
        </p:nvCxnSpPr>
        <p:spPr>
          <a:xfrm flipH="1" flipV="1"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4" idx="4"/>
          </p:cNvCxnSpPr>
          <p:nvPr/>
        </p:nvCxnSpPr>
        <p:spPr>
          <a:xfrm flipV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961138" y="9270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411742" y="1854201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4" name="TextBox 33"/>
          <p:cNvSpPr txBox="1"/>
          <p:nvPr/>
        </p:nvSpPr>
        <p:spPr>
          <a:xfrm rot="4132548">
            <a:off x="4630941" y="1955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95038" y="4267200"/>
            <a:ext cx="33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Everyone grants the vote to S1</a:t>
            </a:r>
          </a:p>
        </p:txBody>
      </p:sp>
    </p:spTree>
    <p:extLst>
      <p:ext uri="{BB962C8B-B14F-4D97-AF65-F5344CB8AC3E}">
        <p14:creationId xmlns:p14="http://schemas.microsoft.com/office/powerpoint/2010/main" val="2567407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Follower</a:t>
            </a: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Candidate</a:t>
            </a: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Leader</a:t>
            </a:r>
          </a:p>
        </p:txBody>
      </p:sp>
      <p:cxnSp>
        <p:nvCxnSpPr>
          <p:cNvPr id="23" name="Straight Arrow Connector 22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5"/>
          </p:cNvCxnSpPr>
          <p:nvPr/>
        </p:nvCxnSpPr>
        <p:spPr>
          <a:xfrm flipH="1" flipV="1"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4" idx="4"/>
          </p:cNvCxnSpPr>
          <p:nvPr/>
        </p:nvCxnSpPr>
        <p:spPr>
          <a:xfrm flipV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961138" y="9270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411742" y="1854201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4" name="TextBox 33"/>
          <p:cNvSpPr txBox="1"/>
          <p:nvPr/>
        </p:nvSpPr>
        <p:spPr>
          <a:xfrm rot="4132548">
            <a:off x="4630941" y="1955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Granted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60480" y="4267200"/>
            <a:ext cx="363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S1 becomes leader for term 3, 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and the others become followers.</a:t>
            </a:r>
          </a:p>
        </p:txBody>
      </p:sp>
    </p:spTree>
    <p:extLst>
      <p:ext uri="{BB962C8B-B14F-4D97-AF65-F5344CB8AC3E}">
        <p14:creationId xmlns:p14="http://schemas.microsoft.com/office/powerpoint/2010/main" val="38100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Motivation (II)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i="1" u="sng"/>
              <a:t>Paxos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Current standard for both teaching and implementing consensus algorithms</a:t>
            </a:r>
          </a:p>
          <a:p>
            <a:pPr lvl="1" eaLnBrk="1" hangingPunct="1"/>
            <a:r>
              <a:rPr lang="en-US"/>
              <a:t>Very difficult to </a:t>
            </a:r>
            <a:r>
              <a:rPr lang="en-US" b="1" i="1"/>
              <a:t>understand </a:t>
            </a:r>
            <a:r>
              <a:rPr lang="en-US"/>
              <a:t>and very hard to </a:t>
            </a:r>
            <a:r>
              <a:rPr lang="en-US" b="1" i="1"/>
              <a:t>implement</a:t>
            </a:r>
            <a:r>
              <a:rPr lang="en-US" b="1"/>
              <a:t> </a:t>
            </a:r>
          </a:p>
          <a:p>
            <a:pPr eaLnBrk="1" hangingPunct="1"/>
            <a:r>
              <a:rPr lang="en-US" b="1" i="1" u="sng"/>
              <a:t>Raft</a:t>
            </a:r>
          </a:p>
          <a:p>
            <a:pPr lvl="1" eaLnBrk="1" hangingPunct="1"/>
            <a:r>
              <a:rPr lang="en-US"/>
              <a:t>New protocol (2014)</a:t>
            </a:r>
          </a:p>
          <a:p>
            <a:pPr lvl="1" eaLnBrk="1" hangingPunct="1"/>
            <a:r>
              <a:rPr lang="en-US"/>
              <a:t>Much easier to </a:t>
            </a:r>
            <a:r>
              <a:rPr lang="en-US" b="1" i="1"/>
              <a:t>understand </a:t>
            </a:r>
            <a:endParaRPr lang="en-US"/>
          </a:p>
          <a:p>
            <a:pPr lvl="1" eaLnBrk="1" hangingPunct="1"/>
            <a:r>
              <a:rPr lang="en-US"/>
              <a:t>Several </a:t>
            </a:r>
            <a:r>
              <a:rPr lang="en-US" b="1" i="1"/>
              <a:t>open-source implementations</a:t>
            </a:r>
          </a:p>
          <a:p>
            <a:pPr lvl="2" eaLnBrk="1" hangingPunct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1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Hearing from other servers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Candidates may receive an </a:t>
            </a:r>
            <a:r>
              <a:rPr lang="en-US" b="1" i="1"/>
              <a:t>AppendEntries</a:t>
            </a:r>
            <a:r>
              <a:rPr lang="en-US"/>
              <a:t> RPC from another server claiming to be leader</a:t>
            </a:r>
          </a:p>
          <a:p>
            <a:pPr eaLnBrk="1" hangingPunct="1"/>
            <a:r>
              <a:rPr lang="en-US"/>
              <a:t>If the leader</a:t>
            </a:r>
            <a:r>
              <a:rPr lang="ja-JP" altLang="en-US"/>
              <a:t>’</a:t>
            </a:r>
            <a:r>
              <a:rPr lang="en-US"/>
              <a:t>s term is at greater than or equal to the candidate</a:t>
            </a:r>
            <a:r>
              <a:rPr lang="ja-JP" altLang="en-US"/>
              <a:t>’</a:t>
            </a:r>
            <a:r>
              <a:rPr lang="en-US"/>
              <a:t>s current term, the candidate recognizes that leader  and returns to follower state</a:t>
            </a:r>
          </a:p>
          <a:p>
            <a:pPr eaLnBrk="1" hangingPunct="1"/>
            <a:r>
              <a:rPr lang="en-US"/>
              <a:t>Otherwise the candidate ignores the RPC and remains a candidate</a:t>
            </a:r>
          </a:p>
        </p:txBody>
      </p:sp>
    </p:spTree>
    <p:extLst>
      <p:ext uri="{BB962C8B-B14F-4D97-AF65-F5344CB8AC3E}">
        <p14:creationId xmlns:p14="http://schemas.microsoft.com/office/powerpoint/2010/main" val="4030570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Split elections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No candidate obtains a majority of the votes in the servers in the cluster</a:t>
            </a:r>
          </a:p>
          <a:p>
            <a:pPr eaLnBrk="1" hangingPunct="1"/>
            <a:r>
              <a:rPr lang="en-US"/>
              <a:t>Each candidate will time out and start a new election</a:t>
            </a:r>
          </a:p>
          <a:p>
            <a:pPr lvl="1" eaLnBrk="1" hangingPunct="1"/>
            <a:r>
              <a:rPr lang="en-US"/>
              <a:t>After incrementing its term number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2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Avoiding  split elections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uses randomized election timeouts</a:t>
            </a:r>
          </a:p>
          <a:p>
            <a:pPr lvl="1" eaLnBrk="1" hangingPunct="1"/>
            <a:r>
              <a:rPr lang="en-US"/>
              <a:t>Chosen randomly from a fixed interval</a:t>
            </a:r>
          </a:p>
          <a:p>
            <a:pPr eaLnBrk="1" hangingPunct="1"/>
            <a:r>
              <a:rPr lang="en-US"/>
              <a:t>Increases the chances that a single follower will detect the loss of the leader before the others 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Log replication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312863"/>
            <a:ext cx="8636000" cy="3394075"/>
          </a:xfrm>
        </p:spPr>
        <p:txBody>
          <a:bodyPr/>
          <a:lstStyle/>
          <a:p>
            <a:pPr eaLnBrk="1" hangingPunct="1"/>
            <a:r>
              <a:rPr lang="en-US" dirty="0"/>
              <a:t>Leaders</a:t>
            </a:r>
          </a:p>
          <a:p>
            <a:pPr lvl="1" eaLnBrk="1" hangingPunct="1"/>
            <a:r>
              <a:rPr lang="en-US" dirty="0"/>
              <a:t>Accept client commands</a:t>
            </a:r>
          </a:p>
          <a:p>
            <a:pPr lvl="1" eaLnBrk="1" hangingPunct="1"/>
            <a:r>
              <a:rPr lang="en-US" dirty="0"/>
              <a:t>Append them to their log (new entry)</a:t>
            </a:r>
          </a:p>
          <a:p>
            <a:pPr lvl="1" eaLnBrk="1" hangingPunct="1"/>
            <a:r>
              <a:rPr lang="en-US" dirty="0"/>
              <a:t>Issue </a:t>
            </a:r>
            <a:r>
              <a:rPr lang="en-US" b="1" dirty="0" err="1"/>
              <a:t>AppendEntry</a:t>
            </a:r>
            <a:r>
              <a:rPr lang="en-US" dirty="0"/>
              <a:t> RPCs in parallel to all followers</a:t>
            </a:r>
          </a:p>
          <a:p>
            <a:pPr lvl="1" eaLnBrk="1" hangingPunct="1"/>
            <a:r>
              <a:rPr lang="en-US" dirty="0"/>
              <a:t>Apply the entry to their state machine once it has been safely replicated</a:t>
            </a:r>
          </a:p>
          <a:p>
            <a:pPr lvl="2" eaLnBrk="1" hangingPunct="1"/>
            <a:r>
              <a:rPr lang="en-US" dirty="0"/>
              <a:t>Entry is then </a:t>
            </a:r>
            <a:r>
              <a:rPr lang="en-US" b="1" i="1" dirty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2640129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client sends a request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Leader stores request on its log and forwards it to its followers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22400" y="1297782"/>
            <a:ext cx="6248400" cy="2433637"/>
            <a:chOff x="228601" y="1297782"/>
            <a:chExt cx="8686799" cy="2433637"/>
          </a:xfrm>
        </p:grpSpPr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7893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4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895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896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897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89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89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0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0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7904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7905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907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908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909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91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7914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7915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917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918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919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92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24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Line 37"/>
            <p:cNvSpPr>
              <a:spLocks noChangeShapeType="1"/>
            </p:cNvSpPr>
            <p:nvPr/>
          </p:nvSpPr>
          <p:spPr bwMode="auto">
            <a:xfrm flipH="1">
              <a:off x="2133600" y="2000250"/>
              <a:ext cx="1295400" cy="6286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26" name="Line 38"/>
            <p:cNvSpPr>
              <a:spLocks noChangeShapeType="1"/>
            </p:cNvSpPr>
            <p:nvPr/>
          </p:nvSpPr>
          <p:spPr bwMode="auto">
            <a:xfrm>
              <a:off x="3505200" y="2000250"/>
              <a:ext cx="1905000" cy="6286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928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458200" cy="1028700"/>
          </a:xfrm>
        </p:spPr>
        <p:txBody>
          <a:bodyPr/>
          <a:lstStyle/>
          <a:p>
            <a:pPr eaLnBrk="1" hangingPunct="1"/>
            <a:r>
              <a:rPr lang="en-US"/>
              <a:t>The followers receive the request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Followers store the request on their logs and acknowledge its receipt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22400" y="1297782"/>
            <a:ext cx="6273800" cy="2433637"/>
            <a:chOff x="228601" y="1297782"/>
            <a:chExt cx="8686799" cy="2433637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891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8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19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20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21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2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8928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8929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31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32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33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8938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8939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41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42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43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4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8948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49" name="Group 37"/>
            <p:cNvGrpSpPr>
              <a:grpSpLocks/>
            </p:cNvGrpSpPr>
            <p:nvPr/>
          </p:nvGrpSpPr>
          <p:grpSpPr bwMode="auto">
            <a:xfrm>
              <a:off x="2133600" y="2000250"/>
              <a:ext cx="3276600" cy="628650"/>
              <a:chOff x="0" y="0"/>
              <a:chExt cx="2064" cy="528"/>
            </a:xfrm>
          </p:grpSpPr>
          <p:sp>
            <p:nvSpPr>
              <p:cNvPr id="38950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816" cy="528"/>
              </a:xfrm>
              <a:prstGeom prst="line">
                <a:avLst/>
              </a:prstGeom>
              <a:noFill/>
              <a:ln w="76200" cmpd="sng">
                <a:solidFill>
                  <a:srgbClr val="FF0000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8951" name="Line 39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1200" cy="528"/>
              </a:xfrm>
              <a:prstGeom prst="line">
                <a:avLst/>
              </a:prstGeom>
              <a:noFill/>
              <a:ln w="76200" cmpd="sng">
                <a:solidFill>
                  <a:srgbClr val="FF0000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Oval 41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 flipV="1">
              <a:off x="1066800" y="2400300"/>
              <a:ext cx="2286000" cy="1000125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 flipH="1" flipV="1">
              <a:off x="4038600" y="2400300"/>
              <a:ext cx="1828800" cy="9715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The leader tallies followers' ACKs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05765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Once it ascertains the request has been processed by a majority of the servers, it updates its state machine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35100" y="1297782"/>
            <a:ext cx="6273800" cy="2433637"/>
            <a:chOff x="228601" y="1297782"/>
            <a:chExt cx="8686799" cy="2433637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9941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2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43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44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45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4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9950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9952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9953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55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56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57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5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9962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9963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4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65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66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67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6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7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7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Oval 37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Oval 38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 flipV="1">
              <a:off x="1066800" y="2400300"/>
              <a:ext cx="2286000" cy="1000125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 flipH="1" flipV="1">
              <a:off x="4038600" y="2400300"/>
              <a:ext cx="1828800" cy="9715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7" name="Oval 41"/>
            <p:cNvSpPr>
              <a:spLocks noChangeArrowheads="1"/>
            </p:cNvSpPr>
            <p:nvPr/>
          </p:nvSpPr>
          <p:spPr bwMode="auto">
            <a:xfrm>
              <a:off x="4800600" y="16002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495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The leader tallies followers' ACKs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05765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Leader's heartbeats convey the news to its followers: they update their state machines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09700" y="1297782"/>
            <a:ext cx="6286500" cy="2433637"/>
            <a:chOff x="228601" y="1297782"/>
            <a:chExt cx="8686799" cy="2433637"/>
          </a:xfrm>
        </p:grpSpPr>
        <p:grpSp>
          <p:nvGrpSpPr>
            <p:cNvPr id="40964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40965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67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68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69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0976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40977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8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79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80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81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40987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8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89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90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91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9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4800600" y="16002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2133600" y="2000250"/>
              <a:ext cx="3276600" cy="628650"/>
              <a:chOff x="0" y="0"/>
              <a:chExt cx="2064" cy="528"/>
            </a:xfrm>
          </p:grpSpPr>
          <p:sp>
            <p:nvSpPr>
              <p:cNvPr id="41001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816" cy="528"/>
              </a:xfrm>
              <a:prstGeom prst="line">
                <a:avLst/>
              </a:prstGeom>
              <a:noFill/>
              <a:ln w="76200" cap="rnd" cmpd="sng">
                <a:solidFill>
                  <a:srgbClr val="FF0000"/>
                </a:solidFill>
                <a:prstDash val="sysDot"/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1002" name="Line 42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1200" cy="528"/>
              </a:xfrm>
              <a:prstGeom prst="line">
                <a:avLst/>
              </a:prstGeom>
              <a:noFill/>
              <a:ln w="76200" cap="rnd" cmpd="sng">
                <a:solidFill>
                  <a:srgbClr val="FF0000"/>
                </a:solidFill>
                <a:prstDash val="sysDot"/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41003" name="Oval 43"/>
            <p:cNvSpPr>
              <a:spLocks noChangeArrowheads="1"/>
            </p:cNvSpPr>
            <p:nvPr/>
          </p:nvSpPr>
          <p:spPr bwMode="auto">
            <a:xfrm>
              <a:off x="2362200" y="28575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Oval 44"/>
            <p:cNvSpPr>
              <a:spLocks noChangeArrowheads="1"/>
            </p:cNvSpPr>
            <p:nvPr/>
          </p:nvSpPr>
          <p:spPr bwMode="auto">
            <a:xfrm>
              <a:off x="7315200" y="291465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44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Log organization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1389509"/>
            <a:ext cx="4826000" cy="30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7373938" y="2180035"/>
            <a:ext cx="101822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000" dirty="0">
                <a:latin typeface="Helvetica Neue"/>
                <a:cs typeface="Helvetica Neue"/>
              </a:rPr>
              <a:t>Colors</a:t>
            </a:r>
            <a:br>
              <a:rPr lang="en-US" sz="2000" dirty="0">
                <a:latin typeface="Helvetica Neue"/>
                <a:cs typeface="Helvetica Neue"/>
              </a:rPr>
            </a:br>
            <a:r>
              <a:rPr lang="en-US" sz="2000" dirty="0">
                <a:latin typeface="Helvetica Neue"/>
                <a:cs typeface="Helvetica Neue"/>
              </a:rPr>
              <a:t>identify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Helvetica Neue"/>
                <a:cs typeface="Helvetica Neue"/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1873440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log matching property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312863"/>
            <a:ext cx="8178800" cy="1658937"/>
          </a:xfrm>
        </p:spPr>
        <p:txBody>
          <a:bodyPr/>
          <a:lstStyle/>
          <a:p>
            <a:pPr eaLnBrk="1" hangingPunct="1"/>
            <a:r>
              <a:rPr lang="en-US" dirty="0"/>
              <a:t>If two entries in different logs have the same index and term</a:t>
            </a:r>
          </a:p>
          <a:p>
            <a:pPr lvl="1" eaLnBrk="1" hangingPunct="1"/>
            <a:r>
              <a:rPr lang="en-US" dirty="0"/>
              <a:t>These entries store the same command</a:t>
            </a:r>
          </a:p>
          <a:p>
            <a:pPr lvl="1" eaLnBrk="1" hangingPunct="1"/>
            <a:r>
              <a:rPr lang="en-US" b="1" i="1" dirty="0"/>
              <a:t>All previous entries</a:t>
            </a:r>
            <a:r>
              <a:rPr lang="en-US" dirty="0"/>
              <a:t> in the two logs are </a:t>
            </a:r>
            <a:r>
              <a:rPr lang="en-US" b="1" i="1" dirty="0"/>
              <a:t>identical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30563"/>
            <a:ext cx="3467100" cy="89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36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60463"/>
            <a:ext cx="8850312" cy="3394075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en-US" sz="2400" b="1" i="1" dirty="0"/>
              <a:t>“</a:t>
            </a:r>
            <a:r>
              <a:rPr lang="en-US" sz="2400" i="1" dirty="0"/>
              <a:t>The dirty little secret of the NSDI community is that at most five people really, truly understand every part of Paxos ;-).</a:t>
            </a:r>
            <a:r>
              <a:rPr lang="en-US" sz="2400" b="1" i="1" dirty="0"/>
              <a:t>”</a:t>
            </a:r>
            <a:r>
              <a:rPr lang="en-US" sz="2400" i="1" dirty="0"/>
              <a:t>  </a:t>
            </a:r>
            <a:r>
              <a:rPr lang="en-US" sz="2400" dirty="0">
                <a:solidFill>
                  <a:schemeClr val="bg2"/>
                </a:solidFill>
              </a:rPr>
              <a:t>– NSDI reviewer</a:t>
            </a:r>
            <a:endParaRPr lang="en-US" dirty="0">
              <a:solidFill>
                <a:schemeClr val="bg2"/>
              </a:solidFill>
            </a:endParaRPr>
          </a:p>
          <a:p>
            <a:pPr marL="400050" lvl="1" indent="0" algn="just">
              <a:buNone/>
            </a:pPr>
            <a:endParaRPr lang="en-US" dirty="0"/>
          </a:p>
          <a:p>
            <a:pPr marL="400050" lvl="1" indent="0" algn="just">
              <a:buNone/>
            </a:pPr>
            <a:r>
              <a:rPr lang="en-US" sz="2400" b="1" i="1" dirty="0"/>
              <a:t>“</a:t>
            </a:r>
            <a:r>
              <a:rPr lang="en-US" sz="2400" i="1" dirty="0"/>
              <a:t>There are significant gaps between the description of the Paxos algorithm and the needs of a real-world system…the final system will be based on an unproven protocol.</a:t>
            </a:r>
            <a:r>
              <a:rPr lang="en-US" sz="2400" b="1" i="1" dirty="0"/>
              <a:t>”</a:t>
            </a:r>
            <a:r>
              <a:rPr lang="en-US" sz="2400" i="1" dirty="0"/>
              <a:t>  </a:t>
            </a:r>
            <a:r>
              <a:rPr lang="en-US" sz="2400" dirty="0">
                <a:solidFill>
                  <a:schemeClr val="bg2"/>
                </a:solidFill>
              </a:rPr>
              <a:t>– Chubby authors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Limitations</a:t>
            </a:r>
          </a:p>
        </p:txBody>
      </p:sp>
    </p:spTree>
    <p:extLst>
      <p:ext uri="{BB962C8B-B14F-4D97-AF65-F5344CB8AC3E}">
        <p14:creationId xmlns:p14="http://schemas.microsoft.com/office/powerpoint/2010/main" val="4271864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9200"/>
            <a:ext cx="9055100" cy="2501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AppendEntries</a:t>
            </a:r>
            <a:r>
              <a:rPr lang="en-US" dirty="0"/>
              <a:t> Consistency Check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863" y="977901"/>
            <a:ext cx="8850312" cy="15113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AppendEntries</a:t>
            </a:r>
            <a:r>
              <a:rPr lang="en-US" dirty="0"/>
              <a:t> RPCs include &lt;index, term&gt; of entry preceding new one(s) </a:t>
            </a:r>
          </a:p>
          <a:p>
            <a:r>
              <a:rPr lang="en-US" dirty="0"/>
              <a:t>●  Follower must contain matching entry; otherwise it rejects request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/>
              <a:t>Leader retries with lower log index </a:t>
            </a:r>
          </a:p>
          <a:p>
            <a:r>
              <a:rPr lang="en-US" dirty="0"/>
              <a:t>●  Implements an induction step, ensures Log Matching Property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31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5900"/>
            <a:ext cx="8504238" cy="2914650"/>
          </a:xfrm>
        </p:spPr>
        <p:txBody>
          <a:bodyPr/>
          <a:lstStyle/>
          <a:p>
            <a:pPr eaLnBrk="1" hangingPunct="1"/>
            <a:r>
              <a:rPr lang="en-US"/>
              <a:t>Raft commits entries in </a:t>
            </a:r>
            <a:r>
              <a:rPr lang="en-US" b="1" i="1"/>
              <a:t>strictly sequential order</a:t>
            </a:r>
          </a:p>
          <a:p>
            <a:pPr lvl="1" eaLnBrk="1" hangingPunct="1"/>
            <a:r>
              <a:rPr lang="en-US"/>
              <a:t>Requires followers to accept log entry appends in the same sequential order</a:t>
            </a:r>
          </a:p>
          <a:p>
            <a:pPr lvl="2" eaLnBrk="1" hangingPunct="1"/>
            <a:r>
              <a:rPr lang="en-US" b="1" i="1"/>
              <a:t>Cannot "skip" entries</a:t>
            </a:r>
          </a:p>
          <a:p>
            <a:pPr eaLnBrk="1" hangingPunct="1"/>
            <a:endParaRPr lang="en-US" b="1" i="1"/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1874838" y="3623072"/>
            <a:ext cx="5410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 b="1"/>
              <a:t>Greatly simplifies the protocol</a:t>
            </a:r>
          </a:p>
        </p:txBody>
      </p:sp>
    </p:spTree>
    <p:extLst>
      <p:ext uri="{BB962C8B-B14F-4D97-AF65-F5344CB8AC3E}">
        <p14:creationId xmlns:p14="http://schemas.microsoft.com/office/powerpoint/2010/main" val="2126199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Handling slow followers ,…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Leader reissues the AppendEntry RPC</a:t>
            </a:r>
          </a:p>
          <a:p>
            <a:pPr lvl="1" eaLnBrk="1" hangingPunct="1"/>
            <a:r>
              <a:rPr lang="en-US"/>
              <a:t>They are idempotent</a:t>
            </a:r>
          </a:p>
        </p:txBody>
      </p:sp>
    </p:spTree>
    <p:extLst>
      <p:ext uri="{BB962C8B-B14F-4D97-AF65-F5344CB8AC3E}">
        <p14:creationId xmlns:p14="http://schemas.microsoft.com/office/powerpoint/2010/main" val="1014537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Committed entries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Guaranteed to be both</a:t>
            </a:r>
          </a:p>
          <a:p>
            <a:pPr lvl="1" eaLnBrk="1" hangingPunct="1"/>
            <a:r>
              <a:rPr lang="en-US" dirty="0"/>
              <a:t>Durable</a:t>
            </a:r>
          </a:p>
          <a:p>
            <a:pPr lvl="1" eaLnBrk="1" hangingPunct="1"/>
            <a:r>
              <a:rPr lang="en-US" dirty="0"/>
              <a:t>Eventually executed by all the available state machine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Committing an entry also commits all previous entries</a:t>
            </a:r>
          </a:p>
          <a:p>
            <a:pPr lvl="1" eaLnBrk="1" hangingPunct="1"/>
            <a:r>
              <a:rPr lang="en-US" dirty="0"/>
              <a:t>All </a:t>
            </a:r>
            <a:r>
              <a:rPr lang="en-US" dirty="0" err="1"/>
              <a:t>AppendEntry</a:t>
            </a:r>
            <a:r>
              <a:rPr lang="en-US" dirty="0"/>
              <a:t> RPCs—including heartbeats—include the index of its most recently committed entry</a:t>
            </a:r>
          </a:p>
        </p:txBody>
      </p:sp>
    </p:spTree>
    <p:extLst>
      <p:ext uri="{BB962C8B-B14F-4D97-AF65-F5344CB8AC3E}">
        <p14:creationId xmlns:p14="http://schemas.microsoft.com/office/powerpoint/2010/main" val="634375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Handling leader crashes (I)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Can leave the cluster in a inconsistent state if the old leader had not fully replicated a previous entry</a:t>
            </a:r>
          </a:p>
          <a:p>
            <a:pPr lvl="1" eaLnBrk="1" hangingPunct="1"/>
            <a:r>
              <a:rPr lang="en-US"/>
              <a:t>Some followers may have in their logs entries that the new leader does not have</a:t>
            </a:r>
          </a:p>
          <a:p>
            <a:pPr lvl="1" eaLnBrk="1" hangingPunct="1"/>
            <a:r>
              <a:rPr lang="en-US"/>
              <a:t>Other followers may miss entries that the new leader has</a:t>
            </a:r>
          </a:p>
        </p:txBody>
      </p:sp>
    </p:spTree>
    <p:extLst>
      <p:ext uri="{BB962C8B-B14F-4D97-AF65-F5344CB8AC3E}">
        <p14:creationId xmlns:p14="http://schemas.microsoft.com/office/powerpoint/2010/main" val="225261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Handling leader crashes (II)</a:t>
            </a: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371600"/>
            <a:ext cx="7278688" cy="366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6811963" y="2241947"/>
            <a:ext cx="1258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b="1"/>
              <a:t>(new term)</a:t>
            </a:r>
          </a:p>
        </p:txBody>
      </p:sp>
    </p:spTree>
    <p:extLst>
      <p:ext uri="{BB962C8B-B14F-4D97-AF65-F5344CB8AC3E}">
        <p14:creationId xmlns:p14="http://schemas.microsoft.com/office/powerpoint/2010/main" val="637260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4615"/>
            <a:ext cx="8850312" cy="857250"/>
          </a:xfrm>
        </p:spPr>
        <p:txBody>
          <a:bodyPr/>
          <a:lstStyle/>
          <a:p>
            <a:r>
              <a:rPr lang="en-US" dirty="0"/>
              <a:t>Log Status After 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74713"/>
            <a:ext cx="8709977" cy="308768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When the leader at the top comes to power, it is possible that any of scenarios (a–f) could occur in follower logs.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Each box represents one log entry; the number in the box is its term.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follower may be missing entries (a–b),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May have extra uncommitted entries (c–d), or both (e–f). or several terms.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F994D68-C740-49A6-BAD8-DC0404CE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46" y="2692399"/>
            <a:ext cx="4403853" cy="22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3F31B1-F366-4BAF-A8F6-2B12267CA0B6}"/>
              </a:ext>
            </a:extLst>
          </p:cNvPr>
          <p:cNvSpPr txBox="1">
            <a:spLocks/>
          </p:cNvSpPr>
          <p:nvPr/>
        </p:nvSpPr>
        <p:spPr bwMode="auto">
          <a:xfrm>
            <a:off x="264160" y="2571751"/>
            <a:ext cx="4521200" cy="233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600" dirty="0"/>
              <a:t>E.g. scenario (f) could occur if that server was the leader for term 2, added several entries to its log, then crashed before committing any of them; it restarted quickly, became leader for term 3, and added a few more entries to its log; before any of the entries in either term 2 or term 3 were committed, the server crashed again and remained down for several terms.</a:t>
            </a:r>
          </a:p>
        </p:txBody>
      </p:sp>
    </p:spTree>
    <p:extLst>
      <p:ext uri="{BB962C8B-B14F-4D97-AF65-F5344CB8AC3E}">
        <p14:creationId xmlns:p14="http://schemas.microsoft.com/office/powerpoint/2010/main" val="3580751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An election starts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600450"/>
            <a:ext cx="8229600" cy="1428750"/>
          </a:xfrm>
        </p:spPr>
        <p:txBody>
          <a:bodyPr/>
          <a:lstStyle/>
          <a:p>
            <a:pPr eaLnBrk="1" hangingPunct="1"/>
            <a:r>
              <a:rPr lang="en-US"/>
              <a:t>Candidate for leader position requests votes of other former followers</a:t>
            </a:r>
          </a:p>
          <a:p>
            <a:pPr lvl="1" eaLnBrk="1" hangingPunct="1"/>
            <a:r>
              <a:rPr lang="en-US"/>
              <a:t>Includes a summary of the state of its log  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457200" y="1543050"/>
            <a:ext cx="3657600" cy="104536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2438400" y="1634728"/>
            <a:ext cx="1524000" cy="879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State</a:t>
            </a:r>
          </a:p>
          <a:p>
            <a:pPr algn="ctr"/>
            <a:r>
              <a:rPr lang="en-US" b="1"/>
              <a:t>machine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09600" y="1600201"/>
            <a:ext cx="1524000" cy="8977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800" b="1"/>
              <a:t>Log</a:t>
            </a:r>
          </a:p>
        </p:txBody>
      </p: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685800" y="2171700"/>
            <a:ext cx="1227138" cy="178594"/>
            <a:chOff x="0" y="0"/>
            <a:chExt cx="668" cy="105"/>
          </a:xfrm>
        </p:grpSpPr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5105400" y="1485900"/>
            <a:ext cx="3657600" cy="1045369"/>
            <a:chOff x="0" y="0"/>
            <a:chExt cx="2304" cy="878"/>
          </a:xfrm>
        </p:grpSpPr>
        <p:sp>
          <p:nvSpPr>
            <p:cNvPr id="49165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AutoShape 14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State</a:t>
              </a:r>
            </a:p>
            <a:p>
              <a:pPr algn="ctr"/>
              <a:r>
                <a:rPr lang="en-US" b="1"/>
                <a:t>machine</a:t>
              </a:r>
            </a:p>
          </p:txBody>
        </p:sp>
        <p:grpSp>
          <p:nvGrpSpPr>
            <p:cNvPr id="49167" name="Group 15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49168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/>
                  <a:t>Log</a:t>
                </a:r>
              </a:p>
            </p:txBody>
          </p:sp>
          <p:grpSp>
            <p:nvGrpSpPr>
              <p:cNvPr id="49169" name="Group 17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4917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71" name="Rectangle 19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72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73" name="Rectangle 21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174" name="AutoShape 22"/>
          <p:cNvSpPr>
            <a:spLocks noChangeArrowheads="1"/>
          </p:cNvSpPr>
          <p:nvPr/>
        </p:nvSpPr>
        <p:spPr bwMode="auto">
          <a:xfrm rot="15984861" flipH="1">
            <a:off x="4398963" y="173038"/>
            <a:ext cx="800100" cy="5483225"/>
          </a:xfrm>
          <a:prstGeom prst="curvedLeftArrow">
            <a:avLst>
              <a:gd name="adj1" fmla="val 102798"/>
              <a:gd name="adj2" fmla="val 205595"/>
              <a:gd name="adj3" fmla="val 33333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3886200" y="2971800"/>
            <a:ext cx="1227138" cy="178594"/>
            <a:chOff x="0" y="0"/>
            <a:chExt cx="668" cy="105"/>
          </a:xfrm>
        </p:grpSpPr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827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Former followers reply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086100"/>
            <a:ext cx="8229600" cy="1885950"/>
          </a:xfrm>
        </p:spPr>
        <p:txBody>
          <a:bodyPr/>
          <a:lstStyle/>
          <a:p>
            <a:pPr eaLnBrk="1" hangingPunct="1"/>
            <a:r>
              <a:rPr lang="en-US"/>
              <a:t>Former followers compare the state of their logs with credentials of candidate</a:t>
            </a:r>
          </a:p>
          <a:p>
            <a:pPr eaLnBrk="1" hangingPunct="1"/>
            <a:r>
              <a:rPr lang="en-US"/>
              <a:t>Vote for candidate unless</a:t>
            </a:r>
          </a:p>
          <a:p>
            <a:pPr lvl="1" eaLnBrk="1" hangingPunct="1"/>
            <a:r>
              <a:rPr lang="en-US"/>
              <a:t>Their own log is more "up to date"</a:t>
            </a:r>
          </a:p>
          <a:p>
            <a:pPr lvl="1" eaLnBrk="1" hangingPunct="1"/>
            <a:r>
              <a:rPr lang="en-US"/>
              <a:t>They have already voted for another server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457200" y="1543050"/>
            <a:ext cx="3657600" cy="104536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2438400" y="1634728"/>
            <a:ext cx="1524000" cy="879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State</a:t>
            </a:r>
          </a:p>
          <a:p>
            <a:pPr algn="ctr"/>
            <a:r>
              <a:rPr lang="en-US" b="1"/>
              <a:t>machine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609600" y="1600201"/>
            <a:ext cx="1524000" cy="8977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800" b="1"/>
              <a:t>Log</a:t>
            </a:r>
          </a:p>
        </p:txBody>
      </p:sp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685800" y="2171700"/>
            <a:ext cx="1227138" cy="178594"/>
            <a:chOff x="0" y="0"/>
            <a:chExt cx="668" cy="105"/>
          </a:xfrm>
        </p:grpSpPr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5105400" y="1485900"/>
            <a:ext cx="3657600" cy="1045369"/>
            <a:chOff x="0" y="0"/>
            <a:chExt cx="2304" cy="878"/>
          </a:xfrm>
        </p:grpSpPr>
        <p:sp>
          <p:nvSpPr>
            <p:cNvPr id="50189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AutoShape 14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State</a:t>
              </a:r>
            </a:p>
            <a:p>
              <a:pPr algn="ctr"/>
              <a:r>
                <a:rPr lang="en-US" b="1"/>
                <a:t>machine</a:t>
              </a:r>
            </a:p>
          </p:txBody>
        </p:sp>
        <p:grpSp>
          <p:nvGrpSpPr>
            <p:cNvPr id="50191" name="Group 15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50192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/>
                  <a:t>Log</a:t>
                </a:r>
              </a:p>
            </p:txBody>
          </p:sp>
          <p:grpSp>
            <p:nvGrpSpPr>
              <p:cNvPr id="50193" name="Group 17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5019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95" name="Rectangle 19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96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97" name="Rectangle 21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98" name="Group 22"/>
          <p:cNvGrpSpPr>
            <a:grpSpLocks/>
          </p:cNvGrpSpPr>
          <p:nvPr/>
        </p:nvGrpSpPr>
        <p:grpSpPr bwMode="auto">
          <a:xfrm>
            <a:off x="5410200" y="2800350"/>
            <a:ext cx="1227138" cy="178594"/>
            <a:chOff x="0" y="0"/>
            <a:chExt cx="668" cy="105"/>
          </a:xfrm>
        </p:grpSpPr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5791200" y="2286000"/>
            <a:ext cx="4666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1795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Handling leader crashes (III)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solution is to let the new leader to force followers' log to duplicate its own</a:t>
            </a:r>
          </a:p>
          <a:p>
            <a:pPr lvl="1" eaLnBrk="1" hangingPunct="1"/>
            <a:r>
              <a:rPr lang="en-US"/>
              <a:t>Conflicting entries in followers' logs will be </a:t>
            </a:r>
            <a:r>
              <a:rPr lang="en-US" b="1" i="1"/>
              <a:t>overwritten</a:t>
            </a:r>
          </a:p>
        </p:txBody>
      </p:sp>
    </p:spTree>
    <p:extLst>
      <p:ext uri="{BB962C8B-B14F-4D97-AF65-F5344CB8AC3E}">
        <p14:creationId xmlns:p14="http://schemas.microsoft.com/office/powerpoint/2010/main" val="32181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Replicated state machines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Allows a collection of servers to</a:t>
            </a:r>
          </a:p>
          <a:p>
            <a:pPr lvl="1" eaLnBrk="1" hangingPunct="1"/>
            <a:r>
              <a:rPr lang="en-US" dirty="0"/>
              <a:t>Maintain identical copies of the same data</a:t>
            </a:r>
          </a:p>
          <a:p>
            <a:pPr lvl="1" eaLnBrk="1" hangingPunct="1"/>
            <a:r>
              <a:rPr lang="en-US" dirty="0"/>
              <a:t>Continue operating when some servers are down</a:t>
            </a:r>
          </a:p>
          <a:p>
            <a:pPr lvl="2" eaLnBrk="1" hangingPunct="1"/>
            <a:r>
              <a:rPr lang="en-US" dirty="0"/>
              <a:t>A majority of the servers must remain up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Many applications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Typically built around a distributed log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Each server stores a log containing commands</a:t>
            </a:r>
          </a:p>
          <a:p>
            <a:pPr eaLnBrk="1" hangingPunct="1">
              <a:spcBef>
                <a:spcPct val="6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97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The new leader is in charge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771900"/>
            <a:ext cx="8229600" cy="1200150"/>
          </a:xfrm>
        </p:spPr>
        <p:txBody>
          <a:bodyPr/>
          <a:lstStyle/>
          <a:p>
            <a:pPr eaLnBrk="1" hangingPunct="1"/>
            <a:r>
              <a:rPr lang="en-US"/>
              <a:t>Newly elected candidate forces all its followers to duplicate in their logs the contents of its own log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457200" y="1543050"/>
            <a:ext cx="3657600" cy="104536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2438400" y="1634728"/>
            <a:ext cx="1524000" cy="879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State</a:t>
            </a:r>
          </a:p>
          <a:p>
            <a:pPr algn="ctr"/>
            <a:r>
              <a:rPr lang="en-US" b="1"/>
              <a:t>machine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609600" y="1600201"/>
            <a:ext cx="1524000" cy="8977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800" b="1"/>
              <a:t>Log</a:t>
            </a:r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685800" y="2171700"/>
            <a:ext cx="1227138" cy="178594"/>
            <a:chOff x="0" y="0"/>
            <a:chExt cx="668" cy="105"/>
          </a:xfrm>
        </p:grpSpPr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5105400" y="1485900"/>
            <a:ext cx="3657600" cy="1045369"/>
            <a:chOff x="0" y="0"/>
            <a:chExt cx="2304" cy="878"/>
          </a:xfrm>
        </p:grpSpPr>
        <p:sp>
          <p:nvSpPr>
            <p:cNvPr id="52237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AutoShape 14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State</a:t>
              </a:r>
            </a:p>
            <a:p>
              <a:pPr algn="ctr"/>
              <a:r>
                <a:rPr lang="en-US" b="1"/>
                <a:t>machine</a:t>
              </a:r>
            </a:p>
          </p:txBody>
        </p:sp>
        <p:grpSp>
          <p:nvGrpSpPr>
            <p:cNvPr id="52239" name="Group 15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52240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/>
                  <a:t>Log</a:t>
                </a:r>
              </a:p>
            </p:txBody>
          </p:sp>
          <p:grpSp>
            <p:nvGrpSpPr>
              <p:cNvPr id="52241" name="Group 17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5224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rgbClr val="FFFF0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4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rgbClr val="FFFF0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4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rgbClr val="FFFF0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4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rgbClr val="FFFF0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2246" name="AutoShape 22"/>
          <p:cNvSpPr>
            <a:spLocks noChangeArrowheads="1"/>
          </p:cNvSpPr>
          <p:nvPr/>
        </p:nvSpPr>
        <p:spPr bwMode="auto">
          <a:xfrm rot="15984861" flipH="1">
            <a:off x="4398963" y="173038"/>
            <a:ext cx="800100" cy="5483225"/>
          </a:xfrm>
          <a:prstGeom prst="curvedLeftArrow">
            <a:avLst>
              <a:gd name="adj1" fmla="val 102798"/>
              <a:gd name="adj2" fmla="val 205595"/>
              <a:gd name="adj3" fmla="val 33333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47" name="Group 23"/>
          <p:cNvGrpSpPr>
            <a:grpSpLocks/>
          </p:cNvGrpSpPr>
          <p:nvPr/>
        </p:nvGrpSpPr>
        <p:grpSpPr bwMode="auto">
          <a:xfrm>
            <a:off x="3886200" y="2971800"/>
            <a:ext cx="1227138" cy="178594"/>
            <a:chOff x="0" y="0"/>
            <a:chExt cx="668" cy="105"/>
          </a:xfrm>
        </p:grpSpPr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324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How? (I)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Leader maintains a </a:t>
            </a:r>
            <a:r>
              <a:rPr lang="en-US" b="1" i="1"/>
              <a:t>nextIndex</a:t>
            </a:r>
            <a:r>
              <a:rPr lang="en-US"/>
              <a:t> for each follower</a:t>
            </a:r>
          </a:p>
          <a:p>
            <a:pPr lvl="1" eaLnBrk="1" hangingPunct="1"/>
            <a:r>
              <a:rPr lang="en-US"/>
              <a:t>Index of entry it will send to that follower</a:t>
            </a:r>
          </a:p>
          <a:p>
            <a:pPr eaLnBrk="1" hangingPunct="1"/>
            <a:r>
              <a:rPr lang="en-US"/>
              <a:t>New leader sets its </a:t>
            </a:r>
            <a:r>
              <a:rPr lang="en-US" b="1" i="1"/>
              <a:t>nextIndex </a:t>
            </a:r>
            <a:r>
              <a:rPr lang="en-US"/>
              <a:t>to the index</a:t>
            </a:r>
            <a:r>
              <a:rPr lang="en-US" b="1" i="1"/>
              <a:t> just after its last log entry </a:t>
            </a:r>
          </a:p>
          <a:p>
            <a:pPr lvl="1" eaLnBrk="1" hangingPunct="1"/>
            <a:r>
              <a:rPr lang="en-US"/>
              <a:t>11 in the example</a:t>
            </a:r>
          </a:p>
          <a:p>
            <a:pPr eaLnBrk="1" hangingPunct="1"/>
            <a:r>
              <a:rPr lang="en-US"/>
              <a:t>Broadcasts it to all its followers</a:t>
            </a:r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How? (II)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Followers that have missed some  AppendEntry calls will refuse all further AppendEntry calls</a:t>
            </a:r>
          </a:p>
          <a:p>
            <a:pPr eaLnBrk="1" hangingPunct="1"/>
            <a:r>
              <a:rPr lang="en-US"/>
              <a:t>Leader will decrement its nextIndex for that follower and redo the previous AppendEntry call</a:t>
            </a:r>
          </a:p>
          <a:p>
            <a:pPr lvl="1" eaLnBrk="1" hangingPunct="1"/>
            <a:r>
              <a:rPr lang="en-US"/>
              <a:t>Process will be repeated until a point where the logs of the leader and the follower </a:t>
            </a:r>
            <a:r>
              <a:rPr lang="en-US" b="1"/>
              <a:t>match</a:t>
            </a:r>
          </a:p>
          <a:p>
            <a:pPr eaLnBrk="1" hangingPunct="1"/>
            <a:r>
              <a:rPr lang="en-US"/>
              <a:t>Will then send  to the follower all the log entries it missed</a:t>
            </a:r>
          </a:p>
        </p:txBody>
      </p:sp>
    </p:spTree>
    <p:extLst>
      <p:ext uri="{BB962C8B-B14F-4D97-AF65-F5344CB8AC3E}">
        <p14:creationId xmlns:p14="http://schemas.microsoft.com/office/powerpoint/2010/main" val="139739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How? (III)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64"/>
          <a:stretch>
            <a:fillRect/>
          </a:stretch>
        </p:blipFill>
        <p:spPr bwMode="auto">
          <a:xfrm>
            <a:off x="873125" y="1371601"/>
            <a:ext cx="7278688" cy="185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3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371850"/>
            <a:ext cx="8229600" cy="1520429"/>
          </a:xfrm>
        </p:spPr>
        <p:txBody>
          <a:bodyPr/>
          <a:lstStyle/>
          <a:p>
            <a:pPr eaLnBrk="1" hangingPunct="1"/>
            <a:r>
              <a:rPr lang="en-US"/>
              <a:t>By successive trials and errors, leader finds out that the first log entry that follower (b) will accept is log entry 5</a:t>
            </a:r>
          </a:p>
          <a:p>
            <a:pPr eaLnBrk="1" hangingPunct="1"/>
            <a:r>
              <a:rPr lang="en-US"/>
              <a:t>It then forwards to (b) log entries 5 to 10 </a:t>
            </a:r>
          </a:p>
        </p:txBody>
      </p:sp>
      <p:sp>
        <p:nvSpPr>
          <p:cNvPr id="55301" name="Rectangle 7"/>
          <p:cNvSpPr>
            <a:spLocks noChangeArrowheads="1"/>
          </p:cNvSpPr>
          <p:nvPr/>
        </p:nvSpPr>
        <p:spPr bwMode="auto">
          <a:xfrm>
            <a:off x="6202363" y="2343151"/>
            <a:ext cx="609600" cy="879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5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Interesting question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How will the leader know which log entries it can commit</a:t>
            </a:r>
          </a:p>
          <a:p>
            <a:pPr lvl="1" eaLnBrk="1" hangingPunct="1"/>
            <a:r>
              <a:rPr lang="en-US"/>
              <a:t>Cannot always gather a majority since some of the replies were sent to the old leader</a:t>
            </a:r>
          </a:p>
          <a:p>
            <a:pPr eaLnBrk="1" hangingPunct="1">
              <a:spcBef>
                <a:spcPct val="60000"/>
              </a:spcBef>
            </a:pPr>
            <a:r>
              <a:rPr lang="en-US"/>
              <a:t>Fortunately for us, any follower accepting an AcceptEntry RPC implicitly acknowledges it has processed all previous AcceptEntry RPCs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22350" y="4217194"/>
            <a:ext cx="6934200" cy="77747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 b="1"/>
              <a:t>Followers' logs cannot skip entries</a:t>
            </a:r>
          </a:p>
        </p:txBody>
      </p:sp>
    </p:spTree>
    <p:extLst>
      <p:ext uri="{BB962C8B-B14F-4D97-AF65-F5344CB8AC3E}">
        <p14:creationId xmlns:p14="http://schemas.microsoft.com/office/powerpoint/2010/main" val="14212741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last observation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Handling log inconsistencies does not require a special sub algorithm</a:t>
            </a:r>
          </a:p>
          <a:p>
            <a:pPr lvl="1" eaLnBrk="1" hangingPunct="1"/>
            <a:r>
              <a:rPr lang="en-US"/>
              <a:t>Rolling back EntryAppend calls is enough</a:t>
            </a:r>
          </a:p>
        </p:txBody>
      </p:sp>
    </p:spTree>
    <p:extLst>
      <p:ext uri="{BB962C8B-B14F-4D97-AF65-F5344CB8AC3E}">
        <p14:creationId xmlns:p14="http://schemas.microsoft.com/office/powerpoint/2010/main" val="16044465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Safety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main questions</a:t>
            </a:r>
          </a:p>
          <a:p>
            <a:pPr lvl="3" eaLnBrk="1" hangingPunct="1"/>
            <a:endParaRPr 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What if the log of a new leader did not contain all previously committed entries?</a:t>
            </a:r>
          </a:p>
          <a:p>
            <a:pPr lvl="1" eaLnBrk="1" hangingPunct="1"/>
            <a:r>
              <a:rPr lang="en-US" dirty="0"/>
              <a:t>Must impose conditions on new leaders</a:t>
            </a:r>
          </a:p>
          <a:p>
            <a:pPr lvl="2" eaLnBrk="1" hangingPunct="1"/>
            <a:endParaRPr 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How to commit entries from a previous term?</a:t>
            </a:r>
          </a:p>
          <a:p>
            <a:pPr lvl="1" eaLnBrk="1" hangingPunct="1"/>
            <a:r>
              <a:rPr lang="en-US" dirty="0"/>
              <a:t>Must tune the commit mechanism</a:t>
            </a:r>
          </a:p>
        </p:txBody>
      </p:sp>
    </p:spTree>
    <p:extLst>
      <p:ext uri="{BB962C8B-B14F-4D97-AF65-F5344CB8AC3E}">
        <p14:creationId xmlns:p14="http://schemas.microsoft.com/office/powerpoint/2010/main" val="2159664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Election restriction (I)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log of any new leader </a:t>
            </a:r>
            <a:r>
              <a:rPr lang="en-US" b="1" i="1" dirty="0"/>
              <a:t>must</a:t>
            </a:r>
            <a:r>
              <a:rPr lang="en-US" dirty="0"/>
              <a:t> contain all previously committed entries</a:t>
            </a:r>
          </a:p>
          <a:p>
            <a:pPr lvl="1" eaLnBrk="1" hangingPunct="1"/>
            <a:r>
              <a:rPr lang="en-US" dirty="0"/>
              <a:t>Candidates include in their  </a:t>
            </a:r>
            <a:r>
              <a:rPr lang="en-US" b="1" i="1" dirty="0" err="1"/>
              <a:t>RequestVote</a:t>
            </a:r>
            <a:r>
              <a:rPr lang="en-US" b="1" i="1" dirty="0"/>
              <a:t> </a:t>
            </a:r>
            <a:r>
              <a:rPr lang="en-US" dirty="0"/>
              <a:t>RPCs information about the state of their log</a:t>
            </a:r>
          </a:p>
          <a:p>
            <a:pPr lvl="1" eaLnBrk="1" hangingPunct="1"/>
            <a:r>
              <a:rPr lang="en-US" dirty="0"/>
              <a:t>Before voting for a candidate, servers check that the log of the candidate is at least as up to date as their own log.</a:t>
            </a:r>
          </a:p>
          <a:p>
            <a:pPr lvl="2" eaLnBrk="1" hangingPunct="1"/>
            <a:r>
              <a:rPr lang="en-US" dirty="0"/>
              <a:t>Majority rule does the rest</a:t>
            </a:r>
          </a:p>
          <a:p>
            <a:pPr lvl="1" eaLnBrk="1" hangingPunct="1"/>
            <a:r>
              <a:rPr lang="en-US" dirty="0"/>
              <a:t>Definition of Up-To-Date: next slide</a:t>
            </a:r>
          </a:p>
        </p:txBody>
      </p:sp>
    </p:spTree>
    <p:extLst>
      <p:ext uri="{BB962C8B-B14F-4D97-AF65-F5344CB8AC3E}">
        <p14:creationId xmlns:p14="http://schemas.microsoft.com/office/powerpoint/2010/main" val="333787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E762-A3F4-4A16-9390-B65280D1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log is more up to 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D9F-F978-4A5C-BE61-7CE928FA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Raft determines which of two logs is more up-to-date</a:t>
            </a:r>
            <a:br>
              <a:rPr lang="en-US" dirty="0"/>
            </a:br>
            <a:r>
              <a:rPr lang="en-US" dirty="0"/>
              <a:t>by comparing the index and term of the last entries in the </a:t>
            </a:r>
            <a:br>
              <a:rPr lang="en-US" dirty="0"/>
            </a:br>
            <a:r>
              <a:rPr lang="en-US" dirty="0"/>
              <a:t>logs. </a:t>
            </a:r>
          </a:p>
          <a:p>
            <a:pPr marL="971550" lvl="1" indent="-342900"/>
            <a:r>
              <a:rPr lang="en-US" dirty="0"/>
              <a:t>If the logs have last entries with different terms, then</a:t>
            </a:r>
            <a:br>
              <a:rPr lang="en-US" dirty="0"/>
            </a:br>
            <a:r>
              <a:rPr lang="en-US" dirty="0"/>
              <a:t>the log with the later term is more up-to-date. </a:t>
            </a:r>
          </a:p>
          <a:p>
            <a:pPr marL="971550" lvl="1" indent="-342900"/>
            <a:r>
              <a:rPr lang="en-US" dirty="0"/>
              <a:t>If the logs end with the same term, then whichever log is longer is</a:t>
            </a:r>
            <a:br>
              <a:rPr lang="en-US" dirty="0"/>
            </a:br>
            <a:r>
              <a:rPr lang="en-US" dirty="0"/>
              <a:t>more up-to-date.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log entry for a term means a leader was elected by a majority, and (inductively) earlier log records are up to date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237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C444-2003-4705-BD8D-5BE14FAA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leader will not erase committed entries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A829A3-D819-4023-861B-C554FD71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170" y="1312863"/>
            <a:ext cx="5647697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4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43250"/>
            <a:ext cx="8458200" cy="1543050"/>
          </a:xfrm>
        </p:spPr>
        <p:txBody>
          <a:bodyPr/>
          <a:lstStyle/>
          <a:p>
            <a:r>
              <a:rPr lang="en-US" sz="2000" dirty="0"/>
              <a:t>Replicated log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replicated state machine</a:t>
            </a:r>
          </a:p>
          <a:p>
            <a:pPr lvl="1"/>
            <a:r>
              <a:rPr lang="en-US" sz="1800" dirty="0"/>
              <a:t>All servers execute same commands in same order</a:t>
            </a:r>
            <a:endParaRPr lang="en-US" sz="1800" dirty="0">
              <a:solidFill>
                <a:schemeClr val="accent4"/>
              </a:solidFill>
            </a:endParaRPr>
          </a:p>
          <a:p>
            <a:r>
              <a:rPr lang="en-US" sz="2000" dirty="0"/>
              <a:t>Consensus module ensures proper log replication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/>
              <a:t>Replicated State Machines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33400" y="1600200"/>
            <a:ext cx="2286000" cy="142875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85800" y="2743200"/>
            <a:ext cx="1828800" cy="171450"/>
            <a:chOff x="1676400" y="3733800"/>
            <a:chExt cx="18288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6695" y="2533650"/>
            <a:ext cx="296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Helvetica Neue Light"/>
                <a:cs typeface="Helvetica Neue Light"/>
              </a:rPr>
              <a:t>Log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01729" y="2000250"/>
            <a:ext cx="531549" cy="40005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5801" y="16065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Consensus</a:t>
            </a:r>
            <a:br>
              <a:rPr lang="en-US" sz="1200" b="1" dirty="0">
                <a:latin typeface="Helvetica Neue Light"/>
                <a:cs typeface="Helvetica Neue Light"/>
              </a:rPr>
            </a:br>
            <a:r>
              <a:rPr lang="en-US" sz="1200" b="1" dirty="0">
                <a:latin typeface="Helvetica Neue Light"/>
                <a:cs typeface="Helvetica Neue Light"/>
              </a:rPr>
              <a:t>Module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14501" y="17208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State Machine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2971800" y="1600200"/>
            <a:ext cx="2286000" cy="142875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6694" y="3378200"/>
              <a:ext cx="296053" cy="2872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latin typeface="Helvetica Neue Light"/>
                  <a:cs typeface="Helvetica Neue Light"/>
                </a:rPr>
                <a:t>Log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5410200" y="1600200"/>
            <a:ext cx="2286000" cy="142875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436694" y="3361267"/>
              <a:ext cx="296053" cy="2872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latin typeface="Helvetica Neue Light"/>
                  <a:cs typeface="Helvetica Neue Light"/>
                </a:rPr>
                <a:t>Log</a:t>
              </a: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</p:grpSp>
      <p:sp>
        <p:nvSpPr>
          <p:cNvPr id="245" name="TextBox 244"/>
          <p:cNvSpPr txBox="1"/>
          <p:nvPr/>
        </p:nvSpPr>
        <p:spPr>
          <a:xfrm>
            <a:off x="7866474" y="21760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 Light"/>
                <a:cs typeface="Helvetica Neue Light"/>
              </a:rPr>
              <a:t>Servers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904948" y="971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 Light"/>
                <a:cs typeface="Helvetica Neue Light"/>
              </a:rPr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371600"/>
            <a:ext cx="0" cy="5715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2" y="1744067"/>
            <a:ext cx="2007031" cy="266837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 Light"/>
              <a:cs typeface="Helvetica Neue Light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57765"/>
              </p:ext>
            </p:extLst>
          </p:nvPr>
        </p:nvGraphicFramePr>
        <p:xfrm>
          <a:off x="2098040" y="1939563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Freeform 273"/>
          <p:cNvSpPr/>
          <p:nvPr/>
        </p:nvSpPr>
        <p:spPr>
          <a:xfrm>
            <a:off x="1371601" y="1561330"/>
            <a:ext cx="4463512" cy="449574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 Light"/>
              <a:cs typeface="Helvetica Neue Light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124200" y="2743200"/>
            <a:ext cx="1828800" cy="171450"/>
            <a:chOff x="1676400" y="3733800"/>
            <a:chExt cx="1828800" cy="228600"/>
          </a:xfrm>
        </p:grpSpPr>
        <p:sp>
          <p:nvSpPr>
            <p:cNvPr id="105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275" name="Freeform 274"/>
          <p:cNvSpPr/>
          <p:nvPr/>
        </p:nvSpPr>
        <p:spPr>
          <a:xfrm>
            <a:off x="3611106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20785"/>
              </p:ext>
            </p:extLst>
          </p:nvPr>
        </p:nvGraphicFramePr>
        <p:xfrm>
          <a:off x="4536440" y="1941470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7" name="Straight Connector 276"/>
          <p:cNvCxnSpPr/>
          <p:nvPr/>
        </p:nvCxnSpPr>
        <p:spPr>
          <a:xfrm flipV="1">
            <a:off x="47244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62600" y="2743200"/>
            <a:ext cx="1828800" cy="171450"/>
            <a:chOff x="1676400" y="3733800"/>
            <a:chExt cx="1828800" cy="228600"/>
          </a:xfrm>
        </p:grpSpPr>
        <p:sp>
          <p:nvSpPr>
            <p:cNvPr id="110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278" name="Freeform 277"/>
          <p:cNvSpPr/>
          <p:nvPr/>
        </p:nvSpPr>
        <p:spPr>
          <a:xfrm>
            <a:off x="6043049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33511"/>
              </p:ext>
            </p:extLst>
          </p:nvPr>
        </p:nvGraphicFramePr>
        <p:xfrm>
          <a:off x="6974840" y="1941695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9" name="Freeform 278"/>
          <p:cNvSpPr/>
          <p:nvPr/>
        </p:nvSpPr>
        <p:spPr>
          <a:xfrm>
            <a:off x="1166249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628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860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2" y="1168185"/>
            <a:ext cx="922149" cy="767166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1294" y="1350544"/>
            <a:ext cx="544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 Light"/>
                <a:cs typeface="Helvetica Neue Light"/>
                <a:sym typeface="Symbol"/>
              </a:rPr>
              <a:t>z6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701" y="15938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Consensus</a:t>
            </a:r>
            <a:br>
              <a:rPr lang="en-US" sz="1200" b="1" dirty="0">
                <a:latin typeface="Helvetica Neue Light"/>
                <a:cs typeface="Helvetica Neue Light"/>
              </a:rPr>
            </a:br>
            <a:r>
              <a:rPr lang="en-US" sz="1200" b="1" dirty="0">
                <a:latin typeface="Helvetica Neue Light"/>
                <a:cs typeface="Helvetica Neue Light"/>
              </a:rPr>
              <a:t>Module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16401" y="17081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State Machine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562601" y="15938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Consensus</a:t>
            </a:r>
            <a:br>
              <a:rPr lang="en-US" sz="1200" b="1" dirty="0">
                <a:latin typeface="Helvetica Neue Light"/>
                <a:cs typeface="Helvetica Neue Light"/>
              </a:rPr>
            </a:br>
            <a:r>
              <a:rPr lang="en-US" sz="1200" b="1" dirty="0">
                <a:latin typeface="Helvetica Neue Light"/>
                <a:cs typeface="Helvetica Neue Light"/>
              </a:rPr>
              <a:t>Module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91301" y="17081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2324995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Election restriction (II)</a:t>
            </a:r>
          </a:p>
        </p:txBody>
      </p:sp>
      <p:sp>
        <p:nvSpPr>
          <p:cNvPr id="60419" name="Oval 5"/>
          <p:cNvSpPr>
            <a:spLocks noChangeArrowheads="1"/>
          </p:cNvSpPr>
          <p:nvPr/>
        </p:nvSpPr>
        <p:spPr bwMode="auto">
          <a:xfrm>
            <a:off x="703263" y="1608535"/>
            <a:ext cx="3757612" cy="2680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/>
              <a:t>Servers holding</a:t>
            </a:r>
          </a:p>
          <a:p>
            <a:pPr algn="ctr">
              <a:buFont typeface="Wingdings" charset="0"/>
              <a:buNone/>
            </a:pPr>
            <a:r>
              <a:rPr lang="en-US" sz="2800"/>
              <a:t> the last committed</a:t>
            </a:r>
          </a:p>
          <a:p>
            <a:pPr algn="ctr">
              <a:buFont typeface="Wingdings" charset="0"/>
              <a:buNone/>
            </a:pPr>
            <a:r>
              <a:rPr lang="en-US" sz="2800"/>
              <a:t>log entry</a:t>
            </a:r>
          </a:p>
        </p:txBody>
      </p:sp>
      <p:sp>
        <p:nvSpPr>
          <p:cNvPr id="60420" name="Oval 6"/>
          <p:cNvSpPr>
            <a:spLocks noChangeArrowheads="1"/>
          </p:cNvSpPr>
          <p:nvPr/>
        </p:nvSpPr>
        <p:spPr bwMode="auto">
          <a:xfrm>
            <a:off x="4214813" y="1608535"/>
            <a:ext cx="3757612" cy="2680097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/>
              <a:t>Servers having </a:t>
            </a:r>
          </a:p>
          <a:p>
            <a:pPr algn="ctr">
              <a:buFont typeface="Wingdings" charset="0"/>
              <a:buNone/>
            </a:pPr>
            <a:r>
              <a:rPr lang="en-US" sz="2800"/>
              <a:t>elected the</a:t>
            </a:r>
          </a:p>
          <a:p>
            <a:pPr algn="ctr">
              <a:buFont typeface="Wingdings" charset="0"/>
              <a:buNone/>
            </a:pPr>
            <a:r>
              <a:rPr lang="en-US" sz="2800"/>
              <a:t>new leader</a:t>
            </a:r>
          </a:p>
        </p:txBody>
      </p:sp>
      <p:sp>
        <p:nvSpPr>
          <p:cNvPr id="60421" name="Oval 7"/>
          <p:cNvSpPr>
            <a:spLocks noChangeArrowheads="1"/>
          </p:cNvSpPr>
          <p:nvPr/>
        </p:nvSpPr>
        <p:spPr bwMode="auto">
          <a:xfrm>
            <a:off x="703263" y="1608535"/>
            <a:ext cx="3757612" cy="2680097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charset="0"/>
              <a:buNone/>
            </a:pPr>
            <a:endParaRPr lang="en-US" sz="2800"/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457200" y="4419600"/>
            <a:ext cx="7417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/>
              <a:t>Two majorities of the same cluster </a:t>
            </a:r>
            <a:r>
              <a:rPr lang="en-US" sz="2800" b="1" i="1"/>
              <a:t>must</a:t>
            </a:r>
            <a:r>
              <a:rPr lang="en-US" sz="2800"/>
              <a:t> intersect</a:t>
            </a:r>
          </a:p>
        </p:txBody>
      </p:sp>
    </p:spTree>
    <p:extLst>
      <p:ext uri="{BB962C8B-B14F-4D97-AF65-F5344CB8AC3E}">
        <p14:creationId xmlns:p14="http://schemas.microsoft.com/office/powerpoint/2010/main" val="30199038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206375"/>
            <a:ext cx="89281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from previous term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071563"/>
            <a:ext cx="8610600" cy="3703637"/>
          </a:xfrm>
        </p:spPr>
        <p:txBody>
          <a:bodyPr/>
          <a:lstStyle/>
          <a:p>
            <a:pPr eaLnBrk="1" hangingPunct="1"/>
            <a:r>
              <a:rPr lang="en-US" dirty="0"/>
              <a:t>A leader cannot conclude that an entry from a previous term is committed even if stored on a majority of servers.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dirty="0"/>
              <a:t>Leader should never commits log entries from previous terms by counting replicas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Should only do it  for entries from the current term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Once it has been able to  do that  for one entry, all prior entries are committed indirectly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from previous 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622300" y="3886200"/>
            <a:ext cx="2552700" cy="1130300"/>
          </a:xfrm>
          <a:prstGeom prst="wedgeRectCallout">
            <a:avLst>
              <a:gd name="adj1" fmla="val -3285"/>
              <a:gd name="adj2" fmla="val -81081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is leader and partially replicates the log entry at index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838200"/>
            <a:ext cx="55499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08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from previous 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397000" y="3949700"/>
            <a:ext cx="4787900" cy="1054100"/>
          </a:xfrm>
          <a:prstGeom prst="wedgeRectCallout">
            <a:avLst>
              <a:gd name="adj1" fmla="val -19543"/>
              <a:gd name="adj2" fmla="val -77237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crashes; S5 is elected leader for term 3 with votes from S3, S4, and itself, and accepts a different entry at log index 2.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9200" y="838200"/>
            <a:ext cx="44577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457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from previous 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752600" y="3949700"/>
            <a:ext cx="2933700" cy="952500"/>
          </a:xfrm>
          <a:prstGeom prst="wedgeRectCallout">
            <a:avLst>
              <a:gd name="adj1" fmla="val 30417"/>
              <a:gd name="adj2" fmla="val -95310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S5 crashes; S1 restarts, is elected leader, and continues replication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00" y="838200"/>
            <a:ext cx="29972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5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from previous 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574800" y="3937000"/>
            <a:ext cx="4902200" cy="952500"/>
          </a:xfrm>
          <a:prstGeom prst="wedgeRectCallout">
            <a:avLst>
              <a:gd name="adj1" fmla="val 30233"/>
              <a:gd name="adj2" fmla="val -93976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crashes, S5 is elected leader (with votes from S2, S3, and S4) and overwrites the entry with its own entry from term 3.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5100" y="838200"/>
            <a:ext cx="17018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3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from previous 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311400" y="3949700"/>
            <a:ext cx="5880100" cy="952500"/>
          </a:xfrm>
          <a:prstGeom prst="wedgeRectCallout">
            <a:avLst>
              <a:gd name="adj1" fmla="val 26030"/>
              <a:gd name="adj2" fmla="val -99309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However, if S1 replicates an entry from its current term on a majority of the servers before crashing, as this entry is committed (S5 cannot win an election).</a:t>
            </a:r>
          </a:p>
        </p:txBody>
      </p:sp>
    </p:spTree>
    <p:extLst>
      <p:ext uri="{BB962C8B-B14F-4D97-AF65-F5344CB8AC3E}">
        <p14:creationId xmlns:p14="http://schemas.microsoft.com/office/powerpoint/2010/main" val="6373432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342900"/>
            <a:ext cx="8229600" cy="1028700"/>
          </a:xfrm>
        </p:spPr>
        <p:txBody>
          <a:bodyPr/>
          <a:lstStyle/>
          <a:p>
            <a:pPr eaLnBrk="1" hangingPunct="1"/>
            <a:r>
              <a:rPr lang="en-US"/>
              <a:t>Explanations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In (a) S1 is leader and partially replicates the log entry at index 2.</a:t>
            </a:r>
          </a:p>
          <a:p>
            <a:pPr eaLnBrk="1" hangingPunct="1"/>
            <a:r>
              <a:rPr lang="en-US"/>
              <a:t>In (b) S1 crashes; S5 is elected leader for term 3 with votes from S3, S4, and itself, and accepts a different entry at log index 2.</a:t>
            </a:r>
          </a:p>
          <a:p>
            <a:pPr eaLnBrk="1" hangingPunct="1"/>
            <a:r>
              <a:rPr lang="en-US"/>
              <a:t>In (c) S5 crashes; S1 restarts, is elected leader, and continues replication.</a:t>
            </a:r>
          </a:p>
          <a:p>
            <a:pPr lvl="1" eaLnBrk="1" hangingPunct="1"/>
            <a:r>
              <a:rPr lang="en-US"/>
              <a:t>Log entry from term 2 has been replicated on a majority of the servers, but it is not committed.</a:t>
            </a:r>
          </a:p>
        </p:txBody>
      </p:sp>
    </p:spTree>
    <p:extLst>
      <p:ext uri="{BB962C8B-B14F-4D97-AF65-F5344CB8AC3E}">
        <p14:creationId xmlns:p14="http://schemas.microsoft.com/office/powerpoint/2010/main" val="180353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342900"/>
            <a:ext cx="8229600" cy="1028700"/>
          </a:xfrm>
        </p:spPr>
        <p:txBody>
          <a:bodyPr/>
          <a:lstStyle/>
          <a:p>
            <a:pPr eaLnBrk="1" hangingPunct="1"/>
            <a:r>
              <a:rPr lang="en-US"/>
              <a:t>Explanations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If S1 crashes as in (d), S5 could be elected leader (with votes from S2, S3, and S4) and overwrite the entry with its own entry from term 3. </a:t>
            </a:r>
          </a:p>
          <a:p>
            <a:pPr eaLnBrk="1" hangingPunct="1"/>
            <a:r>
              <a:rPr lang="en-US"/>
              <a:t>However, if S1 replicates an entry from its current term on a majority of the servers before crashing, as in (e), then this entry is committed (S5 cannot win an election).</a:t>
            </a:r>
          </a:p>
          <a:p>
            <a:pPr eaLnBrk="1" hangingPunct="1"/>
            <a:r>
              <a:rPr lang="en-US"/>
              <a:t>At this point all preceding entries in the log are committed as well.</a:t>
            </a:r>
          </a:p>
        </p:txBody>
      </p:sp>
    </p:spTree>
    <p:extLst>
      <p:ext uri="{BB962C8B-B14F-4D97-AF65-F5344CB8AC3E}">
        <p14:creationId xmlns:p14="http://schemas.microsoft.com/office/powerpoint/2010/main" val="383110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Cluster membership changes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Not possible to do an atomic switch</a:t>
            </a:r>
          </a:p>
          <a:p>
            <a:pPr lvl="1" eaLnBrk="1" hangingPunct="1"/>
            <a:r>
              <a:rPr lang="en-US"/>
              <a:t>Changing the membership of all servers at one</a:t>
            </a:r>
          </a:p>
          <a:p>
            <a:pPr eaLnBrk="1" hangingPunct="1"/>
            <a:r>
              <a:rPr lang="en-US"/>
              <a:t>Will use a two-phase approach: </a:t>
            </a:r>
          </a:p>
          <a:p>
            <a:pPr lvl="1" eaLnBrk="1" hangingPunct="1"/>
            <a:r>
              <a:rPr lang="en-US"/>
              <a:t>Switch first to a transitional </a:t>
            </a:r>
            <a:r>
              <a:rPr lang="en-US" b="1" i="1"/>
              <a:t>joint consensus</a:t>
            </a:r>
            <a:r>
              <a:rPr lang="en-US"/>
              <a:t> configuration</a:t>
            </a:r>
          </a:p>
          <a:p>
            <a:pPr lvl="1" eaLnBrk="1" hangingPunct="1"/>
            <a:r>
              <a:rPr lang="en-US"/>
              <a:t>Once the joint consensus has been committed, transition to the new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89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The distributed log (I)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machines always execute commands</a:t>
            </a:r>
            <a:br>
              <a:rPr lang="en-US" dirty="0"/>
            </a:br>
            <a:r>
              <a:rPr lang="en-US" b="1" i="1" dirty="0"/>
              <a:t>in the log order</a:t>
            </a:r>
          </a:p>
          <a:p>
            <a:pPr lvl="1" eaLnBrk="1" hangingPunct="1"/>
            <a:r>
              <a:rPr lang="en-US" dirty="0"/>
              <a:t>They will remain consistent as long as command executions have </a:t>
            </a:r>
            <a:r>
              <a:rPr lang="en-US" b="1" i="1" dirty="0"/>
              <a:t>deterministic results</a:t>
            </a:r>
          </a:p>
          <a:p>
            <a:r>
              <a:rPr lang="en-US" dirty="0"/>
              <a:t>System makes progress as long as any majority of servers are up</a:t>
            </a:r>
          </a:p>
          <a:p>
            <a:r>
              <a:rPr lang="en-US" dirty="0"/>
              <a:t>Failure model: fail-stop (not Byzantine), delayed/lost messages</a:t>
            </a:r>
          </a:p>
          <a:p>
            <a:pPr eaLnBrk="1" hangingPunct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839401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BAD996-9DBF-4C9E-81E8-596A4FAF2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" r="-1" b="-1"/>
          <a:stretch/>
        </p:blipFill>
        <p:spPr>
          <a:xfrm>
            <a:off x="3477006" y="480061"/>
            <a:ext cx="5187246" cy="4183378"/>
          </a:xfrm>
          <a:prstGeom prst="rect">
            <a:avLst/>
          </a:prstGeom>
          <a:effectLst/>
        </p:spPr>
      </p:pic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86696" y="471949"/>
            <a:ext cx="2750280" cy="125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joint consensus configuration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>
          <a:xfrm>
            <a:off x="486697" y="1828800"/>
            <a:ext cx="2750278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entries are transmitted to all servers, old and new</a:t>
            </a:r>
          </a:p>
          <a:p>
            <a:pPr marL="342900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server can act as leader</a:t>
            </a:r>
          </a:p>
          <a:p>
            <a:pPr marL="342900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Agreements for entry commitment and elections requires majorities from both old and new configurations</a:t>
            </a:r>
          </a:p>
          <a:p>
            <a:pPr marL="342900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configurations are stored and replicated in special log entries</a:t>
            </a:r>
          </a:p>
        </p:txBody>
      </p:sp>
    </p:spTree>
    <p:extLst>
      <p:ext uri="{BB962C8B-B14F-4D97-AF65-F5344CB8AC3E}">
        <p14:creationId xmlns:p14="http://schemas.microsoft.com/office/powerpoint/2010/main" val="15659267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342900"/>
            <a:ext cx="8605838" cy="1028700"/>
          </a:xfrm>
        </p:spPr>
        <p:txBody>
          <a:bodyPr/>
          <a:lstStyle/>
          <a:p>
            <a:pPr eaLnBrk="1" hangingPunct="1"/>
            <a:r>
              <a:rPr lang="en-US"/>
              <a:t>The joint consensus configuration</a:t>
            </a:r>
          </a:p>
        </p:txBody>
      </p:sp>
      <p:sp>
        <p:nvSpPr>
          <p:cNvPr id="67587" name="Rectangle 6"/>
          <p:cNvSpPr>
            <a:spLocks noChangeArrowheads="1"/>
          </p:cNvSpPr>
          <p:nvPr/>
        </p:nvSpPr>
        <p:spPr bwMode="auto">
          <a:xfrm>
            <a:off x="2286000" y="2328863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6" y="1160860"/>
            <a:ext cx="6373813" cy="33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220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42900" indent="-342900" eaLnBrk="1" hangingPunct="1">
              <a:buFont typeface="Arial"/>
              <a:buChar char="•"/>
            </a:pPr>
            <a:r>
              <a:rPr lang="en-US" dirty="0"/>
              <a:t>Two thousand lines of C++ code, not including tests, comments, or blank lines. 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/>
              <a:t>About 25 independent third-party open source implementations in various stages of development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/>
              <a:t>Some commercial implementations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b="1" dirty="0"/>
              <a:t>Automated formal proof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2280244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13972"/>
            <a:ext cx="5041900" cy="41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4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Paxos</a:t>
            </a:r>
            <a:r>
              <a:rPr lang="en-US" dirty="0"/>
              <a:t>, multi </a:t>
            </a:r>
            <a:r>
              <a:rPr lang="en-US" dirty="0" err="1"/>
              <a:t>Paxos</a:t>
            </a:r>
            <a:r>
              <a:rPr lang="en-US" dirty="0"/>
              <a:t> and friends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/>
              <a:t>And implementations such as Chubby, Spanner, ..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ZooKeeper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Viewstamped</a:t>
            </a:r>
            <a:r>
              <a:rPr lang="en-US" dirty="0"/>
              <a:t> Replication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/>
              <a:t>Raft has similarities with Zookeeper and VR in that they all elect a leader, and the leader ensures replication in order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/>
              <a:t>But has simpler protocol for dealing with log conflicts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/>
              <a:t>And simpler </a:t>
            </a:r>
            <a:r>
              <a:rPr lang="en-US"/>
              <a:t>election protocol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6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that Raft is easier to understand than </a:t>
            </a:r>
            <a:r>
              <a:rPr lang="en-US" dirty="0" err="1"/>
              <a:t>Paxos</a:t>
            </a:r>
            <a:endParaRPr lang="en-US" dirty="0"/>
          </a:p>
          <a:p>
            <a:pPr marL="971550" lvl="1" indent="-342900"/>
            <a:r>
              <a:rPr lang="en-US" dirty="0"/>
              <a:t>Via quiz,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6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Consensus key building block in distributed systems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Raft similar to </a:t>
            </a:r>
            <a:r>
              <a:rPr lang="en-US" dirty="0" err="1"/>
              <a:t>Paxos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Raft arguably easier to understand than </a:t>
            </a:r>
            <a:r>
              <a:rPr lang="en-US" dirty="0" err="1"/>
              <a:t>Paxos</a:t>
            </a:r>
            <a:endParaRPr lang="en-US" dirty="0"/>
          </a:p>
          <a:p>
            <a:pPr lvl="1" eaLnBrk="1" hangingPunct="1"/>
            <a:r>
              <a:rPr lang="en-US" dirty="0"/>
              <a:t>It separates stages which reduces the algorithm state space</a:t>
            </a:r>
          </a:p>
          <a:p>
            <a:pPr lvl="1" eaLnBrk="1" hangingPunct="1"/>
            <a:r>
              <a:rPr lang="en-US" dirty="0"/>
              <a:t>Provides a more detailed implementation 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206375"/>
            <a:ext cx="7804150" cy="857250"/>
          </a:xfrm>
        </p:spPr>
        <p:txBody>
          <a:bodyPr/>
          <a:lstStyle/>
          <a:p>
            <a:pPr eaLnBrk="1" hangingPunct="1"/>
            <a:r>
              <a:rPr lang="en-US" dirty="0"/>
              <a:t>Designing for understandability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Main objective of RAFT</a:t>
            </a:r>
          </a:p>
          <a:p>
            <a:pPr lvl="1" eaLnBrk="1" hangingPunct="1"/>
            <a:r>
              <a:rPr lang="en-US" dirty="0"/>
              <a:t>Whenever possible, select the alternative that is the easiest to understand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Techniques that were used include</a:t>
            </a:r>
          </a:p>
          <a:p>
            <a:pPr lvl="1" eaLnBrk="1" hangingPunct="1"/>
            <a:r>
              <a:rPr lang="en-US" dirty="0"/>
              <a:t>Dividing problems into smaller problems</a:t>
            </a:r>
          </a:p>
          <a:p>
            <a:pPr lvl="1" eaLnBrk="1" hangingPunct="1"/>
            <a:r>
              <a:rPr lang="en-US" dirty="0"/>
              <a:t>Reducing the number of system states to consider</a:t>
            </a:r>
          </a:p>
        </p:txBody>
      </p:sp>
    </p:spTree>
    <p:extLst>
      <p:ext uri="{BB962C8B-B14F-4D97-AF65-F5344CB8AC3E}">
        <p14:creationId xmlns:p14="http://schemas.microsoft.com/office/powerpoint/2010/main" val="49414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863" y="901700"/>
            <a:ext cx="8850312" cy="3810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Leader election</a:t>
            </a:r>
          </a:p>
          <a:p>
            <a:pPr lvl="1"/>
            <a:r>
              <a:rPr lang="en-US" sz="2400" dirty="0"/>
              <a:t>Select one of the servers to act as cluster leader</a:t>
            </a:r>
          </a:p>
          <a:p>
            <a:pPr lvl="1"/>
            <a:r>
              <a:rPr lang="en-US" sz="2400" dirty="0"/>
              <a:t>Detect crashes, choose new leader</a:t>
            </a:r>
          </a:p>
          <a:p>
            <a:pPr lvl="4"/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 replication (normal operation)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takes commands from clients, appends them to its log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replicates its log to other servers (overwriting inconsistencies)</a:t>
            </a:r>
          </a:p>
          <a:p>
            <a:pPr lvl="4">
              <a:buClr>
                <a:srgbClr val="1F4899"/>
              </a:buClr>
            </a:pPr>
            <a:endParaRPr lang="en-US" sz="22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Safety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Only a server with an up-to-date log can become leader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863" y="28575"/>
            <a:ext cx="8850312" cy="857250"/>
          </a:xfrm>
        </p:spPr>
        <p:txBody>
          <a:bodyPr/>
          <a:lstStyle/>
          <a:p>
            <a:r>
              <a:rPr lang="en-US" dirty="0"/>
              <a:t>Raft Overview</a:t>
            </a:r>
          </a:p>
        </p:txBody>
      </p:sp>
    </p:spTree>
    <p:extLst>
      <p:ext uri="{BB962C8B-B14F-4D97-AF65-F5344CB8AC3E}">
        <p14:creationId xmlns:p14="http://schemas.microsoft.com/office/powerpoint/2010/main" val="7699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58652</TotalTime>
  <Words>2825</Words>
  <Application>Microsoft Office PowerPoint</Application>
  <PresentationFormat>On-screen Show (16:9)</PresentationFormat>
  <Paragraphs>583</Paragraphs>
  <Slides>76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9" baseType="lpstr">
      <vt:lpstr>MS PGothic</vt:lpstr>
      <vt:lpstr>MS PGothic</vt:lpstr>
      <vt:lpstr>Arial</vt:lpstr>
      <vt:lpstr>Arial Black</vt:lpstr>
      <vt:lpstr>Calibri</vt:lpstr>
      <vt:lpstr>Helvetica Neue</vt:lpstr>
      <vt:lpstr>Helvetica Neue Light</vt:lpstr>
      <vt:lpstr>Lucida Grande</vt:lpstr>
      <vt:lpstr>Newslab Thin</vt:lpstr>
      <vt:lpstr>Symbol</vt:lpstr>
      <vt:lpstr>Wingdings</vt:lpstr>
      <vt:lpstr>DB_deck_16x9_example</vt:lpstr>
      <vt:lpstr>Microsoft Excel Chart</vt:lpstr>
      <vt:lpstr>RAFT: In Search of an Understandable Consensus Algorithm</vt:lpstr>
      <vt:lpstr>Motivation (I)</vt:lpstr>
      <vt:lpstr>Motivation (II)</vt:lpstr>
      <vt:lpstr>Paxos Limitations</vt:lpstr>
      <vt:lpstr>Replicated state machines</vt:lpstr>
      <vt:lpstr>Replicated State Machines</vt:lpstr>
      <vt:lpstr>The distributed log (I)</vt:lpstr>
      <vt:lpstr>Designing for understandability</vt:lpstr>
      <vt:lpstr>Raft Overview</vt:lpstr>
      <vt:lpstr>Raft basics: the servers</vt:lpstr>
      <vt:lpstr>Server states</vt:lpstr>
      <vt:lpstr>Raft basics: terms (I)</vt:lpstr>
      <vt:lpstr>Raft basics: terms (II)</vt:lpstr>
      <vt:lpstr>Raft basics: RPC</vt:lpstr>
      <vt:lpstr>Leader elections</vt:lpstr>
      <vt:lpstr>The leader fails</vt:lpstr>
      <vt:lpstr>Example</vt:lpstr>
      <vt:lpstr>Starting an election</vt:lpstr>
      <vt:lpstr>Acting as a candidate</vt:lpstr>
      <vt:lpstr>Winning an 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Hearing from other servers</vt:lpstr>
      <vt:lpstr>Split elections</vt:lpstr>
      <vt:lpstr>Avoiding  split elections</vt:lpstr>
      <vt:lpstr>Log replication</vt:lpstr>
      <vt:lpstr>A client sends a request</vt:lpstr>
      <vt:lpstr>The followers receive the request</vt:lpstr>
      <vt:lpstr>The leader tallies followers' ACKs</vt:lpstr>
      <vt:lpstr>The leader tallies followers' ACKs</vt:lpstr>
      <vt:lpstr>Log organization</vt:lpstr>
      <vt:lpstr>Raft log matching property</vt:lpstr>
      <vt:lpstr>AppendEntries Consistency Check  </vt:lpstr>
      <vt:lpstr>Why?</vt:lpstr>
      <vt:lpstr>Handling slow followers ,…</vt:lpstr>
      <vt:lpstr>Committed entries</vt:lpstr>
      <vt:lpstr>Handling leader crashes (I)</vt:lpstr>
      <vt:lpstr>Handling leader crashes (II)</vt:lpstr>
      <vt:lpstr>Log Status After Election</vt:lpstr>
      <vt:lpstr>An election starts </vt:lpstr>
      <vt:lpstr>Former followers reply</vt:lpstr>
      <vt:lpstr>Handling leader crashes (III)</vt:lpstr>
      <vt:lpstr>The new leader is in charge</vt:lpstr>
      <vt:lpstr>How? (I)</vt:lpstr>
      <vt:lpstr>How? (II)</vt:lpstr>
      <vt:lpstr>How? (III)</vt:lpstr>
      <vt:lpstr>Interesting question</vt:lpstr>
      <vt:lpstr>A last observation</vt:lpstr>
      <vt:lpstr>Safety</vt:lpstr>
      <vt:lpstr>Election restriction (I)</vt:lpstr>
      <vt:lpstr>Which log is more up to date?</vt:lpstr>
      <vt:lpstr>New leader will not erase committed entries</vt:lpstr>
      <vt:lpstr>Election restriction (II)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Explanations</vt:lpstr>
      <vt:lpstr>Explanations</vt:lpstr>
      <vt:lpstr>Cluster membership changes</vt:lpstr>
      <vt:lpstr>The joint consensus configuration</vt:lpstr>
      <vt:lpstr>The joint consensus configuration</vt:lpstr>
      <vt:lpstr>Implementations</vt:lpstr>
      <vt:lpstr>Performance</vt:lpstr>
      <vt:lpstr>Related Work</vt:lpstr>
      <vt:lpstr>User Studies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S Sudarshan</cp:lastModifiedBy>
  <cp:revision>2186</cp:revision>
  <cp:lastPrinted>2016-09-26T22:07:19Z</cp:lastPrinted>
  <dcterms:created xsi:type="dcterms:W3CDTF">2015-02-13T19:56:21Z</dcterms:created>
  <dcterms:modified xsi:type="dcterms:W3CDTF">2018-02-16T08:20:45Z</dcterms:modified>
</cp:coreProperties>
</file>