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89" r:id="rId4"/>
    <p:sldId id="257" r:id="rId5"/>
    <p:sldId id="259" r:id="rId6"/>
    <p:sldId id="258" r:id="rId7"/>
    <p:sldId id="260" r:id="rId8"/>
    <p:sldId id="261" r:id="rId9"/>
    <p:sldId id="262" r:id="rId10"/>
    <p:sldId id="263" r:id="rId11"/>
    <p:sldId id="277" r:id="rId12"/>
    <p:sldId id="288" r:id="rId13"/>
    <p:sldId id="278" r:id="rId14"/>
    <p:sldId id="279" r:id="rId15"/>
    <p:sldId id="292" r:id="rId16"/>
    <p:sldId id="290" r:id="rId17"/>
    <p:sldId id="291" r:id="rId18"/>
    <p:sldId id="264" r:id="rId19"/>
    <p:sldId id="265" r:id="rId20"/>
    <p:sldId id="266" r:id="rId21"/>
    <p:sldId id="280" r:id="rId22"/>
    <p:sldId id="281" r:id="rId23"/>
    <p:sldId id="282" r:id="rId24"/>
    <p:sldId id="269" r:id="rId25"/>
    <p:sldId id="283" r:id="rId26"/>
    <p:sldId id="284" r:id="rId27"/>
    <p:sldId id="285" r:id="rId28"/>
    <p:sldId id="286" r:id="rId29"/>
    <p:sldId id="287" r:id="rId30"/>
    <p:sldId id="271" r:id="rId31"/>
    <p:sldId id="272" r:id="rId32"/>
    <p:sldId id="273" r:id="rId33"/>
    <p:sldId id="274"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p:txBody>
          <a:bodyPr/>
          <a:lstStyle/>
          <a:p>
            <a:r>
              <a:rPr lang="en-CA" dirty="0"/>
              <a:t>Real-time static gesture detection using Machine Learning</a:t>
            </a:r>
          </a:p>
        </p:txBody>
      </p: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p:txBody>
          <a:bodyPr>
            <a:normAutofit/>
          </a:bodyPr>
          <a:lstStyle/>
          <a:p>
            <a:r>
              <a:rPr lang="en-CA" dirty="0"/>
              <a:t>From: </a:t>
            </a:r>
            <a:r>
              <a:rPr lang="en-CA" dirty="0" err="1"/>
              <a:t>Sandipgiri</a:t>
            </a:r>
            <a:r>
              <a:rPr lang="en-CA" dirty="0"/>
              <a:t> Goswami </a:t>
            </a:r>
          </a:p>
          <a:p>
            <a:r>
              <a:rPr lang="en-CA" dirty="0"/>
              <a:t>Supervisor : </a:t>
            </a:r>
            <a:r>
              <a:rPr lang="en-CA" dirty="0" err="1"/>
              <a:t>Dr.Kalpdurm</a:t>
            </a:r>
            <a:r>
              <a:rPr lang="en-CA" dirty="0"/>
              <a:t> </a:t>
            </a:r>
            <a:r>
              <a:rPr lang="en-CA" dirty="0" err="1"/>
              <a:t>Passi</a:t>
            </a:r>
            <a:endParaRPr lang="en-CA" dirty="0"/>
          </a:p>
          <a:p>
            <a:endParaRPr lang="en-CA" dirty="0"/>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a:xfrm>
            <a:off x="677334" y="609600"/>
            <a:ext cx="8596668" cy="1320800"/>
          </a:xfrm>
        </p:spPr>
        <p:txBody>
          <a:bodyPr/>
          <a:lstStyle/>
          <a:p>
            <a:r>
              <a:rPr lang="en-CA"/>
              <a:t>ASL Manual Alphabet</a:t>
            </a:r>
            <a:endParaRPr lang="en-CA" dirty="0"/>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0575" y="2160588"/>
            <a:ext cx="7943850" cy="4440237"/>
          </a:xfrm>
          <a:prstGeom prst="rect">
            <a:avLst/>
          </a:prstGeom>
          <a:noFill/>
          <a:ln>
            <a:noFill/>
          </a:ln>
        </p:spPr>
      </p:pic>
    </p:spTree>
    <p:extLst>
      <p:ext uri="{BB962C8B-B14F-4D97-AF65-F5344CB8AC3E}">
        <p14:creationId xmlns:p14="http://schemas.microsoft.com/office/powerpoint/2010/main" val="427229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4B49-504A-4AEF-979B-A23AC2EC705A}"/>
              </a:ext>
            </a:extLst>
          </p:cNvPr>
          <p:cNvSpPr>
            <a:spLocks noGrp="1"/>
          </p:cNvSpPr>
          <p:nvPr>
            <p:ph type="title"/>
          </p:nvPr>
        </p:nvSpPr>
        <p:spPr/>
        <p:txBody>
          <a:bodyPr/>
          <a:lstStyle/>
          <a:p>
            <a:r>
              <a:rPr lang="en-CA" i="1" dirty="0"/>
              <a:t>American Sign language numbers</a:t>
            </a:r>
            <a:endParaRPr lang="en-CA" dirty="0"/>
          </a:p>
        </p:txBody>
      </p:sp>
      <p:pic>
        <p:nvPicPr>
          <p:cNvPr id="4" name="Content Placeholder 3">
            <a:extLst>
              <a:ext uri="{FF2B5EF4-FFF2-40B4-BE49-F238E27FC236}">
                <a16:creationId xmlns:a16="http://schemas.microsoft.com/office/drawing/2014/main" id="{85D2E552-4F5D-4A3C-9617-C6915B61BB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975" y="1847654"/>
            <a:ext cx="8059623" cy="4298622"/>
          </a:xfrm>
          <a:prstGeom prst="rect">
            <a:avLst/>
          </a:prstGeom>
          <a:noFill/>
          <a:ln>
            <a:noFill/>
          </a:ln>
        </p:spPr>
      </p:pic>
    </p:spTree>
    <p:extLst>
      <p:ext uri="{BB962C8B-B14F-4D97-AF65-F5344CB8AC3E}">
        <p14:creationId xmlns:p14="http://schemas.microsoft.com/office/powerpoint/2010/main" val="363339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4B25-0435-491C-BB64-D1EE320D2452}"/>
              </a:ext>
            </a:extLst>
          </p:cNvPr>
          <p:cNvSpPr>
            <a:spLocks noGrp="1"/>
          </p:cNvSpPr>
          <p:nvPr>
            <p:ph type="title"/>
          </p:nvPr>
        </p:nvSpPr>
        <p:spPr/>
        <p:txBody>
          <a:bodyPr/>
          <a:lstStyle/>
          <a:p>
            <a:r>
              <a:rPr lang="en-CA" dirty="0"/>
              <a:t>Similar Sign Gesture</a:t>
            </a:r>
          </a:p>
        </p:txBody>
      </p:sp>
      <p:pic>
        <p:nvPicPr>
          <p:cNvPr id="9" name="Content Placeholder 8" descr="Graffiti on a wall&#10;&#10;Description automatically generated">
            <a:extLst>
              <a:ext uri="{FF2B5EF4-FFF2-40B4-BE49-F238E27FC236}">
                <a16:creationId xmlns:a16="http://schemas.microsoft.com/office/drawing/2014/main" id="{5732409B-A100-4B80-BB9D-762F876B07C8}"/>
              </a:ext>
            </a:extLst>
          </p:cNvPr>
          <p:cNvPicPr>
            <a:picLocks noGrp="1" noChangeAspect="1"/>
          </p:cNvPicPr>
          <p:nvPr>
            <p:ph idx="1"/>
          </p:nvPr>
        </p:nvPicPr>
        <p:blipFill>
          <a:blip r:embed="rId2"/>
          <a:stretch>
            <a:fillRect/>
          </a:stretch>
        </p:blipFill>
        <p:spPr>
          <a:xfrm>
            <a:off x="848934" y="2220610"/>
            <a:ext cx="2133785" cy="2119742"/>
          </a:xfrm>
        </p:spPr>
      </p:pic>
      <p:pic>
        <p:nvPicPr>
          <p:cNvPr id="11" name="Picture 10" descr="A picture containing linedrawing&#10;&#10;Description automatically generated">
            <a:extLst>
              <a:ext uri="{FF2B5EF4-FFF2-40B4-BE49-F238E27FC236}">
                <a16:creationId xmlns:a16="http://schemas.microsoft.com/office/drawing/2014/main" id="{FF8064B0-6253-48E6-8612-6A1CBB3F3696}"/>
              </a:ext>
            </a:extLst>
          </p:cNvPr>
          <p:cNvPicPr>
            <a:picLocks noChangeAspect="1"/>
          </p:cNvPicPr>
          <p:nvPr/>
        </p:nvPicPr>
        <p:blipFill>
          <a:blip r:embed="rId3"/>
          <a:stretch>
            <a:fillRect/>
          </a:stretch>
        </p:blipFill>
        <p:spPr>
          <a:xfrm>
            <a:off x="4078131" y="2220610"/>
            <a:ext cx="2133785" cy="2119742"/>
          </a:xfrm>
          <a:prstGeom prst="rect">
            <a:avLst/>
          </a:prstGeom>
        </p:spPr>
      </p:pic>
      <p:pic>
        <p:nvPicPr>
          <p:cNvPr id="13" name="Picture 12" descr="A close up of a logo&#10;&#10;Description automatically generated">
            <a:extLst>
              <a:ext uri="{FF2B5EF4-FFF2-40B4-BE49-F238E27FC236}">
                <a16:creationId xmlns:a16="http://schemas.microsoft.com/office/drawing/2014/main" id="{EC7B9BCF-02D6-478F-9A2C-D8379B50569C}"/>
              </a:ext>
            </a:extLst>
          </p:cNvPr>
          <p:cNvPicPr>
            <a:picLocks noChangeAspect="1"/>
          </p:cNvPicPr>
          <p:nvPr/>
        </p:nvPicPr>
        <p:blipFill>
          <a:blip r:embed="rId4"/>
          <a:stretch>
            <a:fillRect/>
          </a:stretch>
        </p:blipFill>
        <p:spPr>
          <a:xfrm>
            <a:off x="6845715" y="2220610"/>
            <a:ext cx="2133785" cy="2119742"/>
          </a:xfrm>
          <a:prstGeom prst="rect">
            <a:avLst/>
          </a:prstGeom>
        </p:spPr>
      </p:pic>
      <p:pic>
        <p:nvPicPr>
          <p:cNvPr id="15" name="Picture 14">
            <a:extLst>
              <a:ext uri="{FF2B5EF4-FFF2-40B4-BE49-F238E27FC236}">
                <a16:creationId xmlns:a16="http://schemas.microsoft.com/office/drawing/2014/main" id="{B07A35BB-01BC-4183-A4E2-AB3E8DF64415}"/>
              </a:ext>
            </a:extLst>
          </p:cNvPr>
          <p:cNvPicPr>
            <a:picLocks noChangeAspect="1"/>
          </p:cNvPicPr>
          <p:nvPr/>
        </p:nvPicPr>
        <p:blipFill>
          <a:blip r:embed="rId5"/>
          <a:stretch>
            <a:fillRect/>
          </a:stretch>
        </p:blipFill>
        <p:spPr>
          <a:xfrm>
            <a:off x="4078131" y="4630562"/>
            <a:ext cx="2133785" cy="1859441"/>
          </a:xfrm>
          <a:prstGeom prst="rect">
            <a:avLst/>
          </a:prstGeom>
        </p:spPr>
      </p:pic>
    </p:spTree>
    <p:extLst>
      <p:ext uri="{BB962C8B-B14F-4D97-AF65-F5344CB8AC3E}">
        <p14:creationId xmlns:p14="http://schemas.microsoft.com/office/powerpoint/2010/main" val="4287580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25BC-0821-4B5E-9229-DDC799CF8C99}"/>
              </a:ext>
            </a:extLst>
          </p:cNvPr>
          <p:cNvSpPr>
            <a:spLocks noGrp="1"/>
          </p:cNvSpPr>
          <p:nvPr>
            <p:ph type="title"/>
          </p:nvPr>
        </p:nvSpPr>
        <p:spPr/>
        <p:txBody>
          <a:bodyPr/>
          <a:lstStyle/>
          <a:p>
            <a:r>
              <a:rPr lang="en-CA" dirty="0"/>
              <a:t>British Sign Language</a:t>
            </a:r>
          </a:p>
        </p:txBody>
      </p:sp>
      <p:pic>
        <p:nvPicPr>
          <p:cNvPr id="11" name="Content Placeholder 10" descr="A picture containing text&#10;&#10;Description automatically generated">
            <a:extLst>
              <a:ext uri="{FF2B5EF4-FFF2-40B4-BE49-F238E27FC236}">
                <a16:creationId xmlns:a16="http://schemas.microsoft.com/office/drawing/2014/main" id="{9087CE10-0B7B-4D54-AD64-FB9DA0FDB5AA}"/>
              </a:ext>
            </a:extLst>
          </p:cNvPr>
          <p:cNvPicPr>
            <a:picLocks noGrp="1" noChangeAspect="1"/>
          </p:cNvPicPr>
          <p:nvPr>
            <p:ph idx="1"/>
          </p:nvPr>
        </p:nvPicPr>
        <p:blipFill>
          <a:blip r:embed="rId2"/>
          <a:stretch>
            <a:fillRect/>
          </a:stretch>
        </p:blipFill>
        <p:spPr>
          <a:xfrm>
            <a:off x="677335" y="1536192"/>
            <a:ext cx="8560548" cy="4535424"/>
          </a:xfrm>
        </p:spPr>
      </p:pic>
    </p:spTree>
    <p:extLst>
      <p:ext uri="{BB962C8B-B14F-4D97-AF65-F5344CB8AC3E}">
        <p14:creationId xmlns:p14="http://schemas.microsoft.com/office/powerpoint/2010/main" val="287535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BBA3-9AA8-4ADC-97AB-D03E4F868A12}"/>
              </a:ext>
            </a:extLst>
          </p:cNvPr>
          <p:cNvSpPr>
            <a:spLocks noGrp="1"/>
          </p:cNvSpPr>
          <p:nvPr>
            <p:ph type="title"/>
          </p:nvPr>
        </p:nvSpPr>
        <p:spPr/>
        <p:txBody>
          <a:bodyPr/>
          <a:lstStyle/>
          <a:p>
            <a:r>
              <a:rPr lang="en-CA" dirty="0"/>
              <a:t>India Sign Language</a:t>
            </a:r>
          </a:p>
        </p:txBody>
      </p:sp>
      <p:pic>
        <p:nvPicPr>
          <p:cNvPr id="6" name="Content Placeholder 5" descr="A close up of text on a white background&#10;&#10;Description automatically generated">
            <a:extLst>
              <a:ext uri="{FF2B5EF4-FFF2-40B4-BE49-F238E27FC236}">
                <a16:creationId xmlns:a16="http://schemas.microsoft.com/office/drawing/2014/main" id="{12FE22C8-E3F5-4652-A63C-6013B8B32238}"/>
              </a:ext>
            </a:extLst>
          </p:cNvPr>
          <p:cNvPicPr>
            <a:picLocks noGrp="1" noChangeAspect="1"/>
          </p:cNvPicPr>
          <p:nvPr>
            <p:ph idx="1"/>
          </p:nvPr>
        </p:nvPicPr>
        <p:blipFill>
          <a:blip r:embed="rId2"/>
          <a:stretch>
            <a:fillRect/>
          </a:stretch>
        </p:blipFill>
        <p:spPr>
          <a:xfrm>
            <a:off x="677334" y="1499616"/>
            <a:ext cx="8259402" cy="4748784"/>
          </a:xfrm>
        </p:spPr>
      </p:pic>
    </p:spTree>
    <p:extLst>
      <p:ext uri="{BB962C8B-B14F-4D97-AF65-F5344CB8AC3E}">
        <p14:creationId xmlns:p14="http://schemas.microsoft.com/office/powerpoint/2010/main" val="233155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9BA4-AF6A-4251-AEE9-8E1AC8348412}"/>
              </a:ext>
            </a:extLst>
          </p:cNvPr>
          <p:cNvSpPr>
            <a:spLocks noGrp="1"/>
          </p:cNvSpPr>
          <p:nvPr>
            <p:ph type="title"/>
          </p:nvPr>
        </p:nvSpPr>
        <p:spPr/>
        <p:txBody>
          <a:bodyPr/>
          <a:lstStyle/>
          <a:p>
            <a:r>
              <a:rPr lang="en-CA" dirty="0"/>
              <a:t>A few words in Sign language</a:t>
            </a:r>
          </a:p>
        </p:txBody>
      </p:sp>
      <p:pic>
        <p:nvPicPr>
          <p:cNvPr id="5" name="Content Placeholder 4" descr="A drawing of a person&#10;&#10;Description automatically generated">
            <a:extLst>
              <a:ext uri="{FF2B5EF4-FFF2-40B4-BE49-F238E27FC236}">
                <a16:creationId xmlns:a16="http://schemas.microsoft.com/office/drawing/2014/main" id="{0BAE548B-EAB1-43BE-941C-192C9D3C0418}"/>
              </a:ext>
            </a:extLst>
          </p:cNvPr>
          <p:cNvPicPr>
            <a:picLocks noGrp="1" noChangeAspect="1"/>
          </p:cNvPicPr>
          <p:nvPr>
            <p:ph idx="1"/>
          </p:nvPr>
        </p:nvPicPr>
        <p:blipFill>
          <a:blip r:embed="rId2"/>
          <a:stretch>
            <a:fillRect/>
          </a:stretch>
        </p:blipFill>
        <p:spPr>
          <a:xfrm>
            <a:off x="1143000" y="2160588"/>
            <a:ext cx="7391399" cy="3881437"/>
          </a:xfrm>
        </p:spPr>
      </p:pic>
    </p:spTree>
    <p:extLst>
      <p:ext uri="{BB962C8B-B14F-4D97-AF65-F5344CB8AC3E}">
        <p14:creationId xmlns:p14="http://schemas.microsoft.com/office/powerpoint/2010/main" val="92333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FF35-7BD9-4D64-BB42-5BEA0C1B4CC2}"/>
              </a:ext>
            </a:extLst>
          </p:cNvPr>
          <p:cNvSpPr>
            <a:spLocks noGrp="1"/>
          </p:cNvSpPr>
          <p:nvPr>
            <p:ph type="title"/>
          </p:nvPr>
        </p:nvSpPr>
        <p:spPr/>
        <p:txBody>
          <a:bodyPr/>
          <a:lstStyle/>
          <a:p>
            <a:r>
              <a:rPr lang="en-CA" b="1" dirty="0"/>
              <a:t>Statistics</a:t>
            </a:r>
            <a:r>
              <a:rPr lang="en-CA" dirty="0"/>
              <a:t> </a:t>
            </a:r>
            <a:r>
              <a:rPr lang="en-US" b="1" dirty="0"/>
              <a:t>about sign language use in Canada</a:t>
            </a:r>
            <a:endParaRPr lang="en-CA" dirty="0"/>
          </a:p>
        </p:txBody>
      </p:sp>
      <p:graphicFrame>
        <p:nvGraphicFramePr>
          <p:cNvPr id="4" name="Content Placeholder 3">
            <a:extLst>
              <a:ext uri="{FF2B5EF4-FFF2-40B4-BE49-F238E27FC236}">
                <a16:creationId xmlns:a16="http://schemas.microsoft.com/office/drawing/2014/main" id="{35372769-C047-4C7E-86B6-C2738E2FC72B}"/>
              </a:ext>
            </a:extLst>
          </p:cNvPr>
          <p:cNvGraphicFramePr>
            <a:graphicFrameLocks noGrp="1"/>
          </p:cNvGraphicFramePr>
          <p:nvPr>
            <p:ph idx="1"/>
            <p:extLst>
              <p:ext uri="{D42A27DB-BD31-4B8C-83A1-F6EECF244321}">
                <p14:modId xmlns:p14="http://schemas.microsoft.com/office/powerpoint/2010/main" val="2753696571"/>
              </p:ext>
            </p:extLst>
          </p:nvPr>
        </p:nvGraphicFramePr>
        <p:xfrm>
          <a:off x="828675" y="2181226"/>
          <a:ext cx="7081680" cy="1960324"/>
        </p:xfrm>
        <a:graphic>
          <a:graphicData uri="http://schemas.openxmlformats.org/drawingml/2006/table">
            <a:tbl>
              <a:tblPr firstRow="1" firstCol="1" bandRow="1">
                <a:tableStyleId>{5C22544A-7EE6-4342-B048-85BDC9FD1C3A}</a:tableStyleId>
              </a:tblPr>
              <a:tblGrid>
                <a:gridCol w="5359061">
                  <a:extLst>
                    <a:ext uri="{9D8B030D-6E8A-4147-A177-3AD203B41FA5}">
                      <a16:colId xmlns:a16="http://schemas.microsoft.com/office/drawing/2014/main" val="2074078805"/>
                    </a:ext>
                  </a:extLst>
                </a:gridCol>
                <a:gridCol w="1722619">
                  <a:extLst>
                    <a:ext uri="{9D8B030D-6E8A-4147-A177-3AD203B41FA5}">
                      <a16:colId xmlns:a16="http://schemas.microsoft.com/office/drawing/2014/main" val="101703679"/>
                    </a:ext>
                  </a:extLst>
                </a:gridCol>
              </a:tblGrid>
              <a:tr h="422483">
                <a:tc>
                  <a:txBody>
                    <a:bodyPr/>
                    <a:lstStyle/>
                    <a:p>
                      <a:pPr algn="just">
                        <a:lnSpc>
                          <a:spcPct val="200000"/>
                        </a:lnSpc>
                        <a:spcAft>
                          <a:spcPts val="0"/>
                        </a:spcAft>
                      </a:pPr>
                      <a:r>
                        <a:rPr lang="en-CA" sz="2000" b="0" dirty="0">
                          <a:effectLst/>
                        </a:rPr>
                        <a:t>American Sign Language</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b="0">
                          <a:effectLst/>
                        </a:rPr>
                        <a:t>2,485</a:t>
                      </a:r>
                      <a:endParaRPr lang="en-CA"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1640824"/>
                  </a:ext>
                </a:extLst>
              </a:tr>
              <a:tr h="422483">
                <a:tc>
                  <a:txBody>
                    <a:bodyPr/>
                    <a:lstStyle/>
                    <a:p>
                      <a:pPr algn="just">
                        <a:lnSpc>
                          <a:spcPct val="200000"/>
                        </a:lnSpc>
                        <a:spcAft>
                          <a:spcPts val="0"/>
                        </a:spcAft>
                      </a:pPr>
                      <a:r>
                        <a:rPr lang="en-CA" sz="2000" b="0" dirty="0">
                          <a:effectLst/>
                        </a:rPr>
                        <a:t>Quebec Sign Language</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b="0" dirty="0">
                          <a:effectLst/>
                        </a:rPr>
                        <a:t>730</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370088"/>
                  </a:ext>
                </a:extLst>
              </a:tr>
              <a:tr h="915494">
                <a:tc>
                  <a:txBody>
                    <a:bodyPr/>
                    <a:lstStyle/>
                    <a:p>
                      <a:pPr algn="just">
                        <a:lnSpc>
                          <a:spcPct val="200000"/>
                        </a:lnSpc>
                        <a:spcAft>
                          <a:spcPts val="0"/>
                        </a:spcAft>
                      </a:pPr>
                      <a:r>
                        <a:rPr lang="en-CA" sz="2000" b="0" dirty="0">
                          <a:effectLst/>
                        </a:rPr>
                        <a:t>Sign languages, not included elsewhere</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b="0" dirty="0">
                          <a:effectLst/>
                        </a:rPr>
                        <a:t>5,780</a:t>
                      </a:r>
                      <a:endParaRPr lang="en-CA"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681194"/>
                  </a:ext>
                </a:extLst>
              </a:tr>
            </a:tbl>
          </a:graphicData>
        </a:graphic>
      </p:graphicFrame>
    </p:spTree>
    <p:extLst>
      <p:ext uri="{BB962C8B-B14F-4D97-AF65-F5344CB8AC3E}">
        <p14:creationId xmlns:p14="http://schemas.microsoft.com/office/powerpoint/2010/main" val="250259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FDA6-5187-4E4B-96AB-A1DAEF9C66D1}"/>
              </a:ext>
            </a:extLst>
          </p:cNvPr>
          <p:cNvSpPr>
            <a:spLocks noGrp="1"/>
          </p:cNvSpPr>
          <p:nvPr>
            <p:ph type="title"/>
          </p:nvPr>
        </p:nvSpPr>
        <p:spPr/>
        <p:txBody>
          <a:bodyPr/>
          <a:lstStyle/>
          <a:p>
            <a:r>
              <a:rPr lang="en-US" dirty="0"/>
              <a:t>Statics about Knowledge of Sign Languages </a:t>
            </a:r>
            <a:endParaRPr lang="en-CA" dirty="0"/>
          </a:p>
        </p:txBody>
      </p:sp>
      <p:graphicFrame>
        <p:nvGraphicFramePr>
          <p:cNvPr id="4" name="Content Placeholder 3">
            <a:extLst>
              <a:ext uri="{FF2B5EF4-FFF2-40B4-BE49-F238E27FC236}">
                <a16:creationId xmlns:a16="http://schemas.microsoft.com/office/drawing/2014/main" id="{A2F141BE-F598-4D93-A026-708684ED5FBF}"/>
              </a:ext>
            </a:extLst>
          </p:cNvPr>
          <p:cNvGraphicFramePr>
            <a:graphicFrameLocks noGrp="1"/>
          </p:cNvGraphicFramePr>
          <p:nvPr>
            <p:ph idx="1"/>
            <p:extLst>
              <p:ext uri="{D42A27DB-BD31-4B8C-83A1-F6EECF244321}">
                <p14:modId xmlns:p14="http://schemas.microsoft.com/office/powerpoint/2010/main" val="3502610238"/>
              </p:ext>
            </p:extLst>
          </p:nvPr>
        </p:nvGraphicFramePr>
        <p:xfrm>
          <a:off x="798990" y="2441359"/>
          <a:ext cx="7998781" cy="2130642"/>
        </p:xfrm>
        <a:graphic>
          <a:graphicData uri="http://schemas.openxmlformats.org/drawingml/2006/table">
            <a:tbl>
              <a:tblPr firstRow="1" firstCol="1" bandRow="1">
                <a:tableStyleId>{5C22544A-7EE6-4342-B048-85BDC9FD1C3A}</a:tableStyleId>
              </a:tblPr>
              <a:tblGrid>
                <a:gridCol w="6208157">
                  <a:extLst>
                    <a:ext uri="{9D8B030D-6E8A-4147-A177-3AD203B41FA5}">
                      <a16:colId xmlns:a16="http://schemas.microsoft.com/office/drawing/2014/main" val="1862004795"/>
                    </a:ext>
                  </a:extLst>
                </a:gridCol>
                <a:gridCol w="1790624">
                  <a:extLst>
                    <a:ext uri="{9D8B030D-6E8A-4147-A177-3AD203B41FA5}">
                      <a16:colId xmlns:a16="http://schemas.microsoft.com/office/drawing/2014/main" val="4244150839"/>
                    </a:ext>
                  </a:extLst>
                </a:gridCol>
              </a:tblGrid>
              <a:tr h="524729">
                <a:tc>
                  <a:txBody>
                    <a:bodyPr/>
                    <a:lstStyle/>
                    <a:p>
                      <a:pPr algn="just">
                        <a:lnSpc>
                          <a:spcPct val="200000"/>
                        </a:lnSpc>
                        <a:spcAft>
                          <a:spcPts val="0"/>
                        </a:spcAft>
                      </a:pPr>
                      <a:r>
                        <a:rPr lang="en-CA" sz="2000">
                          <a:effectLst/>
                        </a:rPr>
                        <a:t>American Sign Language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a:effectLst/>
                        </a:rPr>
                        <a:t>11,110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715748"/>
                  </a:ext>
                </a:extLst>
              </a:tr>
              <a:tr h="524729">
                <a:tc>
                  <a:txBody>
                    <a:bodyPr/>
                    <a:lstStyle/>
                    <a:p>
                      <a:pPr algn="just">
                        <a:lnSpc>
                          <a:spcPct val="200000"/>
                        </a:lnSpc>
                        <a:spcAft>
                          <a:spcPts val="0"/>
                        </a:spcAft>
                      </a:pPr>
                      <a:r>
                        <a:rPr lang="en-CA" sz="2000">
                          <a:effectLst/>
                        </a:rPr>
                        <a:t>Quebec Sign Language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a:effectLst/>
                        </a:rPr>
                        <a:t>730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0206415"/>
                  </a:ext>
                </a:extLst>
              </a:tr>
              <a:tr h="1081184">
                <a:tc>
                  <a:txBody>
                    <a:bodyPr/>
                    <a:lstStyle/>
                    <a:p>
                      <a:pPr algn="just">
                        <a:lnSpc>
                          <a:spcPct val="200000"/>
                        </a:lnSpc>
                        <a:spcAft>
                          <a:spcPts val="0"/>
                        </a:spcAft>
                      </a:pPr>
                      <a:r>
                        <a:rPr lang="en-CA" sz="2000" dirty="0">
                          <a:effectLst/>
                        </a:rPr>
                        <a:t>Sign languages, not included elsewhere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dirty="0">
                          <a:effectLst/>
                        </a:rPr>
                        <a:t>5,780</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9938490"/>
                  </a:ext>
                </a:extLst>
              </a:tr>
            </a:tbl>
          </a:graphicData>
        </a:graphic>
      </p:graphicFrame>
    </p:spTree>
    <p:extLst>
      <p:ext uri="{BB962C8B-B14F-4D97-AF65-F5344CB8AC3E}">
        <p14:creationId xmlns:p14="http://schemas.microsoft.com/office/powerpoint/2010/main" val="132055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04B9-B82D-4B60-8E02-487E6CB93019}"/>
              </a:ext>
            </a:extLst>
          </p:cNvPr>
          <p:cNvSpPr>
            <a:spLocks noGrp="1"/>
          </p:cNvSpPr>
          <p:nvPr>
            <p:ph type="title"/>
          </p:nvPr>
        </p:nvSpPr>
        <p:spPr/>
        <p:txBody>
          <a:bodyPr/>
          <a:lstStyle/>
          <a:p>
            <a:r>
              <a:rPr lang="en-US" b="1" dirty="0"/>
              <a:t>Dataset and variables:</a:t>
            </a:r>
            <a:br>
              <a:rPr lang="en-CA" dirty="0"/>
            </a:br>
            <a:endParaRPr lang="en-CA" dirty="0"/>
          </a:p>
        </p:txBody>
      </p:sp>
      <p:sp>
        <p:nvSpPr>
          <p:cNvPr id="3" name="Content Placeholder 2">
            <a:extLst>
              <a:ext uri="{FF2B5EF4-FFF2-40B4-BE49-F238E27FC236}">
                <a16:creationId xmlns:a16="http://schemas.microsoft.com/office/drawing/2014/main" id="{E4AEEB70-A13E-48A7-8668-F1E1CD758974}"/>
              </a:ext>
            </a:extLst>
          </p:cNvPr>
          <p:cNvSpPr>
            <a:spLocks noGrp="1"/>
          </p:cNvSpPr>
          <p:nvPr>
            <p:ph idx="1"/>
          </p:nvPr>
        </p:nvSpPr>
        <p:spPr/>
        <p:txBody>
          <a:bodyPr/>
          <a:lstStyle/>
          <a:p>
            <a:r>
              <a:rPr lang="en-US" dirty="0"/>
              <a:t>I have created my own data set. This dataset was a collection of 36 which contain A to Z alphabet and 0 to 9 numbers digit.</a:t>
            </a:r>
          </a:p>
          <a:p>
            <a:r>
              <a:rPr lang="en-US" dirty="0"/>
              <a:t>In my dataset consist of A to Z alphabet and 0 to 9 numbers where I have used right hand to capture 1200 images for specific alphabet and numbers.</a:t>
            </a:r>
          </a:p>
          <a:p>
            <a:r>
              <a:rPr lang="en-US" dirty="0"/>
              <a:t> After that I implement code which convert flip image to right to left hand image. </a:t>
            </a:r>
          </a:p>
          <a:p>
            <a:r>
              <a:rPr lang="en-US" dirty="0"/>
              <a:t>The height and width ratios vary significantly but average approximately 50X50 pixel. </a:t>
            </a:r>
          </a:p>
          <a:p>
            <a:r>
              <a:rPr lang="en-US" dirty="0"/>
              <a:t>The dataset contains over 84,600 images in gray scale color. Additionally, People who want to add their images to this dataset than they can add.</a:t>
            </a:r>
            <a:endParaRPr lang="en-CA" dirty="0"/>
          </a:p>
        </p:txBody>
      </p:sp>
    </p:spTree>
    <p:extLst>
      <p:ext uri="{BB962C8B-B14F-4D97-AF65-F5344CB8AC3E}">
        <p14:creationId xmlns:p14="http://schemas.microsoft.com/office/powerpoint/2010/main" val="872726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 set Sample</a:t>
            </a:r>
          </a:p>
        </p:txBody>
      </p:sp>
      <p:graphicFrame>
        <p:nvGraphicFramePr>
          <p:cNvPr id="7" name="Content Placeholder 6">
            <a:extLst>
              <a:ext uri="{FF2B5EF4-FFF2-40B4-BE49-F238E27FC236}">
                <a16:creationId xmlns:a16="http://schemas.microsoft.com/office/drawing/2014/main" id="{3F4AB665-57D4-46E6-9280-E6F4B91CEA52}"/>
              </a:ext>
            </a:extLst>
          </p:cNvPr>
          <p:cNvGraphicFramePr>
            <a:graphicFrameLocks noGrp="1"/>
          </p:cNvGraphicFramePr>
          <p:nvPr>
            <p:ph idx="1"/>
            <p:extLst>
              <p:ext uri="{D42A27DB-BD31-4B8C-83A1-F6EECF244321}">
                <p14:modId xmlns:p14="http://schemas.microsoft.com/office/powerpoint/2010/main" val="1468944752"/>
              </p:ext>
            </p:extLst>
          </p:nvPr>
        </p:nvGraphicFramePr>
        <p:xfrm>
          <a:off x="677334" y="2160586"/>
          <a:ext cx="6815418" cy="3009273"/>
        </p:xfrm>
        <a:graphic>
          <a:graphicData uri="http://schemas.openxmlformats.org/drawingml/2006/table">
            <a:tbl>
              <a:tblPr firstRow="1" bandRow="1">
                <a:tableStyleId>{5C22544A-7EE6-4342-B048-85BDC9FD1C3A}</a:tableStyleId>
              </a:tblPr>
              <a:tblGrid>
                <a:gridCol w="1080101">
                  <a:extLst>
                    <a:ext uri="{9D8B030D-6E8A-4147-A177-3AD203B41FA5}">
                      <a16:colId xmlns:a16="http://schemas.microsoft.com/office/drawing/2014/main" val="2286819672"/>
                    </a:ext>
                  </a:extLst>
                </a:gridCol>
                <a:gridCol w="1080101">
                  <a:extLst>
                    <a:ext uri="{9D8B030D-6E8A-4147-A177-3AD203B41FA5}">
                      <a16:colId xmlns:a16="http://schemas.microsoft.com/office/drawing/2014/main" val="1373455269"/>
                    </a:ext>
                  </a:extLst>
                </a:gridCol>
                <a:gridCol w="1018508">
                  <a:extLst>
                    <a:ext uri="{9D8B030D-6E8A-4147-A177-3AD203B41FA5}">
                      <a16:colId xmlns:a16="http://schemas.microsoft.com/office/drawing/2014/main" val="1080499604"/>
                    </a:ext>
                  </a:extLst>
                </a:gridCol>
                <a:gridCol w="1001246">
                  <a:extLst>
                    <a:ext uri="{9D8B030D-6E8A-4147-A177-3AD203B41FA5}">
                      <a16:colId xmlns:a16="http://schemas.microsoft.com/office/drawing/2014/main" val="3029809022"/>
                    </a:ext>
                  </a:extLst>
                </a:gridCol>
                <a:gridCol w="1317731">
                  <a:extLst>
                    <a:ext uri="{9D8B030D-6E8A-4147-A177-3AD203B41FA5}">
                      <a16:colId xmlns:a16="http://schemas.microsoft.com/office/drawing/2014/main" val="1270738615"/>
                    </a:ext>
                  </a:extLst>
                </a:gridCol>
                <a:gridCol w="1317731">
                  <a:extLst>
                    <a:ext uri="{9D8B030D-6E8A-4147-A177-3AD203B41FA5}">
                      <a16:colId xmlns:a16="http://schemas.microsoft.com/office/drawing/2014/main" val="1615154178"/>
                    </a:ext>
                  </a:extLst>
                </a:gridCol>
              </a:tblGrid>
              <a:tr h="556237">
                <a:tc>
                  <a:txBody>
                    <a:bodyPr/>
                    <a:lstStyle/>
                    <a:p>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92497891"/>
                  </a:ext>
                </a:extLst>
              </a:tr>
              <a:tr h="1306626">
                <a:tc>
                  <a:txBody>
                    <a:bodyPr/>
                    <a:lstStyle/>
                    <a:p>
                      <a:endParaRPr lang="en-CA" dirty="0"/>
                    </a:p>
                  </a:txBody>
                  <a:tcPr/>
                </a:tc>
                <a:tc>
                  <a:txBody>
                    <a:bodyPr/>
                    <a:lstStyle/>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16835701"/>
                  </a:ext>
                </a:extLst>
              </a:tr>
              <a:tr h="1146410">
                <a:tc>
                  <a:txBody>
                    <a:bodyPr/>
                    <a:lstStyle/>
                    <a:p>
                      <a:pPr algn="ctr"/>
                      <a:r>
                        <a:rPr lang="en-CA" sz="6600" dirty="0"/>
                        <a:t>S</a:t>
                      </a:r>
                    </a:p>
                  </a:txBody>
                  <a:tcPr/>
                </a:tc>
                <a:tc>
                  <a:txBody>
                    <a:bodyPr/>
                    <a:lstStyle/>
                    <a:p>
                      <a:pPr algn="ctr"/>
                      <a:r>
                        <a:rPr lang="en-CA" sz="6600" b="1" kern="1200" dirty="0">
                          <a:solidFill>
                            <a:schemeClr val="dk1"/>
                          </a:solidFill>
                          <a:effectLst/>
                          <a:latin typeface="+mn-lt"/>
                          <a:ea typeface="+mn-ea"/>
                          <a:cs typeface="+mn-cs"/>
                        </a:rPr>
                        <a:t>A</a:t>
                      </a:r>
                      <a:endParaRPr lang="en-CA" sz="6600" dirty="0"/>
                    </a:p>
                  </a:txBody>
                  <a:tcPr/>
                </a:tc>
                <a:tc>
                  <a:txBody>
                    <a:bodyPr/>
                    <a:lstStyle/>
                    <a:p>
                      <a:r>
                        <a:rPr lang="en-CA" sz="6600" b="1" kern="1200" dirty="0">
                          <a:solidFill>
                            <a:schemeClr val="dk1"/>
                          </a:solidFill>
                          <a:effectLst/>
                          <a:latin typeface="+mn-lt"/>
                          <a:ea typeface="+mn-ea"/>
                          <a:cs typeface="+mn-cs"/>
                        </a:rPr>
                        <a:t>N</a:t>
                      </a:r>
                    </a:p>
                  </a:txBody>
                  <a:tcPr/>
                </a:tc>
                <a:tc>
                  <a:txBody>
                    <a:bodyPr/>
                    <a:lstStyle/>
                    <a:p>
                      <a:r>
                        <a:rPr lang="en-CA" sz="6600" b="1" kern="1200" dirty="0">
                          <a:solidFill>
                            <a:schemeClr val="dk1"/>
                          </a:solidFill>
                          <a:effectLst/>
                          <a:latin typeface="+mn-lt"/>
                          <a:ea typeface="+mn-ea"/>
                          <a:cs typeface="+mn-cs"/>
                        </a:rPr>
                        <a:t>D</a:t>
                      </a:r>
                    </a:p>
                  </a:txBody>
                  <a:tcPr/>
                </a:tc>
                <a:tc>
                  <a:txBody>
                    <a:bodyPr/>
                    <a:lstStyle/>
                    <a:p>
                      <a:r>
                        <a:rPr lang="en-CA" sz="6600" b="1" kern="1200" dirty="0">
                          <a:solidFill>
                            <a:schemeClr val="dk1"/>
                          </a:solidFill>
                          <a:effectLst/>
                          <a:latin typeface="+mn-lt"/>
                          <a:ea typeface="+mn-ea"/>
                          <a:cs typeface="+mn-cs"/>
                        </a:rPr>
                        <a:t>I</a:t>
                      </a:r>
                    </a:p>
                  </a:txBody>
                  <a:tcPr/>
                </a:tc>
                <a:tc>
                  <a:txBody>
                    <a:bodyPr/>
                    <a:lstStyle/>
                    <a:p>
                      <a:r>
                        <a:rPr lang="en-CA" sz="6600" b="1" kern="1200" dirty="0">
                          <a:solidFill>
                            <a:schemeClr val="dk1"/>
                          </a:solidFill>
                          <a:effectLst/>
                          <a:latin typeface="+mn-lt"/>
                          <a:ea typeface="+mn-ea"/>
                          <a:cs typeface="+mn-cs"/>
                        </a:rPr>
                        <a:t>P</a:t>
                      </a:r>
                    </a:p>
                  </a:txBody>
                  <a:tcPr/>
                </a:tc>
                <a:extLst>
                  <a:ext uri="{0D108BD9-81ED-4DB2-BD59-A6C34878D82A}">
                    <a16:rowId xmlns:a16="http://schemas.microsoft.com/office/drawing/2014/main" val="2994077147"/>
                  </a:ext>
                </a:extLst>
              </a:tr>
            </a:tbl>
          </a:graphicData>
        </a:graphic>
      </p:graphicFrame>
      <p:pic>
        <p:nvPicPr>
          <p:cNvPr id="38" name="Picture 37">
            <a:extLst>
              <a:ext uri="{FF2B5EF4-FFF2-40B4-BE49-F238E27FC236}">
                <a16:creationId xmlns:a16="http://schemas.microsoft.com/office/drawing/2014/main" id="{7F0418C9-FE35-45D3-8A8F-745B46FA1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0022" y="2676443"/>
            <a:ext cx="1133413" cy="1318508"/>
          </a:xfrm>
          <a:prstGeom prst="rect">
            <a:avLst/>
          </a:prstGeom>
          <a:noFill/>
          <a:ln>
            <a:noFill/>
          </a:ln>
        </p:spPr>
      </p:pic>
      <p:pic>
        <p:nvPicPr>
          <p:cNvPr id="43" name="Picture 42">
            <a:extLst>
              <a:ext uri="{FF2B5EF4-FFF2-40B4-BE49-F238E27FC236}">
                <a16:creationId xmlns:a16="http://schemas.microsoft.com/office/drawing/2014/main" id="{18BBCA23-4651-4CB4-821C-EFC6738AAE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109" y="2676443"/>
            <a:ext cx="1048913" cy="1318508"/>
          </a:xfrm>
          <a:prstGeom prst="rect">
            <a:avLst/>
          </a:prstGeom>
          <a:noFill/>
          <a:ln>
            <a:noFill/>
          </a:ln>
        </p:spPr>
      </p:pic>
      <p:pic>
        <p:nvPicPr>
          <p:cNvPr id="44" name="Picture 43">
            <a:extLst>
              <a:ext uri="{FF2B5EF4-FFF2-40B4-BE49-F238E27FC236}">
                <a16:creationId xmlns:a16="http://schemas.microsoft.com/office/drawing/2014/main" id="{121AE4BD-C0E5-4DC8-89F3-A7EF92083B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8934" y="2676443"/>
            <a:ext cx="1048913" cy="1318508"/>
          </a:xfrm>
          <a:prstGeom prst="rect">
            <a:avLst/>
          </a:prstGeom>
          <a:noFill/>
          <a:ln>
            <a:noFill/>
          </a:ln>
        </p:spPr>
      </p:pic>
      <p:pic>
        <p:nvPicPr>
          <p:cNvPr id="45" name="Picture 44">
            <a:extLst>
              <a:ext uri="{FF2B5EF4-FFF2-40B4-BE49-F238E27FC236}">
                <a16:creationId xmlns:a16="http://schemas.microsoft.com/office/drawing/2014/main" id="{36877841-319C-43D5-9761-C7357F0A938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37847" y="2676442"/>
            <a:ext cx="1048912" cy="1318507"/>
          </a:xfrm>
          <a:prstGeom prst="rect">
            <a:avLst/>
          </a:prstGeom>
          <a:noFill/>
          <a:ln>
            <a:noFill/>
          </a:ln>
        </p:spPr>
      </p:pic>
      <p:pic>
        <p:nvPicPr>
          <p:cNvPr id="46" name="Picture 45">
            <a:extLst>
              <a:ext uri="{FF2B5EF4-FFF2-40B4-BE49-F238E27FC236}">
                <a16:creationId xmlns:a16="http://schemas.microsoft.com/office/drawing/2014/main" id="{2EA3DD77-8C4A-47D8-AF79-7A38A2A0B52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886758" y="2676439"/>
            <a:ext cx="1309855" cy="1318507"/>
          </a:xfrm>
          <a:prstGeom prst="rect">
            <a:avLst/>
          </a:prstGeom>
          <a:noFill/>
          <a:ln>
            <a:noFill/>
          </a:ln>
        </p:spPr>
      </p:pic>
      <p:pic>
        <p:nvPicPr>
          <p:cNvPr id="47" name="Picture 46">
            <a:extLst>
              <a:ext uri="{FF2B5EF4-FFF2-40B4-BE49-F238E27FC236}">
                <a16:creationId xmlns:a16="http://schemas.microsoft.com/office/drawing/2014/main" id="{AE01FAA4-C50D-4DAF-AC14-D28874D45F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196612" y="2676436"/>
            <a:ext cx="1296139" cy="1318506"/>
          </a:xfrm>
          <a:prstGeom prst="rect">
            <a:avLst/>
          </a:prstGeom>
          <a:noFill/>
          <a:ln>
            <a:noFill/>
          </a:ln>
        </p:spPr>
      </p:pic>
    </p:spTree>
    <p:extLst>
      <p:ext uri="{BB962C8B-B14F-4D97-AF65-F5344CB8AC3E}">
        <p14:creationId xmlns:p14="http://schemas.microsoft.com/office/powerpoint/2010/main" val="365950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013E-1F63-4456-A255-407AF463698D}"/>
              </a:ext>
            </a:extLst>
          </p:cNvPr>
          <p:cNvSpPr>
            <a:spLocks noGrp="1"/>
          </p:cNvSpPr>
          <p:nvPr>
            <p:ph type="title"/>
          </p:nvPr>
        </p:nvSpPr>
        <p:spPr/>
        <p:txBody>
          <a:bodyPr/>
          <a:lstStyle/>
          <a:p>
            <a:r>
              <a:rPr lang="en-CA" dirty="0"/>
              <a:t>Contents	</a:t>
            </a:r>
          </a:p>
        </p:txBody>
      </p:sp>
      <p:sp>
        <p:nvSpPr>
          <p:cNvPr id="3" name="Content Placeholder 2">
            <a:extLst>
              <a:ext uri="{FF2B5EF4-FFF2-40B4-BE49-F238E27FC236}">
                <a16:creationId xmlns:a16="http://schemas.microsoft.com/office/drawing/2014/main" id="{90627DD3-2D66-4833-B780-F0093D844B77}"/>
              </a:ext>
            </a:extLst>
          </p:cNvPr>
          <p:cNvSpPr>
            <a:spLocks noGrp="1"/>
          </p:cNvSpPr>
          <p:nvPr>
            <p:ph idx="1"/>
          </p:nvPr>
        </p:nvSpPr>
        <p:spPr/>
        <p:txBody>
          <a:bodyPr/>
          <a:lstStyle/>
          <a:p>
            <a:r>
              <a:rPr lang="en-CA" sz="2400" dirty="0"/>
              <a:t>About Languages</a:t>
            </a:r>
          </a:p>
          <a:p>
            <a:r>
              <a:rPr lang="en-CA" sz="2400" dirty="0"/>
              <a:t>Objective</a:t>
            </a:r>
          </a:p>
          <a:p>
            <a:r>
              <a:rPr lang="en-CA" sz="2400" dirty="0"/>
              <a:t>Dataset</a:t>
            </a:r>
          </a:p>
          <a:p>
            <a:r>
              <a:rPr lang="en-CA" sz="2400" dirty="0"/>
              <a:t>Hardware &amp; Software Configurations </a:t>
            </a:r>
          </a:p>
          <a:p>
            <a:r>
              <a:rPr lang="en-CA" sz="2400" dirty="0"/>
              <a:t>Technologies Used</a:t>
            </a:r>
          </a:p>
          <a:p>
            <a:r>
              <a:rPr lang="en-CA" sz="2400" dirty="0"/>
              <a:t>About Image Processing </a:t>
            </a:r>
          </a:p>
          <a:p>
            <a:r>
              <a:rPr lang="en-CA" sz="2400" dirty="0"/>
              <a:t>About Machine Learning</a:t>
            </a:r>
          </a:p>
          <a:p>
            <a:endParaRPr lang="en-CA" dirty="0"/>
          </a:p>
        </p:txBody>
      </p:sp>
    </p:spTree>
    <p:extLst>
      <p:ext uri="{BB962C8B-B14F-4D97-AF65-F5344CB8AC3E}">
        <p14:creationId xmlns:p14="http://schemas.microsoft.com/office/powerpoint/2010/main" val="418317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p:txBody>
          <a:bodyPr/>
          <a:lstStyle/>
          <a:p>
            <a:r>
              <a:rPr lang="en-US" b="1" dirty="0"/>
              <a:t>Dataset Description and Image property </a:t>
            </a:r>
            <a:endParaRPr lang="en-CA" dirty="0"/>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2083638039"/>
              </p:ext>
            </p:extLst>
          </p:nvPr>
        </p:nvGraphicFramePr>
        <p:xfrm>
          <a:off x="677863" y="2160587"/>
          <a:ext cx="8596312" cy="3290301"/>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4093353539"/>
                    </a:ext>
                  </a:extLst>
                </a:gridCol>
                <a:gridCol w="4298156">
                  <a:extLst>
                    <a:ext uri="{9D8B030D-6E8A-4147-A177-3AD203B41FA5}">
                      <a16:colId xmlns:a16="http://schemas.microsoft.com/office/drawing/2014/main" val="192631477"/>
                    </a:ext>
                  </a:extLst>
                </a:gridCol>
              </a:tblGrid>
              <a:tr h="470043">
                <a:tc>
                  <a:txBody>
                    <a:bodyPr/>
                    <a:lstStyle/>
                    <a:p>
                      <a:pPr algn="just">
                        <a:lnSpc>
                          <a:spcPct val="115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97906"/>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085455"/>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33134"/>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931428"/>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2545063"/>
                  </a:ext>
                </a:extLst>
              </a:tr>
              <a:tr h="470043">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0325835"/>
                  </a:ext>
                </a:extLst>
              </a:tr>
              <a:tr h="470043">
                <a:tc>
                  <a:txBody>
                    <a:bodyPr/>
                    <a:lstStyle/>
                    <a:p>
                      <a:pPr algn="just">
                        <a:lnSpc>
                          <a:spcPct val="115000"/>
                        </a:lnSpc>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56D-F1EB-4ABB-8140-22774E21C842}"/>
              </a:ext>
            </a:extLst>
          </p:cNvPr>
          <p:cNvSpPr>
            <a:spLocks noGrp="1"/>
          </p:cNvSpPr>
          <p:nvPr>
            <p:ph type="title"/>
          </p:nvPr>
        </p:nvSpPr>
        <p:spPr/>
        <p:txBody>
          <a:bodyPr/>
          <a:lstStyle/>
          <a:p>
            <a:r>
              <a:rPr lang="en-CA" dirty="0"/>
              <a:t>Hardware Configurations </a:t>
            </a:r>
            <a:br>
              <a:rPr lang="en-CA" dirty="0"/>
            </a:br>
            <a:endParaRPr lang="en-CA" dirty="0"/>
          </a:p>
        </p:txBody>
      </p:sp>
      <p:graphicFrame>
        <p:nvGraphicFramePr>
          <p:cNvPr id="4" name="Content Placeholder 3">
            <a:extLst>
              <a:ext uri="{FF2B5EF4-FFF2-40B4-BE49-F238E27FC236}">
                <a16:creationId xmlns:a16="http://schemas.microsoft.com/office/drawing/2014/main" id="{2146D6FF-1393-4C8F-A24C-5DBE49F8FAF7}"/>
              </a:ext>
            </a:extLst>
          </p:cNvPr>
          <p:cNvGraphicFramePr>
            <a:graphicFrameLocks noGrp="1"/>
          </p:cNvGraphicFramePr>
          <p:nvPr>
            <p:ph idx="1"/>
            <p:extLst>
              <p:ext uri="{D42A27DB-BD31-4B8C-83A1-F6EECF244321}">
                <p14:modId xmlns:p14="http://schemas.microsoft.com/office/powerpoint/2010/main" val="322586891"/>
              </p:ext>
            </p:extLst>
          </p:nvPr>
        </p:nvGraphicFramePr>
        <p:xfrm>
          <a:off x="804672" y="1767840"/>
          <a:ext cx="7961376" cy="3779520"/>
        </p:xfrm>
        <a:graphic>
          <a:graphicData uri="http://schemas.openxmlformats.org/drawingml/2006/table">
            <a:tbl>
              <a:tblPr firstRow="1" firstCol="1" bandRow="1">
                <a:tableStyleId>{5C22544A-7EE6-4342-B048-85BDC9FD1C3A}</a:tableStyleId>
              </a:tblPr>
              <a:tblGrid>
                <a:gridCol w="3013402">
                  <a:extLst>
                    <a:ext uri="{9D8B030D-6E8A-4147-A177-3AD203B41FA5}">
                      <a16:colId xmlns:a16="http://schemas.microsoft.com/office/drawing/2014/main" val="1753821633"/>
                    </a:ext>
                  </a:extLst>
                </a:gridCol>
                <a:gridCol w="4947974">
                  <a:extLst>
                    <a:ext uri="{9D8B030D-6E8A-4147-A177-3AD203B41FA5}">
                      <a16:colId xmlns:a16="http://schemas.microsoft.com/office/drawing/2014/main" val="2165445967"/>
                    </a:ext>
                  </a:extLst>
                </a:gridCol>
              </a:tblGrid>
              <a:tr h="1259840">
                <a:tc>
                  <a:txBody>
                    <a:bodyPr/>
                    <a:lstStyle/>
                    <a:p>
                      <a:pPr algn="just">
                        <a:lnSpc>
                          <a:spcPct val="200000"/>
                        </a:lnSpc>
                        <a:spcAft>
                          <a:spcPts val="0"/>
                        </a:spcAft>
                      </a:pPr>
                      <a:r>
                        <a:rPr lang="en-CA" sz="2000">
                          <a:effectLst/>
                        </a:rPr>
                        <a:t>GPU</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a:effectLst/>
                        </a:rPr>
                        <a:t>GeForce GTX 1080 4GB</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229654"/>
                  </a:ext>
                </a:extLst>
              </a:tr>
              <a:tr h="1259840">
                <a:tc>
                  <a:txBody>
                    <a:bodyPr/>
                    <a:lstStyle/>
                    <a:p>
                      <a:pPr algn="just">
                        <a:lnSpc>
                          <a:spcPct val="200000"/>
                        </a:lnSpc>
                        <a:spcAft>
                          <a:spcPts val="0"/>
                        </a:spcAft>
                      </a:pPr>
                      <a:r>
                        <a:rPr lang="en-CA" sz="2000" dirty="0">
                          <a:effectLst/>
                        </a:rPr>
                        <a:t>CPU</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dirty="0">
                          <a:effectLst/>
                        </a:rPr>
                        <a:t>Intel(R) Core(TM) i7-8550 CPU @ 2.00GHz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33457"/>
                  </a:ext>
                </a:extLst>
              </a:tr>
              <a:tr h="1259840">
                <a:tc>
                  <a:txBody>
                    <a:bodyPr/>
                    <a:lstStyle/>
                    <a:p>
                      <a:pPr algn="just">
                        <a:lnSpc>
                          <a:spcPct val="200000"/>
                        </a:lnSpc>
                        <a:spcAft>
                          <a:spcPts val="0"/>
                        </a:spcAft>
                      </a:pPr>
                      <a:r>
                        <a:rPr lang="en-CA" sz="2000">
                          <a:effectLst/>
                        </a:rPr>
                        <a:t>Memory</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000" dirty="0">
                          <a:effectLst/>
                        </a:rPr>
                        <a:t>DIMM 1333MHz 8GB</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72154"/>
                  </a:ext>
                </a:extLst>
              </a:tr>
            </a:tbl>
          </a:graphicData>
        </a:graphic>
      </p:graphicFrame>
    </p:spTree>
    <p:extLst>
      <p:ext uri="{BB962C8B-B14F-4D97-AF65-F5344CB8AC3E}">
        <p14:creationId xmlns:p14="http://schemas.microsoft.com/office/powerpoint/2010/main" val="347535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C90-3A7E-4D6E-B011-EEF1800390B9}"/>
              </a:ext>
            </a:extLst>
          </p:cNvPr>
          <p:cNvSpPr>
            <a:spLocks noGrp="1"/>
          </p:cNvSpPr>
          <p:nvPr>
            <p:ph type="title"/>
          </p:nvPr>
        </p:nvSpPr>
        <p:spPr/>
        <p:txBody>
          <a:bodyPr/>
          <a:lstStyle/>
          <a:p>
            <a:r>
              <a:rPr lang="en-CA" dirty="0"/>
              <a:t>Software Configurations</a:t>
            </a:r>
          </a:p>
        </p:txBody>
      </p:sp>
      <p:graphicFrame>
        <p:nvGraphicFramePr>
          <p:cNvPr id="4" name="Content Placeholder 3">
            <a:extLst>
              <a:ext uri="{FF2B5EF4-FFF2-40B4-BE49-F238E27FC236}">
                <a16:creationId xmlns:a16="http://schemas.microsoft.com/office/drawing/2014/main" id="{88BC4D07-5935-4890-BF1B-1EA011B7EE3B}"/>
              </a:ext>
            </a:extLst>
          </p:cNvPr>
          <p:cNvGraphicFramePr>
            <a:graphicFrameLocks noGrp="1"/>
          </p:cNvGraphicFramePr>
          <p:nvPr>
            <p:ph idx="1"/>
            <p:extLst>
              <p:ext uri="{D42A27DB-BD31-4B8C-83A1-F6EECF244321}">
                <p14:modId xmlns:p14="http://schemas.microsoft.com/office/powerpoint/2010/main" val="4010753012"/>
              </p:ext>
            </p:extLst>
          </p:nvPr>
        </p:nvGraphicFramePr>
        <p:xfrm>
          <a:off x="677334" y="1524000"/>
          <a:ext cx="8393514" cy="3596640"/>
        </p:xfrm>
        <a:graphic>
          <a:graphicData uri="http://schemas.openxmlformats.org/drawingml/2006/table">
            <a:tbl>
              <a:tblPr firstRow="1" firstCol="1" bandRow="1">
                <a:tableStyleId>{5C22544A-7EE6-4342-B048-85BDC9FD1C3A}</a:tableStyleId>
              </a:tblPr>
              <a:tblGrid>
                <a:gridCol w="4196757">
                  <a:extLst>
                    <a:ext uri="{9D8B030D-6E8A-4147-A177-3AD203B41FA5}">
                      <a16:colId xmlns:a16="http://schemas.microsoft.com/office/drawing/2014/main" val="977280215"/>
                    </a:ext>
                  </a:extLst>
                </a:gridCol>
                <a:gridCol w="4196757">
                  <a:extLst>
                    <a:ext uri="{9D8B030D-6E8A-4147-A177-3AD203B41FA5}">
                      <a16:colId xmlns:a16="http://schemas.microsoft.com/office/drawing/2014/main" val="1410330848"/>
                    </a:ext>
                  </a:extLst>
                </a:gridCol>
              </a:tblGrid>
              <a:tr h="719328">
                <a:tc>
                  <a:txBody>
                    <a:bodyPr/>
                    <a:lstStyle/>
                    <a:p>
                      <a:pPr algn="just">
                        <a:lnSpc>
                          <a:spcPct val="200000"/>
                        </a:lnSpc>
                        <a:spcAft>
                          <a:spcPts val="0"/>
                        </a:spcAft>
                      </a:pPr>
                      <a:r>
                        <a:rPr lang="en-CA" sz="2400">
                          <a:effectLst/>
                        </a:rPr>
                        <a:t>Keras</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2.04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8657123"/>
                  </a:ext>
                </a:extLst>
              </a:tr>
              <a:tr h="719328">
                <a:tc>
                  <a:txBody>
                    <a:bodyPr/>
                    <a:lstStyle/>
                    <a:p>
                      <a:pPr algn="just">
                        <a:lnSpc>
                          <a:spcPct val="200000"/>
                        </a:lnSpc>
                        <a:spcAft>
                          <a:spcPts val="0"/>
                        </a:spcAft>
                      </a:pPr>
                      <a:r>
                        <a:rPr lang="en-CA" sz="2400">
                          <a:effectLst/>
                        </a:rPr>
                        <a:t>Tensorflow</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1.1.0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2974257"/>
                  </a:ext>
                </a:extLst>
              </a:tr>
              <a:tr h="719328">
                <a:tc>
                  <a:txBody>
                    <a:bodyPr/>
                    <a:lstStyle/>
                    <a:p>
                      <a:pPr algn="just">
                        <a:lnSpc>
                          <a:spcPct val="200000"/>
                        </a:lnSpc>
                        <a:spcAft>
                          <a:spcPts val="0"/>
                        </a:spcAft>
                      </a:pPr>
                      <a:r>
                        <a:rPr lang="en-CA" sz="2400">
                          <a:effectLst/>
                        </a:rPr>
                        <a:t>Python</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dirty="0">
                          <a:effectLst/>
                        </a:rPr>
                        <a:t>3.53</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5600416"/>
                  </a:ext>
                </a:extLst>
              </a:tr>
              <a:tr h="719328">
                <a:tc>
                  <a:txBody>
                    <a:bodyPr/>
                    <a:lstStyle/>
                    <a:p>
                      <a:pPr algn="just">
                        <a:lnSpc>
                          <a:spcPct val="200000"/>
                        </a:lnSpc>
                        <a:spcAft>
                          <a:spcPts val="0"/>
                        </a:spcAft>
                      </a:pPr>
                      <a:r>
                        <a:rPr lang="en-CA" sz="2400">
                          <a:effectLst/>
                        </a:rPr>
                        <a:t>Operating System</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a:effectLst/>
                        </a:rPr>
                        <a:t>Window 10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3007320"/>
                  </a:ext>
                </a:extLst>
              </a:tr>
              <a:tr h="719328">
                <a:tc>
                  <a:txBody>
                    <a:bodyPr/>
                    <a:lstStyle/>
                    <a:p>
                      <a:pPr algn="just">
                        <a:lnSpc>
                          <a:spcPct val="200000"/>
                        </a:lnSpc>
                        <a:spcAft>
                          <a:spcPts val="0"/>
                        </a:spcAft>
                      </a:pPr>
                      <a:r>
                        <a:rPr lang="en-CA" sz="2400">
                          <a:effectLst/>
                        </a:rPr>
                        <a:t>Open CV</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2400" dirty="0">
                          <a:effectLst/>
                        </a:rPr>
                        <a:t>2.0</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4028314"/>
                  </a:ext>
                </a:extLst>
              </a:tr>
            </a:tbl>
          </a:graphicData>
        </a:graphic>
      </p:graphicFrame>
    </p:spTree>
    <p:extLst>
      <p:ext uri="{BB962C8B-B14F-4D97-AF65-F5344CB8AC3E}">
        <p14:creationId xmlns:p14="http://schemas.microsoft.com/office/powerpoint/2010/main" val="4091256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AB21-899C-40E6-BF31-BB51537C470F}"/>
              </a:ext>
            </a:extLst>
          </p:cNvPr>
          <p:cNvSpPr>
            <a:spLocks noGrp="1"/>
          </p:cNvSpPr>
          <p:nvPr>
            <p:ph type="title"/>
          </p:nvPr>
        </p:nvSpPr>
        <p:spPr/>
        <p:txBody>
          <a:bodyPr/>
          <a:lstStyle/>
          <a:p>
            <a:r>
              <a:rPr lang="en-CA" dirty="0"/>
              <a:t>Image Processing	</a:t>
            </a:r>
          </a:p>
        </p:txBody>
      </p:sp>
      <p:sp>
        <p:nvSpPr>
          <p:cNvPr id="3" name="Content Placeholder 2">
            <a:extLst>
              <a:ext uri="{FF2B5EF4-FFF2-40B4-BE49-F238E27FC236}">
                <a16:creationId xmlns:a16="http://schemas.microsoft.com/office/drawing/2014/main" id="{A46351DA-5162-4D74-98B0-C49B8AE9FE7F}"/>
              </a:ext>
            </a:extLst>
          </p:cNvPr>
          <p:cNvSpPr>
            <a:spLocks noGrp="1"/>
          </p:cNvSpPr>
          <p:nvPr>
            <p:ph idx="1"/>
          </p:nvPr>
        </p:nvSpPr>
        <p:spPr/>
        <p:txBody>
          <a:bodyPr/>
          <a:lstStyle/>
          <a:p>
            <a:r>
              <a:rPr lang="en-CA" dirty="0"/>
              <a:t>A general explanation of computer vision in image processing can be brief in the following steps: </a:t>
            </a:r>
          </a:p>
          <a:p>
            <a:r>
              <a:rPr lang="en-CA" dirty="0"/>
              <a:t>Image capture - Image is captured using a camera or similar device and digitized.</a:t>
            </a:r>
          </a:p>
          <a:p>
            <a:r>
              <a:rPr lang="en-CA" dirty="0"/>
              <a:t>Pre-processing – A captured image is modified to highlight important features such as noise reduction, contrast normalization etc.</a:t>
            </a:r>
          </a:p>
          <a:p>
            <a:r>
              <a:rPr lang="en-CA" dirty="0"/>
              <a:t>Segmentation detection - Selection of region of interest like edges, similar surfaces. </a:t>
            </a:r>
          </a:p>
          <a:p>
            <a:r>
              <a:rPr lang="en-CA" dirty="0"/>
              <a:t> Description – Feature extraction of radiometric, photometric descriptors and so on. </a:t>
            </a:r>
          </a:p>
          <a:p>
            <a:r>
              <a:rPr lang="en-CA" dirty="0"/>
              <a:t>Classification - Some means to categorize the object.</a:t>
            </a:r>
          </a:p>
          <a:p>
            <a:endParaRPr lang="en-CA" dirty="0"/>
          </a:p>
        </p:txBody>
      </p:sp>
    </p:spTree>
    <p:extLst>
      <p:ext uri="{BB962C8B-B14F-4D97-AF65-F5344CB8AC3E}">
        <p14:creationId xmlns:p14="http://schemas.microsoft.com/office/powerpoint/2010/main" val="2027689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p:txBody>
          <a:bodyPr/>
          <a:lstStyle/>
          <a:p>
            <a:r>
              <a:rPr lang="en-CA" b="1" dirty="0"/>
              <a:t>Hand posture detection steps</a:t>
            </a:r>
            <a:br>
              <a:rPr lang="en-CA" dirty="0"/>
            </a:br>
            <a:endParaRPr lang="en-CA" dirty="0"/>
          </a:p>
        </p:txBody>
      </p:sp>
      <p:sp>
        <p:nvSpPr>
          <p:cNvPr id="3" name="Content Placeholder 2">
            <a:extLst>
              <a:ext uri="{FF2B5EF4-FFF2-40B4-BE49-F238E27FC236}">
                <a16:creationId xmlns:a16="http://schemas.microsoft.com/office/drawing/2014/main" id="{2A394D29-318C-4599-82BF-D5760835FD8E}"/>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39192C4-A85A-46FE-A879-AD076C2B7C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0980" y="2160589"/>
            <a:ext cx="8596668" cy="2324100"/>
          </a:xfrm>
          <a:prstGeom prst="rect">
            <a:avLst/>
          </a:prstGeom>
          <a:noFill/>
          <a:ln>
            <a:noFill/>
          </a:ln>
        </p:spPr>
      </p:pic>
    </p:spTree>
    <p:extLst>
      <p:ext uri="{BB962C8B-B14F-4D97-AF65-F5344CB8AC3E}">
        <p14:creationId xmlns:p14="http://schemas.microsoft.com/office/powerpoint/2010/main" val="238827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08C3-89C4-404D-AC6F-1AC6EF74296E}"/>
              </a:ext>
            </a:extLst>
          </p:cNvPr>
          <p:cNvSpPr>
            <a:spLocks noGrp="1"/>
          </p:cNvSpPr>
          <p:nvPr>
            <p:ph type="title"/>
          </p:nvPr>
        </p:nvSpPr>
        <p:spPr/>
        <p:txBody>
          <a:bodyPr/>
          <a:lstStyle/>
          <a:p>
            <a:r>
              <a:rPr lang="en-CA" b="1" dirty="0"/>
              <a:t>Machine Learning Approach</a:t>
            </a:r>
            <a:endParaRPr lang="en-CA" dirty="0"/>
          </a:p>
        </p:txBody>
      </p:sp>
      <p:sp>
        <p:nvSpPr>
          <p:cNvPr id="3" name="Content Placeholder 2">
            <a:extLst>
              <a:ext uri="{FF2B5EF4-FFF2-40B4-BE49-F238E27FC236}">
                <a16:creationId xmlns:a16="http://schemas.microsoft.com/office/drawing/2014/main" id="{59738311-37A1-46E5-A450-55A3351EBF0E}"/>
              </a:ext>
            </a:extLst>
          </p:cNvPr>
          <p:cNvSpPr>
            <a:spLocks noGrp="1"/>
          </p:cNvSpPr>
          <p:nvPr>
            <p:ph idx="1"/>
          </p:nvPr>
        </p:nvSpPr>
        <p:spPr/>
        <p:txBody>
          <a:bodyPr/>
          <a:lstStyle/>
          <a:p>
            <a:r>
              <a:rPr lang="en-CA" dirty="0"/>
              <a:t>There are mainly two different types of machine learning methods:</a:t>
            </a:r>
          </a:p>
          <a:p>
            <a:r>
              <a:rPr lang="en-CA" dirty="0"/>
              <a:t>Unsupervised Learning </a:t>
            </a:r>
          </a:p>
          <a:p>
            <a:r>
              <a:rPr lang="en-CA" dirty="0"/>
              <a:t>Supervised Learning </a:t>
            </a:r>
          </a:p>
          <a:p>
            <a:endParaRPr lang="en-CA" dirty="0"/>
          </a:p>
        </p:txBody>
      </p:sp>
    </p:spTree>
    <p:extLst>
      <p:ext uri="{BB962C8B-B14F-4D97-AF65-F5344CB8AC3E}">
        <p14:creationId xmlns:p14="http://schemas.microsoft.com/office/powerpoint/2010/main" val="2672968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1040-D8B0-4DEF-945A-7530117D76C7}"/>
              </a:ext>
            </a:extLst>
          </p:cNvPr>
          <p:cNvSpPr>
            <a:spLocks noGrp="1"/>
          </p:cNvSpPr>
          <p:nvPr>
            <p:ph type="title"/>
          </p:nvPr>
        </p:nvSpPr>
        <p:spPr/>
        <p:txBody>
          <a:bodyPr/>
          <a:lstStyle/>
          <a:p>
            <a:r>
              <a:rPr lang="en-CA" dirty="0"/>
              <a:t>Unsupervised Learning </a:t>
            </a:r>
            <a:br>
              <a:rPr lang="en-CA" dirty="0"/>
            </a:br>
            <a:endParaRPr lang="en-CA" dirty="0"/>
          </a:p>
        </p:txBody>
      </p:sp>
      <p:sp>
        <p:nvSpPr>
          <p:cNvPr id="3" name="Content Placeholder 2">
            <a:extLst>
              <a:ext uri="{FF2B5EF4-FFF2-40B4-BE49-F238E27FC236}">
                <a16:creationId xmlns:a16="http://schemas.microsoft.com/office/drawing/2014/main" id="{F1D9E7C3-3F40-487E-99B2-F376718070BA}"/>
              </a:ext>
            </a:extLst>
          </p:cNvPr>
          <p:cNvSpPr>
            <a:spLocks noGrp="1"/>
          </p:cNvSpPr>
          <p:nvPr>
            <p:ph idx="1"/>
          </p:nvPr>
        </p:nvSpPr>
        <p:spPr/>
        <p:txBody>
          <a:bodyPr/>
          <a:lstStyle/>
          <a:p>
            <a:r>
              <a:rPr lang="en-CA" dirty="0"/>
              <a:t>In the unsupervised learning method, the model is trained by detecting new data and take out patterns in the date without being instructed on what they are.</a:t>
            </a:r>
          </a:p>
          <a:p>
            <a:r>
              <a:rPr lang="en-CA" dirty="0"/>
              <a:t>The model can learn from data without supervision.</a:t>
            </a:r>
          </a:p>
          <a:p>
            <a:r>
              <a:rPr lang="en-CA" dirty="0"/>
              <a:t>This means that there is no need for input data to be explained.</a:t>
            </a:r>
          </a:p>
          <a:p>
            <a:r>
              <a:rPr lang="en-CA" dirty="0"/>
              <a:t>Required smaller time and resource's to deploy.</a:t>
            </a:r>
          </a:p>
          <a:p>
            <a:r>
              <a:rPr lang="en-CA" dirty="0"/>
              <a:t>The mainstream of unsupervised learning procedures belongs to a group called clustering algorithms.</a:t>
            </a:r>
          </a:p>
        </p:txBody>
      </p:sp>
    </p:spTree>
    <p:extLst>
      <p:ext uri="{BB962C8B-B14F-4D97-AF65-F5344CB8AC3E}">
        <p14:creationId xmlns:p14="http://schemas.microsoft.com/office/powerpoint/2010/main" val="238429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B9BD-A1B8-441B-9AEE-2CDCD5DD0CD2}"/>
              </a:ext>
            </a:extLst>
          </p:cNvPr>
          <p:cNvSpPr>
            <a:spLocks noGrp="1"/>
          </p:cNvSpPr>
          <p:nvPr>
            <p:ph type="title"/>
          </p:nvPr>
        </p:nvSpPr>
        <p:spPr/>
        <p:txBody>
          <a:bodyPr>
            <a:normAutofit/>
          </a:bodyPr>
          <a:lstStyle/>
          <a:p>
            <a:r>
              <a:rPr lang="en-CA" dirty="0"/>
              <a:t>Unsupervised learning models methods:</a:t>
            </a:r>
            <a:br>
              <a:rPr lang="en-CA" dirty="0"/>
            </a:br>
            <a:endParaRPr lang="en-CA" dirty="0"/>
          </a:p>
        </p:txBody>
      </p:sp>
      <p:sp>
        <p:nvSpPr>
          <p:cNvPr id="3" name="Content Placeholder 2">
            <a:extLst>
              <a:ext uri="{FF2B5EF4-FFF2-40B4-BE49-F238E27FC236}">
                <a16:creationId xmlns:a16="http://schemas.microsoft.com/office/drawing/2014/main" id="{32892662-FB7D-4DD0-A035-50335D7045FE}"/>
              </a:ext>
            </a:extLst>
          </p:cNvPr>
          <p:cNvSpPr>
            <a:spLocks noGrp="1"/>
          </p:cNvSpPr>
          <p:nvPr>
            <p:ph idx="1"/>
          </p:nvPr>
        </p:nvSpPr>
        <p:spPr/>
        <p:txBody>
          <a:bodyPr/>
          <a:lstStyle/>
          <a:p>
            <a:r>
              <a:rPr lang="en-CA" dirty="0"/>
              <a:t>K-means -clustering model </a:t>
            </a:r>
          </a:p>
          <a:p>
            <a:r>
              <a:rPr lang="en-CA" dirty="0"/>
              <a:t>Self Organizing Maps (SOMs) </a:t>
            </a:r>
          </a:p>
          <a:p>
            <a:r>
              <a:rPr lang="en-CA" dirty="0"/>
              <a:t>Principal Component Analysis (PCA) - dimensionality reduction </a:t>
            </a:r>
          </a:p>
          <a:p>
            <a:endParaRPr lang="en-CA" dirty="0"/>
          </a:p>
        </p:txBody>
      </p:sp>
    </p:spTree>
    <p:extLst>
      <p:ext uri="{BB962C8B-B14F-4D97-AF65-F5344CB8AC3E}">
        <p14:creationId xmlns:p14="http://schemas.microsoft.com/office/powerpoint/2010/main" val="3630248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563E-6353-4BE3-A406-2A27375AE4A3}"/>
              </a:ext>
            </a:extLst>
          </p:cNvPr>
          <p:cNvSpPr>
            <a:spLocks noGrp="1"/>
          </p:cNvSpPr>
          <p:nvPr>
            <p:ph type="title"/>
          </p:nvPr>
        </p:nvSpPr>
        <p:spPr/>
        <p:txBody>
          <a:bodyPr/>
          <a:lstStyle/>
          <a:p>
            <a:r>
              <a:rPr lang="en-CA" dirty="0"/>
              <a:t>Unsupervised Learning Image</a:t>
            </a:r>
          </a:p>
        </p:txBody>
      </p:sp>
      <p:pic>
        <p:nvPicPr>
          <p:cNvPr id="5" name="Content Placeholder 4" descr="A screenshot of a cell phone&#10;&#10;Description automatically generated">
            <a:extLst>
              <a:ext uri="{FF2B5EF4-FFF2-40B4-BE49-F238E27FC236}">
                <a16:creationId xmlns:a16="http://schemas.microsoft.com/office/drawing/2014/main" id="{5039F40D-FDC6-4247-B4D1-C713ACFE01C0}"/>
              </a:ext>
            </a:extLst>
          </p:cNvPr>
          <p:cNvPicPr>
            <a:picLocks noGrp="1" noChangeAspect="1"/>
          </p:cNvPicPr>
          <p:nvPr>
            <p:ph idx="1"/>
          </p:nvPr>
        </p:nvPicPr>
        <p:blipFill>
          <a:blip r:embed="rId2"/>
          <a:stretch>
            <a:fillRect/>
          </a:stretch>
        </p:blipFill>
        <p:spPr>
          <a:xfrm>
            <a:off x="677334" y="2160588"/>
            <a:ext cx="8271594" cy="4215828"/>
          </a:xfrm>
        </p:spPr>
      </p:pic>
    </p:spTree>
    <p:extLst>
      <p:ext uri="{BB962C8B-B14F-4D97-AF65-F5344CB8AC3E}">
        <p14:creationId xmlns:p14="http://schemas.microsoft.com/office/powerpoint/2010/main" val="69428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002B-2FDC-49C0-B28B-9DE83080796E}"/>
              </a:ext>
            </a:extLst>
          </p:cNvPr>
          <p:cNvSpPr>
            <a:spLocks noGrp="1"/>
          </p:cNvSpPr>
          <p:nvPr>
            <p:ph type="title"/>
          </p:nvPr>
        </p:nvSpPr>
        <p:spPr/>
        <p:txBody>
          <a:bodyPr/>
          <a:lstStyle/>
          <a:p>
            <a:r>
              <a:rPr lang="en-CA" dirty="0"/>
              <a:t>Supervised Learning </a:t>
            </a:r>
            <a:br>
              <a:rPr lang="en-CA" dirty="0"/>
            </a:br>
            <a:endParaRPr lang="en-CA" dirty="0"/>
          </a:p>
        </p:txBody>
      </p:sp>
      <p:sp>
        <p:nvSpPr>
          <p:cNvPr id="3" name="Content Placeholder 2">
            <a:extLst>
              <a:ext uri="{FF2B5EF4-FFF2-40B4-BE49-F238E27FC236}">
                <a16:creationId xmlns:a16="http://schemas.microsoft.com/office/drawing/2014/main" id="{10757602-AE7B-406D-ABAF-9E21D287ECDB}"/>
              </a:ext>
            </a:extLst>
          </p:cNvPr>
          <p:cNvSpPr>
            <a:spLocks noGrp="1"/>
          </p:cNvSpPr>
          <p:nvPr>
            <p:ph idx="1"/>
          </p:nvPr>
        </p:nvSpPr>
        <p:spPr/>
        <p:txBody>
          <a:bodyPr/>
          <a:lstStyle/>
          <a:p>
            <a:r>
              <a:rPr lang="en-CA" dirty="0"/>
              <a:t>The supervised learning method is more commonly used.</a:t>
            </a:r>
          </a:p>
          <a:p>
            <a:r>
              <a:rPr lang="en-CA" dirty="0"/>
              <a:t>This method needs training data with a specific format. Each instance must have assigned label. </a:t>
            </a:r>
          </a:p>
          <a:p>
            <a:r>
              <a:rPr lang="en-CA" dirty="0"/>
              <a:t>Training process of supervised learning as follow </a:t>
            </a:r>
          </a:p>
          <a:p>
            <a:pPr lvl="1"/>
            <a:r>
              <a:rPr lang="en-CA" dirty="0"/>
              <a:t>First, the training data are fed into the model to produce estimates of output. </a:t>
            </a:r>
          </a:p>
          <a:p>
            <a:pPr lvl="1"/>
            <a:r>
              <a:rPr lang="en-CA" dirty="0"/>
              <a:t>This estimate is compared to the assigned label of the training data in order to evaluate model error. </a:t>
            </a:r>
          </a:p>
          <a:p>
            <a:pPr lvl="1"/>
            <a:r>
              <a:rPr lang="en-CA" dirty="0"/>
              <a:t>Based on this error the learning algorithm alters model’s parameters in order to reduce it.</a:t>
            </a:r>
          </a:p>
          <a:p>
            <a:pPr lvl="1"/>
            <a:endParaRPr lang="en-CA" dirty="0"/>
          </a:p>
        </p:txBody>
      </p:sp>
    </p:spTree>
    <p:extLst>
      <p:ext uri="{BB962C8B-B14F-4D97-AF65-F5344CB8AC3E}">
        <p14:creationId xmlns:p14="http://schemas.microsoft.com/office/powerpoint/2010/main" val="96645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8550-6236-4FE3-9DBF-99404840C517}"/>
              </a:ext>
            </a:extLst>
          </p:cNvPr>
          <p:cNvSpPr>
            <a:spLocks noGrp="1"/>
          </p:cNvSpPr>
          <p:nvPr>
            <p:ph type="title"/>
          </p:nvPr>
        </p:nvSpPr>
        <p:spPr/>
        <p:txBody>
          <a:bodyPr/>
          <a:lstStyle/>
          <a:p>
            <a:r>
              <a:rPr lang="en-CA" dirty="0"/>
              <a:t>About Language:	</a:t>
            </a:r>
          </a:p>
        </p:txBody>
      </p:sp>
      <p:sp>
        <p:nvSpPr>
          <p:cNvPr id="3" name="Content Placeholder 2">
            <a:extLst>
              <a:ext uri="{FF2B5EF4-FFF2-40B4-BE49-F238E27FC236}">
                <a16:creationId xmlns:a16="http://schemas.microsoft.com/office/drawing/2014/main" id="{0BCF23ED-9EF2-40D1-BF75-2E906F6DA951}"/>
              </a:ext>
            </a:extLst>
          </p:cNvPr>
          <p:cNvSpPr>
            <a:spLocks noGrp="1"/>
          </p:cNvSpPr>
          <p:nvPr>
            <p:ph idx="1"/>
          </p:nvPr>
        </p:nvSpPr>
        <p:spPr>
          <a:xfrm>
            <a:off x="499781" y="1752216"/>
            <a:ext cx="8596668" cy="3880773"/>
          </a:xfrm>
        </p:spPr>
        <p:txBody>
          <a:bodyPr/>
          <a:lstStyle/>
          <a:p>
            <a:pPr>
              <a:lnSpc>
                <a:spcPct val="200000"/>
              </a:lnSpc>
            </a:pPr>
            <a:r>
              <a:rPr lang="en-CA" dirty="0"/>
              <a:t>The method of human communication, either spoken or written, consisting of use of words in structured and conventional way.</a:t>
            </a:r>
          </a:p>
          <a:p>
            <a:pPr>
              <a:lnSpc>
                <a:spcPct val="200000"/>
              </a:lnSpc>
            </a:pPr>
            <a:r>
              <a:rPr lang="en-US" dirty="0"/>
              <a:t>There are roughly </a:t>
            </a:r>
            <a:r>
              <a:rPr lang="en-US" b="1" dirty="0"/>
              <a:t>6,500</a:t>
            </a:r>
            <a:r>
              <a:rPr lang="en-US" dirty="0"/>
              <a:t> spoken languages in the world today. </a:t>
            </a:r>
          </a:p>
          <a:p>
            <a:pPr>
              <a:lnSpc>
                <a:spcPct val="200000"/>
              </a:lnSpc>
            </a:pPr>
            <a:r>
              <a:rPr lang="en-US" dirty="0"/>
              <a:t>English as a global language.</a:t>
            </a:r>
          </a:p>
          <a:p>
            <a:pPr>
              <a:lnSpc>
                <a:spcPct val="200000"/>
              </a:lnSpc>
            </a:pPr>
            <a:r>
              <a:rPr lang="en-US" dirty="0"/>
              <a:t>With more than 350 million people around the </a:t>
            </a:r>
            <a:r>
              <a:rPr lang="en-US" b="1" dirty="0"/>
              <a:t>world </a:t>
            </a:r>
            <a:r>
              <a:rPr lang="en-US" dirty="0"/>
              <a:t>speaking </a:t>
            </a:r>
            <a:r>
              <a:rPr lang="en-US" b="1" dirty="0"/>
              <a:t>English</a:t>
            </a:r>
            <a:r>
              <a:rPr lang="en-US" dirty="0"/>
              <a:t> as a first </a:t>
            </a:r>
            <a:r>
              <a:rPr lang="en-US" b="1" dirty="0"/>
              <a:t>language</a:t>
            </a:r>
            <a:r>
              <a:rPr lang="en-US" dirty="0"/>
              <a:t> and more than 430 million speaking it as a second </a:t>
            </a:r>
            <a:r>
              <a:rPr lang="en-US" b="1" dirty="0"/>
              <a:t>language.</a:t>
            </a:r>
            <a:endParaRPr lang="en-CA" dirty="0"/>
          </a:p>
        </p:txBody>
      </p:sp>
    </p:spTree>
    <p:extLst>
      <p:ext uri="{BB962C8B-B14F-4D97-AF65-F5344CB8AC3E}">
        <p14:creationId xmlns:p14="http://schemas.microsoft.com/office/powerpoint/2010/main" val="233338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p:txBody>
          <a:bodyPr/>
          <a:lstStyle/>
          <a:p>
            <a:r>
              <a:rPr lang="en-CA" b="1" dirty="0"/>
              <a:t>Neural Network Architecture</a:t>
            </a:r>
            <a:endParaRPr lang="en-CA" dirty="0"/>
          </a:p>
        </p:txBody>
      </p:sp>
      <p:sp>
        <p:nvSpPr>
          <p:cNvPr id="3" name="Content Placeholder 2">
            <a:extLst>
              <a:ext uri="{FF2B5EF4-FFF2-40B4-BE49-F238E27FC236}">
                <a16:creationId xmlns:a16="http://schemas.microsoft.com/office/drawing/2014/main" id="{E3204F0C-4879-4DE1-8E99-3ABC78FE7D26}"/>
              </a:ext>
            </a:extLst>
          </p:cNvPr>
          <p:cNvSpPr>
            <a:spLocks noGrp="1"/>
          </p:cNvSpPr>
          <p:nvPr>
            <p:ph idx="1"/>
          </p:nvPr>
        </p:nvSpPr>
        <p:spPr/>
        <p:txBody>
          <a:bodyPr/>
          <a:lstStyle/>
          <a:p>
            <a:pPr lvl="0"/>
            <a:r>
              <a:rPr lang="en-CA" dirty="0"/>
              <a:t>Single layer feed forward network.</a:t>
            </a:r>
            <a:endParaRPr lang="en-CA" sz="1600" dirty="0"/>
          </a:p>
          <a:p>
            <a:pPr lvl="1"/>
            <a:r>
              <a:rPr lang="en-CA" dirty="0"/>
              <a:t>Learning in feed-forward networks use for supervised learning, in which pairs of input and output values are supply into the network for many loop, so that the network trained the interconnection between the input and output.</a:t>
            </a:r>
            <a:endParaRPr lang="en-CA" sz="1400" dirty="0"/>
          </a:p>
          <a:p>
            <a:pPr lvl="0"/>
            <a:r>
              <a:rPr lang="en-CA" dirty="0"/>
              <a:t>Multilayer Feed Forward Network</a:t>
            </a:r>
            <a:endParaRPr lang="en-CA" sz="1600" dirty="0"/>
          </a:p>
          <a:p>
            <a:pPr lvl="1"/>
            <a:r>
              <a:rPr lang="en-CA" b="1" dirty="0"/>
              <a:t>Back propagation</a:t>
            </a:r>
            <a:r>
              <a:rPr lang="en-CA" dirty="0"/>
              <a:t> is a method used in artificial neural networks to calculate a gradient that is needed in the calculation of the weights to be used in the network</a:t>
            </a:r>
            <a:endParaRPr lang="en-CA" sz="1400" dirty="0"/>
          </a:p>
          <a:p>
            <a:pPr lvl="1"/>
            <a:r>
              <a:rPr lang="en-CA" dirty="0"/>
              <a:t>Self Organizing Map(Unsupervised Learning)</a:t>
            </a:r>
            <a:endParaRPr lang="en-CA" sz="1400" dirty="0"/>
          </a:p>
          <a:p>
            <a:endParaRPr lang="en-CA" dirty="0"/>
          </a:p>
        </p:txBody>
      </p:sp>
    </p:spTree>
    <p:extLst>
      <p:ext uri="{BB962C8B-B14F-4D97-AF65-F5344CB8AC3E}">
        <p14:creationId xmlns:p14="http://schemas.microsoft.com/office/powerpoint/2010/main" val="1067816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p:txBody>
          <a:bodyPr/>
          <a:lstStyle/>
          <a:p>
            <a:r>
              <a:rPr lang="en-CA" b="1" dirty="0"/>
              <a:t>Single Layer feed forward network</a:t>
            </a:r>
            <a:br>
              <a:rPr lang="en-CA" dirty="0"/>
            </a:br>
            <a:endParaRPr lang="en-CA" dirty="0"/>
          </a:p>
        </p:txBody>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5175" y="2200275"/>
            <a:ext cx="2909094" cy="3148806"/>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p:txBody>
          <a:bodyPr/>
          <a:lstStyle/>
          <a:p>
            <a:r>
              <a:rPr lang="en-CA" b="1" dirty="0"/>
              <a:t>Multilayer feed forward network</a:t>
            </a:r>
            <a:br>
              <a:rPr lang="en-CA" dirty="0"/>
            </a:br>
            <a:endParaRPr lang="en-CA" dirty="0"/>
          </a:p>
        </p:txBody>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3125" y="2333624"/>
            <a:ext cx="5276849" cy="380047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E050-36F1-46F9-A688-400EA5CCBB2D}"/>
              </a:ext>
            </a:extLst>
          </p:cNvPr>
          <p:cNvSpPr>
            <a:spLocks noGrp="1"/>
          </p:cNvSpPr>
          <p:nvPr>
            <p:ph type="title"/>
          </p:nvPr>
        </p:nvSpPr>
        <p:spPr/>
        <p:txBody>
          <a:bodyPr/>
          <a:lstStyle/>
          <a:p>
            <a:r>
              <a:rPr lang="en-CA" b="1" dirty="0"/>
              <a:t>Multilayer feed forward network</a:t>
            </a:r>
            <a:endParaRPr lang="en-CA" dirty="0"/>
          </a:p>
        </p:txBody>
      </p:sp>
      <p:sp>
        <p:nvSpPr>
          <p:cNvPr id="3" name="Content Placeholder 2">
            <a:extLst>
              <a:ext uri="{FF2B5EF4-FFF2-40B4-BE49-F238E27FC236}">
                <a16:creationId xmlns:a16="http://schemas.microsoft.com/office/drawing/2014/main" id="{BC62E3AC-67BD-4DCE-AC01-754CB62C6361}"/>
              </a:ext>
            </a:extLst>
          </p:cNvPr>
          <p:cNvSpPr>
            <a:spLocks noGrp="1"/>
          </p:cNvSpPr>
          <p:nvPr>
            <p:ph idx="1"/>
          </p:nvPr>
        </p:nvSpPr>
        <p:spPr/>
        <p:txBody>
          <a:bodyPr/>
          <a:lstStyle/>
          <a:p>
            <a:r>
              <a:rPr lang="en-GB" dirty="0"/>
              <a:t>Input layer-It contains those units (Artificial neurons) which get contribution from the outside world on which system will learn, perceive about or generally process.</a:t>
            </a:r>
            <a:endParaRPr lang="en-CA" dirty="0"/>
          </a:p>
          <a:p>
            <a:r>
              <a:rPr lang="en-GB" dirty="0"/>
              <a:t>Output layer — It contains units that react to the data about how it’s learned any task.</a:t>
            </a:r>
            <a:endParaRPr lang="en-CA" dirty="0"/>
          </a:p>
          <a:p>
            <a:r>
              <a:rPr lang="en-GB" dirty="0"/>
              <a:t>Hidden layer</a:t>
            </a:r>
            <a:r>
              <a:rPr lang="en-GB" b="1" dirty="0"/>
              <a:t> — </a:t>
            </a:r>
            <a:r>
              <a:rPr lang="en-GB" dirty="0"/>
              <a:t>These layers are in between input and output layers</a:t>
            </a:r>
            <a:r>
              <a:rPr lang="en-GB" b="1" dirty="0"/>
              <a:t>. </a:t>
            </a:r>
            <a:r>
              <a:rPr lang="en-GB" dirty="0"/>
              <a:t>The main objective of hidden layer is to transfer the input into something that output unit can use and analysing.</a:t>
            </a:r>
            <a:endParaRPr lang="en-CA" dirty="0"/>
          </a:p>
          <a:p>
            <a:r>
              <a:rPr lang="en-GB" dirty="0"/>
              <a:t>Neural networks are fully connected when every node in hidden layer is fully connected to the every node in its previous layer(input) and to the next layer (output) layer.</a:t>
            </a:r>
            <a:endParaRPr lang="en-CA" dirty="0"/>
          </a:p>
          <a:p>
            <a:endParaRPr lang="en-CA" dirty="0"/>
          </a:p>
        </p:txBody>
      </p:sp>
    </p:spTree>
    <p:extLst>
      <p:ext uri="{BB962C8B-B14F-4D97-AF65-F5344CB8AC3E}">
        <p14:creationId xmlns:p14="http://schemas.microsoft.com/office/powerpoint/2010/main" val="4179676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p:txBody>
          <a:bodyPr>
            <a:normAutofit fontScale="90000"/>
          </a:bodyPr>
          <a:lstStyle/>
          <a:p>
            <a:pPr algn="ctr"/>
            <a:r>
              <a:rPr lang="en-CA" sz="8800" dirty="0"/>
              <a:t>Thank you</a:t>
            </a:r>
          </a:p>
        </p:txBody>
      </p:sp>
    </p:spTree>
    <p:extLst>
      <p:ext uri="{BB962C8B-B14F-4D97-AF65-F5344CB8AC3E}">
        <p14:creationId xmlns:p14="http://schemas.microsoft.com/office/powerpoint/2010/main" val="97388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26EE-B787-46C6-B2D4-F357C1C0D753}"/>
              </a:ext>
            </a:extLst>
          </p:cNvPr>
          <p:cNvSpPr>
            <a:spLocks noGrp="1"/>
          </p:cNvSpPr>
          <p:nvPr>
            <p:ph type="title"/>
          </p:nvPr>
        </p:nvSpPr>
        <p:spPr/>
        <p:txBody>
          <a:bodyPr/>
          <a:lstStyle/>
          <a:p>
            <a:r>
              <a:rPr lang="en-CA" dirty="0"/>
              <a:t>About Sign Language:</a:t>
            </a:r>
          </a:p>
        </p:txBody>
      </p:sp>
      <p:sp>
        <p:nvSpPr>
          <p:cNvPr id="3" name="Content Placeholder 2">
            <a:extLst>
              <a:ext uri="{FF2B5EF4-FFF2-40B4-BE49-F238E27FC236}">
                <a16:creationId xmlns:a16="http://schemas.microsoft.com/office/drawing/2014/main" id="{2ED21887-4B5C-4A6F-8CD7-A97E9C3C68F4}"/>
              </a:ext>
            </a:extLst>
          </p:cNvPr>
          <p:cNvSpPr>
            <a:spLocks noGrp="1"/>
          </p:cNvSpPr>
          <p:nvPr>
            <p:ph idx="1"/>
          </p:nvPr>
        </p:nvSpPr>
        <p:spPr/>
        <p:txBody>
          <a:bodyPr/>
          <a:lstStyle/>
          <a:p>
            <a:r>
              <a:rPr lang="en-US" dirty="0"/>
              <a:t>People of group use symbolic language to communicate with other people. This symbolic language is call sign language.</a:t>
            </a:r>
          </a:p>
          <a:p>
            <a:r>
              <a:rPr lang="en-GB" dirty="0"/>
              <a:t>Sign Language is a build for communication used worldwide among hearing, hard of hearing, and deaf peoples. </a:t>
            </a:r>
          </a:p>
          <a:p>
            <a:r>
              <a:rPr lang="en-GB" dirty="0"/>
              <a:t>Sign language is not a unique language signed consistently in different country.</a:t>
            </a:r>
          </a:p>
          <a:p>
            <a:r>
              <a:rPr lang="en-GB" dirty="0"/>
              <a:t>Different counties have their own sign language such as American Sign Language, French Sign Language, Indian Sign Language and Puerto Rican Sign Language to a name few.</a:t>
            </a:r>
          </a:p>
          <a:p>
            <a:r>
              <a:rPr lang="en-GB" dirty="0"/>
              <a:t>Gesture based communication is dependent on region and has significant differences from other languages. </a:t>
            </a:r>
            <a:endParaRPr lang="en-CA" dirty="0"/>
          </a:p>
        </p:txBody>
      </p:sp>
    </p:spTree>
    <p:extLst>
      <p:ext uri="{BB962C8B-B14F-4D97-AF65-F5344CB8AC3E}">
        <p14:creationId xmlns:p14="http://schemas.microsoft.com/office/powerpoint/2010/main" val="41039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p:txBody>
          <a:bodyPr/>
          <a:lstStyle/>
          <a:p>
            <a:r>
              <a:rPr lang="en-CA" dirty="0"/>
              <a:t>About Sign Language</a:t>
            </a:r>
          </a:p>
        </p:txBody>
      </p:sp>
      <p:sp>
        <p:nvSpPr>
          <p:cNvPr id="3" name="Content Placeholder 2">
            <a:extLst>
              <a:ext uri="{FF2B5EF4-FFF2-40B4-BE49-F238E27FC236}">
                <a16:creationId xmlns:a16="http://schemas.microsoft.com/office/drawing/2014/main" id="{189F9A6B-F868-4113-A323-DE73222A6333}"/>
              </a:ext>
            </a:extLst>
          </p:cNvPr>
          <p:cNvSpPr>
            <a:spLocks noGrp="1"/>
          </p:cNvSpPr>
          <p:nvPr>
            <p:ph idx="1"/>
          </p:nvPr>
        </p:nvSpPr>
        <p:spPr>
          <a:xfrm>
            <a:off x="677334" y="1672317"/>
            <a:ext cx="8596668" cy="3880773"/>
          </a:xfrm>
        </p:spPr>
        <p:txBody>
          <a:bodyPr>
            <a:normAutofit fontScale="92500" lnSpcReduction="20000"/>
          </a:bodyPr>
          <a:lstStyle/>
          <a:p>
            <a:pPr algn="just">
              <a:lnSpc>
                <a:spcPct val="200000"/>
              </a:lnSpc>
            </a:pPr>
            <a:r>
              <a:rPr lang="en-US" dirty="0"/>
              <a:t>Sign Language is a language which uses to convey message by hand movements, facial expression and body language to communication. </a:t>
            </a:r>
          </a:p>
          <a:p>
            <a:pPr algn="just">
              <a:lnSpc>
                <a:spcPct val="200000"/>
              </a:lnSpc>
            </a:pPr>
            <a:r>
              <a:rPr lang="en-US" dirty="0"/>
              <a:t>It is mainly used by deaf and people who can hear but cannot speak. </a:t>
            </a:r>
          </a:p>
          <a:p>
            <a:pPr algn="just">
              <a:lnSpc>
                <a:spcPct val="200000"/>
              </a:lnSpc>
            </a:pPr>
            <a:r>
              <a:rPr lang="en-US" dirty="0"/>
              <a:t>Sometime family member and relatives must learn sign language to interpreters which enable deaf and wider communities to communicate with each other.</a:t>
            </a:r>
          </a:p>
          <a:p>
            <a:pPr algn="just">
              <a:lnSpc>
                <a:spcPct val="200000"/>
              </a:lnSpc>
            </a:pPr>
            <a:r>
              <a:rPr lang="en-CA" dirty="0"/>
              <a:t>In fact, there are somewhere between </a:t>
            </a:r>
            <a:r>
              <a:rPr lang="en-CA" b="1" dirty="0"/>
              <a:t>138</a:t>
            </a:r>
            <a:r>
              <a:rPr lang="en-CA" dirty="0"/>
              <a:t> and </a:t>
            </a:r>
            <a:r>
              <a:rPr lang="en-CA" b="1" dirty="0"/>
              <a:t>300</a:t>
            </a:r>
            <a:r>
              <a:rPr lang="en-CA" dirty="0"/>
              <a:t> different types of sign language used throughout the world today</a:t>
            </a:r>
          </a:p>
          <a:p>
            <a:endParaRPr lang="en-CA" dirty="0"/>
          </a:p>
        </p:txBody>
      </p:sp>
    </p:spTree>
    <p:extLst>
      <p:ext uri="{BB962C8B-B14F-4D97-AF65-F5344CB8AC3E}">
        <p14:creationId xmlns:p14="http://schemas.microsoft.com/office/powerpoint/2010/main" val="337239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p:txBody>
          <a:bodyPr/>
          <a:lstStyle/>
          <a:p>
            <a:r>
              <a:rPr lang="en-GB" i="1" dirty="0"/>
              <a:t>Different Sign Language in the Americas </a:t>
            </a:r>
            <a:endParaRPr lang="en-CA" dirty="0"/>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364342463"/>
              </p:ext>
            </p:extLst>
          </p:nvPr>
        </p:nvGraphicFramePr>
        <p:xfrm>
          <a:off x="677863" y="2160588"/>
          <a:ext cx="8596311" cy="4443412"/>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8197312"/>
                    </a:ext>
                  </a:extLst>
                </a:gridCol>
                <a:gridCol w="2865437">
                  <a:extLst>
                    <a:ext uri="{9D8B030D-6E8A-4147-A177-3AD203B41FA5}">
                      <a16:colId xmlns:a16="http://schemas.microsoft.com/office/drawing/2014/main" val="3137119087"/>
                    </a:ext>
                  </a:extLst>
                </a:gridCol>
                <a:gridCol w="2865437">
                  <a:extLst>
                    <a:ext uri="{9D8B030D-6E8A-4147-A177-3AD203B41FA5}">
                      <a16:colId xmlns:a16="http://schemas.microsoft.com/office/drawing/2014/main" val="1483656795"/>
                    </a:ext>
                  </a:extLst>
                </a:gridCol>
              </a:tblGrid>
              <a:tr h="791678">
                <a:tc>
                  <a:txBody>
                    <a:bodyPr/>
                    <a:lstStyle/>
                    <a:p>
                      <a:pPr algn="ctr">
                        <a:lnSpc>
                          <a:spcPct val="200000"/>
                        </a:lnSpc>
                        <a:spcAft>
                          <a:spcPts val="0"/>
                        </a:spcAft>
                      </a:pPr>
                      <a:r>
                        <a:rPr lang="en-GB" sz="18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9396054"/>
                  </a:ext>
                </a:extLst>
              </a:tr>
              <a:tr h="3651734">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p:txBody>
          <a:bodyPr>
            <a:normAutofit fontScale="90000"/>
          </a:bodyPr>
          <a:lstStyle/>
          <a:p>
            <a:r>
              <a:rPr lang="en-US" b="1" dirty="0"/>
              <a:t>Misunderstandings about Sign Language</a:t>
            </a:r>
            <a:br>
              <a:rPr lang="en-CA" dirty="0"/>
            </a:br>
            <a:endParaRPr lang="en-CA" dirty="0"/>
          </a:p>
        </p:txBody>
      </p:sp>
      <p:sp>
        <p:nvSpPr>
          <p:cNvPr id="3" name="Content Placeholder 2">
            <a:extLst>
              <a:ext uri="{FF2B5EF4-FFF2-40B4-BE49-F238E27FC236}">
                <a16:creationId xmlns:a16="http://schemas.microsoft.com/office/drawing/2014/main" id="{2ECADEBD-ABDD-48AF-8592-DB0FCC53F13B}"/>
              </a:ext>
            </a:extLst>
          </p:cNvPr>
          <p:cNvSpPr>
            <a:spLocks noGrp="1"/>
          </p:cNvSpPr>
          <p:nvPr>
            <p:ph idx="1"/>
          </p:nvPr>
        </p:nvSpPr>
        <p:spPr/>
        <p:txBody>
          <a:bodyPr>
            <a:normAutofit lnSpcReduction="10000"/>
          </a:bodyPr>
          <a:lstStyle/>
          <a:p>
            <a:r>
              <a:rPr lang="en-US" dirty="0"/>
              <a:t>Most people who are not disable think that sign language is just simple a manual representation of the spoken language which is not true.</a:t>
            </a:r>
          </a:p>
          <a:p>
            <a:r>
              <a:rPr lang="en-US" dirty="0"/>
              <a:t> In fact, our language and sign language of the deaf have little in common. </a:t>
            </a:r>
          </a:p>
          <a:p>
            <a:r>
              <a:rPr lang="en-US" dirty="0"/>
              <a:t>Sign language has the difficulty of the verbal language but it is self-determining from the alphabets</a:t>
            </a:r>
          </a:p>
          <a:p>
            <a:r>
              <a:rPr lang="en-US" dirty="0"/>
              <a:t>The best example is British Sign Language and American Sign Language which are meaningless although the facts that disable people from United States and Britain perfectly understand each other.</a:t>
            </a:r>
            <a:endParaRPr lang="en-CA" dirty="0"/>
          </a:p>
          <a:p>
            <a:r>
              <a:rPr lang="en-US" dirty="0"/>
              <a:t>Another common misunderstanding about sign language is that it globally understandable which is of course not true. As explained above, the sign language that is used by the deaf in Unites States and Britain are very not the same</a:t>
            </a:r>
            <a:endParaRPr lang="en-CA" dirty="0"/>
          </a:p>
        </p:txBody>
      </p:sp>
    </p:spTree>
    <p:extLst>
      <p:ext uri="{BB962C8B-B14F-4D97-AF65-F5344CB8AC3E}">
        <p14:creationId xmlns:p14="http://schemas.microsoft.com/office/powerpoint/2010/main" val="23174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p:txBody>
          <a:bodyPr/>
          <a:lstStyle/>
          <a:p>
            <a:r>
              <a:rPr lang="en-CA" dirty="0"/>
              <a:t>Objective:</a:t>
            </a:r>
          </a:p>
        </p:txBody>
      </p:sp>
      <p:sp>
        <p:nvSpPr>
          <p:cNvPr id="3" name="Content Placeholder 2">
            <a:extLst>
              <a:ext uri="{FF2B5EF4-FFF2-40B4-BE49-F238E27FC236}">
                <a16:creationId xmlns:a16="http://schemas.microsoft.com/office/drawing/2014/main" id="{378C132E-6369-4C7E-BF4E-F89C1033FB0A}"/>
              </a:ext>
            </a:extLst>
          </p:cNvPr>
          <p:cNvSpPr>
            <a:spLocks noGrp="1"/>
          </p:cNvSpPr>
          <p:nvPr>
            <p:ph idx="1"/>
          </p:nvPr>
        </p:nvSpPr>
        <p:spPr>
          <a:xfrm>
            <a:off x="579680" y="1488613"/>
            <a:ext cx="8596668" cy="4370649"/>
          </a:xfrm>
        </p:spPr>
        <p:txBody>
          <a:bodyPr>
            <a:normAutofit lnSpcReduction="10000"/>
          </a:bodyPr>
          <a:lstStyle/>
          <a:p>
            <a:pPr algn="just">
              <a:lnSpc>
                <a:spcPct val="150000"/>
              </a:lnSpc>
            </a:pPr>
            <a:r>
              <a:rPr lang="en-US" dirty="0"/>
              <a:t>My thesis main objective to help deaf community to increases their self-esteem and IQ level and improve their communication skill. Student who are deaf or have a deaf parent or have a close relative with deaf individual will learn by themselves about sign language alphabets and numbers.</a:t>
            </a:r>
          </a:p>
          <a:p>
            <a:pPr algn="just">
              <a:lnSpc>
                <a:spcPct val="150000"/>
              </a:lnSpc>
            </a:pPr>
            <a:r>
              <a:rPr lang="en-US" dirty="0"/>
              <a:t>Deaf community will learn their first step toward to American sign language. Although correct usage of sign gesture plays very important part in effective communication. </a:t>
            </a:r>
          </a:p>
          <a:p>
            <a:pPr algn="just">
              <a:lnSpc>
                <a:spcPct val="150000"/>
              </a:lnSpc>
            </a:pPr>
            <a:r>
              <a:rPr lang="en-US" dirty="0"/>
              <a:t>Deaf student also encouraged to establish connection to deaf community and to carry their new knowledge and skill beyond the class room and into the community at large. </a:t>
            </a:r>
            <a:endParaRPr lang="en-CA" dirty="0"/>
          </a:p>
        </p:txBody>
      </p:sp>
    </p:spTree>
    <p:extLst>
      <p:ext uri="{BB962C8B-B14F-4D97-AF65-F5344CB8AC3E}">
        <p14:creationId xmlns:p14="http://schemas.microsoft.com/office/powerpoint/2010/main" val="182775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p:txBody>
          <a:bodyPr/>
          <a:lstStyle/>
          <a:p>
            <a:r>
              <a:rPr lang="en-CA" dirty="0"/>
              <a:t>About American Sign Language(ASL)</a:t>
            </a:r>
          </a:p>
        </p:txBody>
      </p:sp>
      <p:sp>
        <p:nvSpPr>
          <p:cNvPr id="3" name="Content Placeholder 2">
            <a:extLst>
              <a:ext uri="{FF2B5EF4-FFF2-40B4-BE49-F238E27FC236}">
                <a16:creationId xmlns:a16="http://schemas.microsoft.com/office/drawing/2014/main" id="{8B3BF085-C6BA-4086-8B73-6796818965C1}"/>
              </a:ext>
            </a:extLst>
          </p:cNvPr>
          <p:cNvSpPr>
            <a:spLocks noGrp="1"/>
          </p:cNvSpPr>
          <p:nvPr>
            <p:ph idx="1"/>
          </p:nvPr>
        </p:nvSpPr>
        <p:spPr/>
        <p:txBody>
          <a:bodyPr/>
          <a:lstStyle/>
          <a:p>
            <a:r>
              <a:rPr lang="en-GB" dirty="0"/>
              <a:t>American Sign Language is implemented from French sign language which was introduced by Thomas </a:t>
            </a:r>
            <a:r>
              <a:rPr lang="en-GB" dirty="0" err="1"/>
              <a:t>Hopins</a:t>
            </a:r>
            <a:r>
              <a:rPr lang="en-GB" dirty="0"/>
              <a:t> Gallaudet in United States. </a:t>
            </a:r>
          </a:p>
          <a:p>
            <a:r>
              <a:rPr lang="en-GB" dirty="0"/>
              <a:t>ASL is similar to French sign language; Individuals who speak American Sign Language are able to effectively communicate in French Sign Language. </a:t>
            </a:r>
          </a:p>
          <a:p>
            <a:r>
              <a:rPr lang="en-GB" dirty="0"/>
              <a:t>A variation of American Sign Language also exits. Similarly, to English which is international language, but it has unique variations between English spoken in England, United States or Australian, there are separate difference that have changed in sign language.</a:t>
            </a:r>
            <a:endParaRPr lang="en-CA" dirty="0"/>
          </a:p>
          <a:p>
            <a:endParaRPr lang="en-CA" dirty="0"/>
          </a:p>
        </p:txBody>
      </p:sp>
    </p:spTree>
    <p:extLst>
      <p:ext uri="{BB962C8B-B14F-4D97-AF65-F5344CB8AC3E}">
        <p14:creationId xmlns:p14="http://schemas.microsoft.com/office/powerpoint/2010/main" val="36901790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442</TotalTime>
  <Words>1336</Words>
  <Application>Microsoft Office PowerPoint</Application>
  <PresentationFormat>Widescreen</PresentationFormat>
  <Paragraphs>185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Times New Roman</vt:lpstr>
      <vt:lpstr>Trebuchet MS</vt:lpstr>
      <vt:lpstr>Wingdings 3</vt:lpstr>
      <vt:lpstr>Facet</vt:lpstr>
      <vt:lpstr>Real-time static gesture detection using Machine Learning</vt:lpstr>
      <vt:lpstr>Contents </vt:lpstr>
      <vt:lpstr>About Language: </vt:lpstr>
      <vt:lpstr>About Sign Language:</vt:lpstr>
      <vt:lpstr>About Sign Language</vt:lpstr>
      <vt:lpstr>Different Sign Language in the Americas </vt:lpstr>
      <vt:lpstr>Misunderstandings about Sign Language </vt:lpstr>
      <vt:lpstr>Objective:</vt:lpstr>
      <vt:lpstr>About American Sign Language(ASL)</vt:lpstr>
      <vt:lpstr>ASL Manual Alphabet</vt:lpstr>
      <vt:lpstr>American Sign language numbers</vt:lpstr>
      <vt:lpstr>Similar Sign Gesture</vt:lpstr>
      <vt:lpstr>British Sign Language</vt:lpstr>
      <vt:lpstr>India Sign Language</vt:lpstr>
      <vt:lpstr>A few words in Sign language</vt:lpstr>
      <vt:lpstr>Statistics about sign language use in Canada</vt:lpstr>
      <vt:lpstr>Statics about Knowledge of Sign Languages </vt:lpstr>
      <vt:lpstr>Dataset and variables: </vt:lpstr>
      <vt:lpstr>Data set Sample</vt:lpstr>
      <vt:lpstr>Dataset Description and Image property </vt:lpstr>
      <vt:lpstr>Hardware Configurations  </vt:lpstr>
      <vt:lpstr>Software Configurations</vt:lpstr>
      <vt:lpstr>Image Processing </vt:lpstr>
      <vt:lpstr>Hand posture detection steps </vt:lpstr>
      <vt:lpstr>Machine Learning Approach</vt:lpstr>
      <vt:lpstr>Unsupervised Learning  </vt:lpstr>
      <vt:lpstr>Unsupervised learning models methods: </vt:lpstr>
      <vt:lpstr>Unsupervised Learning Image</vt:lpstr>
      <vt:lpstr>Supervised Learning  </vt:lpstr>
      <vt:lpstr>Neural Network Architecture</vt:lpstr>
      <vt:lpstr>Single Layer feed forward network </vt:lpstr>
      <vt:lpstr>Multilayer feed forward network </vt:lpstr>
      <vt:lpstr>Multilayer feed forward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gesture detection using Machine Learning</dc:title>
  <dc:creator>sandip gosswami</dc:creator>
  <cp:lastModifiedBy>sandip gosswami</cp:lastModifiedBy>
  <cp:revision>64</cp:revision>
  <dcterms:created xsi:type="dcterms:W3CDTF">2018-11-11T17:03:07Z</dcterms:created>
  <dcterms:modified xsi:type="dcterms:W3CDTF">2019-03-09T16:40:23Z</dcterms:modified>
</cp:coreProperties>
</file>