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70"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086C-8571-42D7-85E4-614C9EE98F2E}"/>
              </a:ext>
            </a:extLst>
          </p:cNvPr>
          <p:cNvSpPr>
            <a:spLocks noGrp="1"/>
          </p:cNvSpPr>
          <p:nvPr>
            <p:ph type="ctrTitle"/>
          </p:nvPr>
        </p:nvSpPr>
        <p:spPr/>
        <p:txBody>
          <a:bodyPr/>
          <a:lstStyle/>
          <a:p>
            <a:r>
              <a:rPr lang="en-CA" dirty="0"/>
              <a:t>Real time static gesture detection using Machine Learning</a:t>
            </a:r>
          </a:p>
        </p:txBody>
      </p:sp>
      <p:sp>
        <p:nvSpPr>
          <p:cNvPr id="3" name="Subtitle 2">
            <a:extLst>
              <a:ext uri="{FF2B5EF4-FFF2-40B4-BE49-F238E27FC236}">
                <a16:creationId xmlns:a16="http://schemas.microsoft.com/office/drawing/2014/main" id="{8D052260-8609-4C21-9A7A-DB9D9FC27EB6}"/>
              </a:ext>
            </a:extLst>
          </p:cNvPr>
          <p:cNvSpPr>
            <a:spLocks noGrp="1"/>
          </p:cNvSpPr>
          <p:nvPr>
            <p:ph type="subTitle" idx="1"/>
          </p:nvPr>
        </p:nvSpPr>
        <p:spPr/>
        <p:txBody>
          <a:bodyPr>
            <a:normAutofit/>
          </a:bodyPr>
          <a:lstStyle/>
          <a:p>
            <a:r>
              <a:rPr lang="en-CA" dirty="0"/>
              <a:t>From: </a:t>
            </a:r>
            <a:r>
              <a:rPr lang="en-CA" dirty="0" err="1"/>
              <a:t>Sandipgiri</a:t>
            </a:r>
            <a:r>
              <a:rPr lang="en-CA" dirty="0"/>
              <a:t> Goswami</a:t>
            </a:r>
          </a:p>
          <a:p>
            <a:r>
              <a:rPr lang="en-CA" dirty="0"/>
              <a:t>Student #: 0362577</a:t>
            </a:r>
          </a:p>
          <a:p>
            <a:endParaRPr lang="en-CA" dirty="0"/>
          </a:p>
        </p:txBody>
      </p:sp>
    </p:spTree>
    <p:extLst>
      <p:ext uri="{BB962C8B-B14F-4D97-AF65-F5344CB8AC3E}">
        <p14:creationId xmlns:p14="http://schemas.microsoft.com/office/powerpoint/2010/main" val="344359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04B9-B82D-4B60-8E02-487E6CB93019}"/>
              </a:ext>
            </a:extLst>
          </p:cNvPr>
          <p:cNvSpPr>
            <a:spLocks noGrp="1"/>
          </p:cNvSpPr>
          <p:nvPr>
            <p:ph type="title"/>
          </p:nvPr>
        </p:nvSpPr>
        <p:spPr/>
        <p:txBody>
          <a:bodyPr/>
          <a:lstStyle/>
          <a:p>
            <a:r>
              <a:rPr lang="en-US" b="1" dirty="0"/>
              <a:t>Dataset and variables:</a:t>
            </a:r>
            <a:br>
              <a:rPr lang="en-CA" dirty="0"/>
            </a:br>
            <a:endParaRPr lang="en-CA" dirty="0"/>
          </a:p>
        </p:txBody>
      </p:sp>
      <p:sp>
        <p:nvSpPr>
          <p:cNvPr id="3" name="Content Placeholder 2">
            <a:extLst>
              <a:ext uri="{FF2B5EF4-FFF2-40B4-BE49-F238E27FC236}">
                <a16:creationId xmlns:a16="http://schemas.microsoft.com/office/drawing/2014/main" id="{E4AEEB70-A13E-48A7-8668-F1E1CD758974}"/>
              </a:ext>
            </a:extLst>
          </p:cNvPr>
          <p:cNvSpPr>
            <a:spLocks noGrp="1"/>
          </p:cNvSpPr>
          <p:nvPr>
            <p:ph idx="1"/>
          </p:nvPr>
        </p:nvSpPr>
        <p:spPr/>
        <p:txBody>
          <a:bodyPr/>
          <a:lstStyle/>
          <a:p>
            <a:r>
              <a:rPr lang="en-US" dirty="0"/>
              <a:t>I have created my own data set. This dataset was a collection of 36 which contain A to Z alphabet and 0 to 9 numbers digit.</a:t>
            </a:r>
          </a:p>
          <a:p>
            <a:r>
              <a:rPr lang="en-US" dirty="0"/>
              <a:t>In my dataset consist of A to Z alphabet and 0 to 9 numbers where I have used right hand to capture 1200 images for specific alphabet and numbers.</a:t>
            </a:r>
          </a:p>
          <a:p>
            <a:r>
              <a:rPr lang="en-US" dirty="0"/>
              <a:t> After that I implement code which convert flip image to right to left hand image. </a:t>
            </a:r>
          </a:p>
          <a:p>
            <a:r>
              <a:rPr lang="en-US" dirty="0"/>
              <a:t>The height and width ratios vary significantly but average approximately 50X50 pixel. </a:t>
            </a:r>
          </a:p>
          <a:p>
            <a:r>
              <a:rPr lang="en-US" dirty="0"/>
              <a:t>The dataset contains over 100,000 images in gray scale color. Additionally, People who want to add their images to this dataset than they can add.</a:t>
            </a:r>
            <a:endParaRPr lang="en-CA" dirty="0"/>
          </a:p>
        </p:txBody>
      </p:sp>
    </p:spTree>
    <p:extLst>
      <p:ext uri="{BB962C8B-B14F-4D97-AF65-F5344CB8AC3E}">
        <p14:creationId xmlns:p14="http://schemas.microsoft.com/office/powerpoint/2010/main" val="87272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1AFD-9AD3-4174-B255-AE431C302B77}"/>
              </a:ext>
            </a:extLst>
          </p:cNvPr>
          <p:cNvSpPr>
            <a:spLocks noGrp="1"/>
          </p:cNvSpPr>
          <p:nvPr>
            <p:ph type="title"/>
          </p:nvPr>
        </p:nvSpPr>
        <p:spPr/>
        <p:txBody>
          <a:bodyPr/>
          <a:lstStyle/>
          <a:p>
            <a:r>
              <a:rPr lang="en-CA" dirty="0"/>
              <a:t>Data set Sample</a:t>
            </a:r>
          </a:p>
        </p:txBody>
      </p:sp>
      <p:pic>
        <p:nvPicPr>
          <p:cNvPr id="14" name="Content Placeholder 13">
            <a:extLst>
              <a:ext uri="{FF2B5EF4-FFF2-40B4-BE49-F238E27FC236}">
                <a16:creationId xmlns:a16="http://schemas.microsoft.com/office/drawing/2014/main" id="{18615842-2F74-453C-8134-1E161520A9F5}"/>
              </a:ext>
            </a:extLst>
          </p:cNvPr>
          <p:cNvPicPr>
            <a:picLocks noGrp="1" noChangeAspect="1"/>
          </p:cNvPicPr>
          <p:nvPr>
            <p:ph idx="1"/>
          </p:nvPr>
        </p:nvPicPr>
        <p:blipFill>
          <a:blip r:embed="rId2"/>
          <a:stretch>
            <a:fillRect/>
          </a:stretch>
        </p:blipFill>
        <p:spPr>
          <a:xfrm>
            <a:off x="1409700" y="1571626"/>
            <a:ext cx="5334000" cy="4791074"/>
          </a:xfrm>
        </p:spPr>
      </p:pic>
    </p:spTree>
    <p:extLst>
      <p:ext uri="{BB962C8B-B14F-4D97-AF65-F5344CB8AC3E}">
        <p14:creationId xmlns:p14="http://schemas.microsoft.com/office/powerpoint/2010/main" val="3659507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9D03-87C7-4CE3-AA11-6898084B7B2C}"/>
              </a:ext>
            </a:extLst>
          </p:cNvPr>
          <p:cNvSpPr>
            <a:spLocks noGrp="1"/>
          </p:cNvSpPr>
          <p:nvPr>
            <p:ph type="title"/>
          </p:nvPr>
        </p:nvSpPr>
        <p:spPr/>
        <p:txBody>
          <a:bodyPr/>
          <a:lstStyle/>
          <a:p>
            <a:r>
              <a:rPr lang="en-US" b="1" dirty="0"/>
              <a:t>Dataset Description and Image property </a:t>
            </a:r>
            <a:endParaRPr lang="en-CA" dirty="0"/>
          </a:p>
        </p:txBody>
      </p:sp>
      <p:graphicFrame>
        <p:nvGraphicFramePr>
          <p:cNvPr id="4" name="Content Placeholder 3">
            <a:extLst>
              <a:ext uri="{FF2B5EF4-FFF2-40B4-BE49-F238E27FC236}">
                <a16:creationId xmlns:a16="http://schemas.microsoft.com/office/drawing/2014/main" id="{6ACB335D-99B6-4D7B-9414-013FBEF50F10}"/>
              </a:ext>
            </a:extLst>
          </p:cNvPr>
          <p:cNvGraphicFramePr>
            <a:graphicFrameLocks noGrp="1"/>
          </p:cNvGraphicFramePr>
          <p:nvPr>
            <p:ph idx="1"/>
            <p:extLst>
              <p:ext uri="{D42A27DB-BD31-4B8C-83A1-F6EECF244321}">
                <p14:modId xmlns:p14="http://schemas.microsoft.com/office/powerpoint/2010/main" val="3927993121"/>
              </p:ext>
            </p:extLst>
          </p:nvPr>
        </p:nvGraphicFramePr>
        <p:xfrm>
          <a:off x="677863" y="2160587"/>
          <a:ext cx="8596312" cy="3290301"/>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4093353539"/>
                    </a:ext>
                  </a:extLst>
                </a:gridCol>
                <a:gridCol w="4298156">
                  <a:extLst>
                    <a:ext uri="{9D8B030D-6E8A-4147-A177-3AD203B41FA5}">
                      <a16:colId xmlns:a16="http://schemas.microsoft.com/office/drawing/2014/main" val="192631477"/>
                    </a:ext>
                  </a:extLst>
                </a:gridCol>
              </a:tblGrid>
              <a:tr h="470043">
                <a:tc>
                  <a:txBody>
                    <a:bodyPr/>
                    <a:lstStyle/>
                    <a:p>
                      <a:pPr algn="just">
                        <a:lnSpc>
                          <a:spcPct val="115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Property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997906"/>
                  </a:ext>
                </a:extLst>
              </a:tr>
              <a:tr h="470043">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Alphabets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 to Z</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085455"/>
                  </a:ext>
                </a:extLst>
              </a:tr>
              <a:tr h="470043">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Numbers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 to 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8433134"/>
                  </a:ext>
                </a:extLst>
              </a:tr>
              <a:tr h="470043">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Color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Gray Scale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7931428"/>
                  </a:ext>
                </a:extLst>
              </a:tr>
              <a:tr h="470043">
                <a:tc>
                  <a:txBody>
                    <a:bodyPr/>
                    <a:lstStyle/>
                    <a:p>
                      <a:pPr algn="just">
                        <a:lnSpc>
                          <a:spcPct val="115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Dimensions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50x50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2545063"/>
                  </a:ext>
                </a:extLst>
              </a:tr>
              <a:tr h="470043">
                <a:tc>
                  <a:txBody>
                    <a:bodyPr/>
                    <a:lstStyle/>
                    <a:p>
                      <a:pPr algn="just">
                        <a:lnSpc>
                          <a:spcPct val="115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Height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0325835"/>
                  </a:ext>
                </a:extLst>
              </a:tr>
              <a:tr h="470043">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Width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1231037"/>
                  </a:ext>
                </a:extLst>
              </a:tr>
            </a:tbl>
          </a:graphicData>
        </a:graphic>
      </p:graphicFrame>
    </p:spTree>
    <p:extLst>
      <p:ext uri="{BB962C8B-B14F-4D97-AF65-F5344CB8AC3E}">
        <p14:creationId xmlns:p14="http://schemas.microsoft.com/office/powerpoint/2010/main" val="116395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177A-74AE-43CC-94A0-3EF172EA7D26}"/>
              </a:ext>
            </a:extLst>
          </p:cNvPr>
          <p:cNvSpPr>
            <a:spLocks noGrp="1"/>
          </p:cNvSpPr>
          <p:nvPr>
            <p:ph type="title"/>
          </p:nvPr>
        </p:nvSpPr>
        <p:spPr/>
        <p:txBody>
          <a:bodyPr/>
          <a:lstStyle/>
          <a:p>
            <a:r>
              <a:rPr lang="en-GB" b="1" dirty="0"/>
              <a:t>Capturing Images for Dataset</a:t>
            </a:r>
            <a:br>
              <a:rPr lang="en-CA" dirty="0"/>
            </a:br>
            <a:endParaRPr lang="en-CA" dirty="0"/>
          </a:p>
        </p:txBody>
      </p:sp>
      <p:sp>
        <p:nvSpPr>
          <p:cNvPr id="3" name="Content Placeholder 2">
            <a:extLst>
              <a:ext uri="{FF2B5EF4-FFF2-40B4-BE49-F238E27FC236}">
                <a16:creationId xmlns:a16="http://schemas.microsoft.com/office/drawing/2014/main" id="{F5AD2EAC-7B02-427C-832C-E0B5357A75C5}"/>
              </a:ext>
            </a:extLst>
          </p:cNvPr>
          <p:cNvSpPr>
            <a:spLocks noGrp="1"/>
          </p:cNvSpPr>
          <p:nvPr>
            <p:ph idx="1"/>
          </p:nvPr>
        </p:nvSpPr>
        <p:spPr/>
        <p:txBody>
          <a:bodyPr>
            <a:normAutofit fontScale="92500" lnSpcReduction="20000"/>
          </a:bodyPr>
          <a:lstStyle/>
          <a:p>
            <a:pPr algn="just"/>
            <a:r>
              <a:rPr lang="en-GB" dirty="0"/>
              <a:t>Used for detecting hand gesture using skin </a:t>
            </a:r>
            <a:r>
              <a:rPr lang="en-GB" dirty="0" err="1"/>
              <a:t>color</a:t>
            </a:r>
            <a:r>
              <a:rPr lang="en-GB" dirty="0"/>
              <a:t>, there are different approaches including skin </a:t>
            </a:r>
            <a:r>
              <a:rPr lang="en-GB" dirty="0" err="1"/>
              <a:t>color</a:t>
            </a:r>
            <a:r>
              <a:rPr lang="en-GB" dirty="0"/>
              <a:t>-based methods.</a:t>
            </a:r>
            <a:r>
              <a:rPr lang="en-GB" b="1" dirty="0"/>
              <a:t> </a:t>
            </a:r>
          </a:p>
          <a:p>
            <a:pPr algn="just"/>
            <a:r>
              <a:rPr lang="en-GB" dirty="0"/>
              <a:t>In my case, after detecting and subtracting the face and other background, skin recognition and a contour comparison algorithm were used to search for the hand and discard other background </a:t>
            </a:r>
            <a:r>
              <a:rPr lang="en-GB" dirty="0" err="1"/>
              <a:t>color</a:t>
            </a:r>
            <a:r>
              <a:rPr lang="en-GB" dirty="0"/>
              <a:t> objects for every frame captured from a webcam.</a:t>
            </a:r>
          </a:p>
          <a:p>
            <a:pPr algn="just"/>
            <a:r>
              <a:rPr lang="en-CA" dirty="0"/>
              <a:t>To analyze and extract relevant data about and object of interest from an image, one need to first get that object in the image. Hand posture detection refers to finding the place and size of hand within a sequence of images</a:t>
            </a:r>
          </a:p>
          <a:p>
            <a:pPr algn="just"/>
            <a:endParaRPr lang="en-CA" dirty="0"/>
          </a:p>
          <a:p>
            <a:pPr algn="just"/>
            <a:r>
              <a:rPr lang="en-CA" dirty="0"/>
              <a:t>I detected the skin area using the hue, saturation, value (HSV) color model since it has real-time performance and it is strong against alternations, scaling and lighting conditions. Then, the interested area of contours was compared with all the existing hand posture template contours to eliminate unwanted interest of area like objects existing in the image.</a:t>
            </a:r>
          </a:p>
          <a:p>
            <a:pPr algn="just"/>
            <a:endParaRPr lang="en-CA" dirty="0"/>
          </a:p>
        </p:txBody>
      </p:sp>
    </p:spTree>
    <p:extLst>
      <p:ext uri="{BB962C8B-B14F-4D97-AF65-F5344CB8AC3E}">
        <p14:creationId xmlns:p14="http://schemas.microsoft.com/office/powerpoint/2010/main" val="223050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9D36-3DCB-4DD4-9BC9-9FB7A2DE32B9}"/>
              </a:ext>
            </a:extLst>
          </p:cNvPr>
          <p:cNvSpPr>
            <a:spLocks noGrp="1"/>
          </p:cNvSpPr>
          <p:nvPr>
            <p:ph type="title"/>
          </p:nvPr>
        </p:nvSpPr>
        <p:spPr/>
        <p:txBody>
          <a:bodyPr/>
          <a:lstStyle/>
          <a:p>
            <a:r>
              <a:rPr lang="en-CA" b="1" dirty="0"/>
              <a:t>My Approach for Hand Detection</a:t>
            </a:r>
            <a:endParaRPr lang="en-CA" dirty="0"/>
          </a:p>
        </p:txBody>
      </p:sp>
      <p:sp>
        <p:nvSpPr>
          <p:cNvPr id="3" name="Content Placeholder 2">
            <a:extLst>
              <a:ext uri="{FF2B5EF4-FFF2-40B4-BE49-F238E27FC236}">
                <a16:creationId xmlns:a16="http://schemas.microsoft.com/office/drawing/2014/main" id="{2D745710-2268-4875-820D-0B8E32D77004}"/>
              </a:ext>
            </a:extLst>
          </p:cNvPr>
          <p:cNvSpPr>
            <a:spLocks noGrp="1"/>
          </p:cNvSpPr>
          <p:nvPr>
            <p:ph idx="1"/>
          </p:nvPr>
        </p:nvSpPr>
        <p:spPr/>
        <p:txBody>
          <a:bodyPr>
            <a:normAutofit lnSpcReduction="10000"/>
          </a:bodyPr>
          <a:lstStyle/>
          <a:p>
            <a:r>
              <a:rPr lang="en-CA" dirty="0"/>
              <a:t> I propose an integrated system for detection, segmentation and tracking of the hand in a gesture recognition system using a single webcam.</a:t>
            </a:r>
            <a:r>
              <a:rPr lang="en-CA" b="1" dirty="0"/>
              <a:t> </a:t>
            </a:r>
            <a:r>
              <a:rPr lang="en-CA" dirty="0"/>
              <a:t>Some other methods that use color gloves</a:t>
            </a:r>
            <a:r>
              <a:rPr lang="en-CA" b="1" dirty="0"/>
              <a:t> , </a:t>
            </a:r>
            <a:r>
              <a:rPr lang="en-CA" dirty="0"/>
              <a:t>my method can detect the plain hand posture by integrating two useful features: skin color detection and contour matching.</a:t>
            </a:r>
          </a:p>
          <a:p>
            <a:r>
              <a:rPr lang="en-CA" dirty="0"/>
              <a:t>my proposed hand posture finding algorithm has real-time performance and is strong against rotations, scaling, a cluttered background, and lighting conditions.</a:t>
            </a:r>
            <a:r>
              <a:rPr lang="en-CA" b="1" dirty="0"/>
              <a:t> </a:t>
            </a:r>
          </a:p>
          <a:p>
            <a:r>
              <a:rPr lang="en-CA" dirty="0"/>
              <a:t>First, I will open camera which have 50 squares box to capture hand gesture. Second Put your hand in those boxes and make sure your hand covers all the squares box. Third, the skin color locus for the image was removed for the user’s skin color after face deletion. Then last step, the hand gesture was spotted by removing false positive skin pixels and identifying hand gesture and other real skin color regions using contours matching with the loaded hand gesture patterns contours</a:t>
            </a:r>
            <a:r>
              <a:rPr lang="en-CA" b="1" dirty="0"/>
              <a:t>.</a:t>
            </a:r>
            <a:endParaRPr lang="en-CA" dirty="0"/>
          </a:p>
        </p:txBody>
      </p:sp>
    </p:spTree>
    <p:extLst>
      <p:ext uri="{BB962C8B-B14F-4D97-AF65-F5344CB8AC3E}">
        <p14:creationId xmlns:p14="http://schemas.microsoft.com/office/powerpoint/2010/main" val="50494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E036-966E-42F7-81D1-953309A1870A}"/>
              </a:ext>
            </a:extLst>
          </p:cNvPr>
          <p:cNvSpPr>
            <a:spLocks noGrp="1"/>
          </p:cNvSpPr>
          <p:nvPr>
            <p:ph type="title"/>
          </p:nvPr>
        </p:nvSpPr>
        <p:spPr/>
        <p:txBody>
          <a:bodyPr/>
          <a:lstStyle/>
          <a:p>
            <a:r>
              <a:rPr lang="en-CA" b="1" dirty="0"/>
              <a:t>Hand posture detection steps</a:t>
            </a:r>
            <a:br>
              <a:rPr lang="en-CA" dirty="0"/>
            </a:br>
            <a:endParaRPr lang="en-CA" dirty="0"/>
          </a:p>
        </p:txBody>
      </p:sp>
      <p:sp>
        <p:nvSpPr>
          <p:cNvPr id="3" name="Content Placeholder 2">
            <a:extLst>
              <a:ext uri="{FF2B5EF4-FFF2-40B4-BE49-F238E27FC236}">
                <a16:creationId xmlns:a16="http://schemas.microsoft.com/office/drawing/2014/main" id="{2A394D29-318C-4599-82BF-D5760835FD8E}"/>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439192C4-A85A-46FE-A879-AD076C2B7C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0980" y="2160589"/>
            <a:ext cx="8596668" cy="2324100"/>
          </a:xfrm>
          <a:prstGeom prst="rect">
            <a:avLst/>
          </a:prstGeom>
          <a:noFill/>
          <a:ln>
            <a:noFill/>
          </a:ln>
        </p:spPr>
      </p:pic>
    </p:spTree>
    <p:extLst>
      <p:ext uri="{BB962C8B-B14F-4D97-AF65-F5344CB8AC3E}">
        <p14:creationId xmlns:p14="http://schemas.microsoft.com/office/powerpoint/2010/main" val="2388272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1B37-7533-4D48-8696-F0246477157E}"/>
              </a:ext>
            </a:extLst>
          </p:cNvPr>
          <p:cNvSpPr>
            <a:spLocks noGrp="1"/>
          </p:cNvSpPr>
          <p:nvPr>
            <p:ph type="title"/>
          </p:nvPr>
        </p:nvSpPr>
        <p:spPr/>
        <p:txBody>
          <a:bodyPr/>
          <a:lstStyle/>
          <a:p>
            <a:r>
              <a:rPr lang="en-CA" b="1" dirty="0"/>
              <a:t>Neural Network Architecture</a:t>
            </a:r>
            <a:endParaRPr lang="en-CA" dirty="0"/>
          </a:p>
        </p:txBody>
      </p:sp>
      <p:sp>
        <p:nvSpPr>
          <p:cNvPr id="3" name="Content Placeholder 2">
            <a:extLst>
              <a:ext uri="{FF2B5EF4-FFF2-40B4-BE49-F238E27FC236}">
                <a16:creationId xmlns:a16="http://schemas.microsoft.com/office/drawing/2014/main" id="{E3204F0C-4879-4DE1-8E99-3ABC78FE7D26}"/>
              </a:ext>
            </a:extLst>
          </p:cNvPr>
          <p:cNvSpPr>
            <a:spLocks noGrp="1"/>
          </p:cNvSpPr>
          <p:nvPr>
            <p:ph idx="1"/>
          </p:nvPr>
        </p:nvSpPr>
        <p:spPr/>
        <p:txBody>
          <a:bodyPr/>
          <a:lstStyle/>
          <a:p>
            <a:pPr lvl="0"/>
            <a:r>
              <a:rPr lang="en-CA" dirty="0"/>
              <a:t>Single layer feed forward network.</a:t>
            </a:r>
            <a:endParaRPr lang="en-CA" sz="1600" dirty="0"/>
          </a:p>
          <a:p>
            <a:pPr lvl="1"/>
            <a:r>
              <a:rPr lang="en-CA" dirty="0"/>
              <a:t>Learning in feed-forward networks use for supervised learning, in which pairs of input and output values are supply into the network for many loop, so that the network trained the interconnection between the input and output.</a:t>
            </a:r>
            <a:endParaRPr lang="en-CA" sz="1400" dirty="0"/>
          </a:p>
          <a:p>
            <a:pPr lvl="0"/>
            <a:r>
              <a:rPr lang="en-CA" dirty="0"/>
              <a:t>Multilayer Feed Forward Network</a:t>
            </a:r>
            <a:endParaRPr lang="en-CA" sz="1600" dirty="0"/>
          </a:p>
          <a:p>
            <a:pPr lvl="1"/>
            <a:r>
              <a:rPr lang="en-CA" b="1" dirty="0"/>
              <a:t>Back propagation</a:t>
            </a:r>
            <a:r>
              <a:rPr lang="en-CA" dirty="0"/>
              <a:t> is a method used in artificial neural networks to calculate a gradient that is needed in the calculation of the weights to be used in the network</a:t>
            </a:r>
            <a:endParaRPr lang="en-CA" sz="1400" dirty="0"/>
          </a:p>
          <a:p>
            <a:pPr lvl="1"/>
            <a:r>
              <a:rPr lang="en-CA" dirty="0"/>
              <a:t>Self Organizing Map(Unsupervised Learning)</a:t>
            </a:r>
            <a:endParaRPr lang="en-CA" sz="1400" dirty="0"/>
          </a:p>
          <a:p>
            <a:endParaRPr lang="en-CA" dirty="0"/>
          </a:p>
        </p:txBody>
      </p:sp>
    </p:spTree>
    <p:extLst>
      <p:ext uri="{BB962C8B-B14F-4D97-AF65-F5344CB8AC3E}">
        <p14:creationId xmlns:p14="http://schemas.microsoft.com/office/powerpoint/2010/main" val="1067816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8856-4356-4EE3-8B01-0CF6038C1FE5}"/>
              </a:ext>
            </a:extLst>
          </p:cNvPr>
          <p:cNvSpPr>
            <a:spLocks noGrp="1"/>
          </p:cNvSpPr>
          <p:nvPr>
            <p:ph type="title"/>
          </p:nvPr>
        </p:nvSpPr>
        <p:spPr/>
        <p:txBody>
          <a:bodyPr/>
          <a:lstStyle/>
          <a:p>
            <a:r>
              <a:rPr lang="en-CA" b="1" dirty="0"/>
              <a:t>Single Layer feed forward network</a:t>
            </a:r>
            <a:br>
              <a:rPr lang="en-CA" dirty="0"/>
            </a:br>
            <a:endParaRPr lang="en-CA" dirty="0"/>
          </a:p>
        </p:txBody>
      </p:sp>
      <p:pic>
        <p:nvPicPr>
          <p:cNvPr id="7" name="Content Placeholder 6" descr="C:\Users\Ravi\Desktop\3993124_f260.jpg">
            <a:extLst>
              <a:ext uri="{FF2B5EF4-FFF2-40B4-BE49-F238E27FC236}">
                <a16:creationId xmlns:a16="http://schemas.microsoft.com/office/drawing/2014/main" id="{98A53746-D29F-4FB6-9251-6EBCC56E6CE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5175" y="2200275"/>
            <a:ext cx="2909094" cy="3148806"/>
          </a:xfrm>
          <a:prstGeom prst="rect">
            <a:avLst/>
          </a:prstGeom>
          <a:noFill/>
          <a:extLst/>
        </p:spPr>
      </p:pic>
    </p:spTree>
    <p:extLst>
      <p:ext uri="{BB962C8B-B14F-4D97-AF65-F5344CB8AC3E}">
        <p14:creationId xmlns:p14="http://schemas.microsoft.com/office/powerpoint/2010/main" val="129480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4494-87CB-4636-A3DC-26C73643DEFF}"/>
              </a:ext>
            </a:extLst>
          </p:cNvPr>
          <p:cNvSpPr>
            <a:spLocks noGrp="1"/>
          </p:cNvSpPr>
          <p:nvPr>
            <p:ph type="title"/>
          </p:nvPr>
        </p:nvSpPr>
        <p:spPr/>
        <p:txBody>
          <a:bodyPr/>
          <a:lstStyle/>
          <a:p>
            <a:r>
              <a:rPr lang="en-CA" b="1" dirty="0"/>
              <a:t>Multilayer feed forward network</a:t>
            </a:r>
            <a:br>
              <a:rPr lang="en-CA" dirty="0"/>
            </a:br>
            <a:endParaRPr lang="en-CA" dirty="0"/>
          </a:p>
        </p:txBody>
      </p:sp>
      <p:pic>
        <p:nvPicPr>
          <p:cNvPr id="4" name="Content Placeholder 3" descr="C:\Users\Ravi\Desktop\download.jpg">
            <a:extLst>
              <a:ext uri="{FF2B5EF4-FFF2-40B4-BE49-F238E27FC236}">
                <a16:creationId xmlns:a16="http://schemas.microsoft.com/office/drawing/2014/main" id="{C94411D3-B14B-4D6B-8AC0-E72D9FDFCB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3125" y="2333624"/>
            <a:ext cx="5276849" cy="3800475"/>
          </a:xfrm>
          <a:prstGeom prst="rect">
            <a:avLst/>
          </a:prstGeom>
          <a:noFill/>
          <a:extLst/>
        </p:spPr>
      </p:pic>
    </p:spTree>
    <p:extLst>
      <p:ext uri="{BB962C8B-B14F-4D97-AF65-F5344CB8AC3E}">
        <p14:creationId xmlns:p14="http://schemas.microsoft.com/office/powerpoint/2010/main" val="323712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E050-36F1-46F9-A688-400EA5CCBB2D}"/>
              </a:ext>
            </a:extLst>
          </p:cNvPr>
          <p:cNvSpPr>
            <a:spLocks noGrp="1"/>
          </p:cNvSpPr>
          <p:nvPr>
            <p:ph type="title"/>
          </p:nvPr>
        </p:nvSpPr>
        <p:spPr/>
        <p:txBody>
          <a:bodyPr/>
          <a:lstStyle/>
          <a:p>
            <a:r>
              <a:rPr lang="en-CA" b="1" dirty="0"/>
              <a:t>Multilayer feed forward network</a:t>
            </a:r>
            <a:endParaRPr lang="en-CA" dirty="0"/>
          </a:p>
        </p:txBody>
      </p:sp>
      <p:sp>
        <p:nvSpPr>
          <p:cNvPr id="3" name="Content Placeholder 2">
            <a:extLst>
              <a:ext uri="{FF2B5EF4-FFF2-40B4-BE49-F238E27FC236}">
                <a16:creationId xmlns:a16="http://schemas.microsoft.com/office/drawing/2014/main" id="{BC62E3AC-67BD-4DCE-AC01-754CB62C6361}"/>
              </a:ext>
            </a:extLst>
          </p:cNvPr>
          <p:cNvSpPr>
            <a:spLocks noGrp="1"/>
          </p:cNvSpPr>
          <p:nvPr>
            <p:ph idx="1"/>
          </p:nvPr>
        </p:nvSpPr>
        <p:spPr/>
        <p:txBody>
          <a:bodyPr/>
          <a:lstStyle/>
          <a:p>
            <a:r>
              <a:rPr lang="en-GB" dirty="0"/>
              <a:t>Input layer-It contains those units (Artificial neurons) which get contribution from the outside world on which system will learn, perceive about or generally process.</a:t>
            </a:r>
            <a:endParaRPr lang="en-CA" dirty="0"/>
          </a:p>
          <a:p>
            <a:r>
              <a:rPr lang="en-GB" dirty="0"/>
              <a:t>Output layer — It contains units that react to the data about how it’s learned any task.</a:t>
            </a:r>
            <a:endParaRPr lang="en-CA" dirty="0"/>
          </a:p>
          <a:p>
            <a:r>
              <a:rPr lang="en-GB" dirty="0"/>
              <a:t>Hidden layer</a:t>
            </a:r>
            <a:r>
              <a:rPr lang="en-GB" b="1" dirty="0"/>
              <a:t> — </a:t>
            </a:r>
            <a:r>
              <a:rPr lang="en-GB" dirty="0"/>
              <a:t>These layers are in between input and output layers</a:t>
            </a:r>
            <a:r>
              <a:rPr lang="en-GB" b="1" dirty="0"/>
              <a:t>. </a:t>
            </a:r>
            <a:r>
              <a:rPr lang="en-GB" dirty="0"/>
              <a:t>The main objective of hidden layer is to transfer the input into something that output unit can use and analysing.</a:t>
            </a:r>
            <a:endParaRPr lang="en-CA" dirty="0"/>
          </a:p>
          <a:p>
            <a:r>
              <a:rPr lang="en-GB" dirty="0"/>
              <a:t>Neural networks are fully connected when every node in hidden layer is fully connected to the every node in its previous layer(input) and to the next layer (output) layer.</a:t>
            </a:r>
            <a:endParaRPr lang="en-CA" dirty="0"/>
          </a:p>
          <a:p>
            <a:endParaRPr lang="en-CA" dirty="0"/>
          </a:p>
        </p:txBody>
      </p:sp>
    </p:spTree>
    <p:extLst>
      <p:ext uri="{BB962C8B-B14F-4D97-AF65-F5344CB8AC3E}">
        <p14:creationId xmlns:p14="http://schemas.microsoft.com/office/powerpoint/2010/main" val="417967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26EE-B787-46C6-B2D4-F357C1C0D753}"/>
              </a:ext>
            </a:extLst>
          </p:cNvPr>
          <p:cNvSpPr>
            <a:spLocks noGrp="1"/>
          </p:cNvSpPr>
          <p:nvPr>
            <p:ph type="title"/>
          </p:nvPr>
        </p:nvSpPr>
        <p:spPr/>
        <p:txBody>
          <a:bodyPr/>
          <a:lstStyle/>
          <a:p>
            <a:r>
              <a:rPr lang="en-CA" dirty="0"/>
              <a:t>About Sign Language:</a:t>
            </a:r>
          </a:p>
        </p:txBody>
      </p:sp>
      <p:sp>
        <p:nvSpPr>
          <p:cNvPr id="3" name="Content Placeholder 2">
            <a:extLst>
              <a:ext uri="{FF2B5EF4-FFF2-40B4-BE49-F238E27FC236}">
                <a16:creationId xmlns:a16="http://schemas.microsoft.com/office/drawing/2014/main" id="{2ED21887-4B5C-4A6F-8CD7-A97E9C3C68F4}"/>
              </a:ext>
            </a:extLst>
          </p:cNvPr>
          <p:cNvSpPr>
            <a:spLocks noGrp="1"/>
          </p:cNvSpPr>
          <p:nvPr>
            <p:ph idx="1"/>
          </p:nvPr>
        </p:nvSpPr>
        <p:spPr/>
        <p:txBody>
          <a:bodyPr/>
          <a:lstStyle/>
          <a:p>
            <a:r>
              <a:rPr lang="en-US" dirty="0"/>
              <a:t>People of group use symbolic language to communicate with other people. This symbolic language is call sign language.</a:t>
            </a:r>
          </a:p>
          <a:p>
            <a:r>
              <a:rPr lang="en-GB" dirty="0"/>
              <a:t>Sign Language is a build for communication used worldwide among hearing, hard of hearing, and deaf peoples. </a:t>
            </a:r>
          </a:p>
          <a:p>
            <a:r>
              <a:rPr lang="en-GB" dirty="0"/>
              <a:t>Sign language is not a unique language signed consistently in different country.</a:t>
            </a:r>
          </a:p>
          <a:p>
            <a:r>
              <a:rPr lang="en-GB" dirty="0"/>
              <a:t>Different counties have their own sign language such as American Sign Language, French Sign Language, Indian Sign Language and Puerto Rican Sign Language to a name few.</a:t>
            </a:r>
          </a:p>
          <a:p>
            <a:r>
              <a:rPr lang="en-GB" dirty="0"/>
              <a:t>Gesture based communication is dependent on region and has significant differences from other languages. </a:t>
            </a:r>
            <a:endParaRPr lang="en-CA" dirty="0"/>
          </a:p>
        </p:txBody>
      </p:sp>
    </p:spTree>
    <p:extLst>
      <p:ext uri="{BB962C8B-B14F-4D97-AF65-F5344CB8AC3E}">
        <p14:creationId xmlns:p14="http://schemas.microsoft.com/office/powerpoint/2010/main" val="410396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0256-4F83-46E7-9BC1-A9ACD7D541FC}"/>
              </a:ext>
            </a:extLst>
          </p:cNvPr>
          <p:cNvSpPr>
            <a:spLocks noGrp="1"/>
          </p:cNvSpPr>
          <p:nvPr>
            <p:ph type="title"/>
          </p:nvPr>
        </p:nvSpPr>
        <p:spPr/>
        <p:txBody>
          <a:bodyPr>
            <a:normAutofit fontScale="90000"/>
          </a:bodyPr>
          <a:lstStyle/>
          <a:p>
            <a:pPr algn="ctr"/>
            <a:r>
              <a:rPr lang="en-CA" sz="8800" dirty="0"/>
              <a:t>Thank you</a:t>
            </a:r>
          </a:p>
        </p:txBody>
      </p:sp>
    </p:spTree>
    <p:extLst>
      <p:ext uri="{BB962C8B-B14F-4D97-AF65-F5344CB8AC3E}">
        <p14:creationId xmlns:p14="http://schemas.microsoft.com/office/powerpoint/2010/main" val="97388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8156-7153-4BA9-9F13-76341D83BB1B}"/>
              </a:ext>
            </a:extLst>
          </p:cNvPr>
          <p:cNvSpPr>
            <a:spLocks noGrp="1"/>
          </p:cNvSpPr>
          <p:nvPr>
            <p:ph type="title"/>
          </p:nvPr>
        </p:nvSpPr>
        <p:spPr/>
        <p:txBody>
          <a:bodyPr/>
          <a:lstStyle/>
          <a:p>
            <a:r>
              <a:rPr lang="en-CA" dirty="0"/>
              <a:t>About Sing Language</a:t>
            </a:r>
          </a:p>
        </p:txBody>
      </p:sp>
      <p:sp>
        <p:nvSpPr>
          <p:cNvPr id="3" name="Content Placeholder 2">
            <a:extLst>
              <a:ext uri="{FF2B5EF4-FFF2-40B4-BE49-F238E27FC236}">
                <a16:creationId xmlns:a16="http://schemas.microsoft.com/office/drawing/2014/main" id="{189F9A6B-F868-4113-A323-DE73222A6333}"/>
              </a:ext>
            </a:extLst>
          </p:cNvPr>
          <p:cNvSpPr>
            <a:spLocks noGrp="1"/>
          </p:cNvSpPr>
          <p:nvPr>
            <p:ph idx="1"/>
          </p:nvPr>
        </p:nvSpPr>
        <p:spPr/>
        <p:txBody>
          <a:bodyPr/>
          <a:lstStyle/>
          <a:p>
            <a:pPr algn="just"/>
            <a:r>
              <a:rPr lang="en-US" dirty="0"/>
              <a:t>Sign Language is a language which uses to convey message by hand movements, facial expression and body language to communication. </a:t>
            </a:r>
          </a:p>
          <a:p>
            <a:pPr algn="just"/>
            <a:r>
              <a:rPr lang="en-US" dirty="0"/>
              <a:t>It is mainly used by deaf and people who can hear but cannot speak. </a:t>
            </a:r>
          </a:p>
          <a:p>
            <a:pPr algn="just"/>
            <a:r>
              <a:rPr lang="en-US" dirty="0"/>
              <a:t>Sometime family member and relatives must learn sign language to interpreters which enable deaf and wider communities to communicate with each other.</a:t>
            </a:r>
            <a:endParaRPr lang="en-CA" dirty="0"/>
          </a:p>
          <a:p>
            <a:endParaRPr lang="en-CA" dirty="0"/>
          </a:p>
        </p:txBody>
      </p:sp>
    </p:spTree>
    <p:extLst>
      <p:ext uri="{BB962C8B-B14F-4D97-AF65-F5344CB8AC3E}">
        <p14:creationId xmlns:p14="http://schemas.microsoft.com/office/powerpoint/2010/main" val="337239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B1C4-81DA-41F3-9334-F260F9922DD3}"/>
              </a:ext>
            </a:extLst>
          </p:cNvPr>
          <p:cNvSpPr>
            <a:spLocks noGrp="1"/>
          </p:cNvSpPr>
          <p:nvPr>
            <p:ph type="title"/>
          </p:nvPr>
        </p:nvSpPr>
        <p:spPr/>
        <p:txBody>
          <a:bodyPr/>
          <a:lstStyle/>
          <a:p>
            <a:r>
              <a:rPr lang="en-GB" i="1" dirty="0"/>
              <a:t>Different Sign Language in the Americas </a:t>
            </a:r>
            <a:endParaRPr lang="en-CA" dirty="0"/>
          </a:p>
        </p:txBody>
      </p:sp>
      <p:graphicFrame>
        <p:nvGraphicFramePr>
          <p:cNvPr id="4" name="Content Placeholder 3">
            <a:extLst>
              <a:ext uri="{FF2B5EF4-FFF2-40B4-BE49-F238E27FC236}">
                <a16:creationId xmlns:a16="http://schemas.microsoft.com/office/drawing/2014/main" id="{25FB5E9F-D7DB-4072-8B70-93B4CE044AF5}"/>
              </a:ext>
            </a:extLst>
          </p:cNvPr>
          <p:cNvGraphicFramePr>
            <a:graphicFrameLocks noGrp="1"/>
          </p:cNvGraphicFramePr>
          <p:nvPr>
            <p:ph idx="1"/>
            <p:extLst>
              <p:ext uri="{D42A27DB-BD31-4B8C-83A1-F6EECF244321}">
                <p14:modId xmlns:p14="http://schemas.microsoft.com/office/powerpoint/2010/main" val="364342463"/>
              </p:ext>
            </p:extLst>
          </p:nvPr>
        </p:nvGraphicFramePr>
        <p:xfrm>
          <a:off x="677863" y="2160588"/>
          <a:ext cx="8596311" cy="4443412"/>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58197312"/>
                    </a:ext>
                  </a:extLst>
                </a:gridCol>
                <a:gridCol w="2865437">
                  <a:extLst>
                    <a:ext uri="{9D8B030D-6E8A-4147-A177-3AD203B41FA5}">
                      <a16:colId xmlns:a16="http://schemas.microsoft.com/office/drawing/2014/main" val="3137119087"/>
                    </a:ext>
                  </a:extLst>
                </a:gridCol>
                <a:gridCol w="2865437">
                  <a:extLst>
                    <a:ext uri="{9D8B030D-6E8A-4147-A177-3AD203B41FA5}">
                      <a16:colId xmlns:a16="http://schemas.microsoft.com/office/drawing/2014/main" val="1483656795"/>
                    </a:ext>
                  </a:extLst>
                </a:gridCol>
              </a:tblGrid>
              <a:tr h="791678">
                <a:tc>
                  <a:txBody>
                    <a:bodyPr/>
                    <a:lstStyle/>
                    <a:p>
                      <a:pPr algn="ctr">
                        <a:lnSpc>
                          <a:spcPct val="200000"/>
                        </a:lnSpc>
                        <a:spcAft>
                          <a:spcPts val="0"/>
                        </a:spcAft>
                      </a:pPr>
                      <a:r>
                        <a:rPr lang="en-GB" sz="18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North America</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Central America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South America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9396054"/>
                  </a:ext>
                </a:extLst>
              </a:tr>
              <a:tr h="3651734">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•American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•Inuit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•Quebec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•Puerto 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•Costa 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•Guatemalan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•Honduras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•Mexican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•Nicaraguan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•Panamanian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•Salvadorian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•Tijuana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•Argentine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•Bolivian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•Brazilian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•Chilean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•Colombian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Ecaudorian</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•Paraguayan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•Peruvian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Uruaguayan</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•Venezuelan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65020"/>
                  </a:ext>
                </a:extLst>
              </a:tr>
            </a:tbl>
          </a:graphicData>
        </a:graphic>
      </p:graphicFrame>
    </p:spTree>
    <p:extLst>
      <p:ext uri="{BB962C8B-B14F-4D97-AF65-F5344CB8AC3E}">
        <p14:creationId xmlns:p14="http://schemas.microsoft.com/office/powerpoint/2010/main" val="4563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00F2-0CDC-481B-B4CD-16139C370250}"/>
              </a:ext>
            </a:extLst>
          </p:cNvPr>
          <p:cNvSpPr>
            <a:spLocks noGrp="1"/>
          </p:cNvSpPr>
          <p:nvPr>
            <p:ph type="title"/>
          </p:nvPr>
        </p:nvSpPr>
        <p:spPr/>
        <p:txBody>
          <a:bodyPr>
            <a:normAutofit fontScale="90000"/>
          </a:bodyPr>
          <a:lstStyle/>
          <a:p>
            <a:r>
              <a:rPr lang="en-US" b="1" dirty="0"/>
              <a:t>Misunderstandings about Sign Language</a:t>
            </a:r>
            <a:br>
              <a:rPr lang="en-CA" dirty="0"/>
            </a:br>
            <a:endParaRPr lang="en-CA" dirty="0"/>
          </a:p>
        </p:txBody>
      </p:sp>
      <p:sp>
        <p:nvSpPr>
          <p:cNvPr id="3" name="Content Placeholder 2">
            <a:extLst>
              <a:ext uri="{FF2B5EF4-FFF2-40B4-BE49-F238E27FC236}">
                <a16:creationId xmlns:a16="http://schemas.microsoft.com/office/drawing/2014/main" id="{2ECADEBD-ABDD-48AF-8592-DB0FCC53F13B}"/>
              </a:ext>
            </a:extLst>
          </p:cNvPr>
          <p:cNvSpPr>
            <a:spLocks noGrp="1"/>
          </p:cNvSpPr>
          <p:nvPr>
            <p:ph idx="1"/>
          </p:nvPr>
        </p:nvSpPr>
        <p:spPr/>
        <p:txBody>
          <a:bodyPr>
            <a:normAutofit lnSpcReduction="10000"/>
          </a:bodyPr>
          <a:lstStyle/>
          <a:p>
            <a:r>
              <a:rPr lang="en-US" dirty="0"/>
              <a:t>Most people who are not disable think that sing language is just simple a manual representation of the spoken language which is not true.</a:t>
            </a:r>
          </a:p>
          <a:p>
            <a:r>
              <a:rPr lang="en-US" dirty="0"/>
              <a:t> In fact, our language and sign language of the deaf have little in common. </a:t>
            </a:r>
          </a:p>
          <a:p>
            <a:r>
              <a:rPr lang="en-US" dirty="0"/>
              <a:t>Sing language has the difficulty of the verbal language but it is self-determining from the alphabets</a:t>
            </a:r>
          </a:p>
          <a:p>
            <a:r>
              <a:rPr lang="en-US" dirty="0"/>
              <a:t>The best example is British Sign Language and American Sign Language which are meaningless although the facts that disable people from United States and Britain perfectly understand each other.</a:t>
            </a:r>
            <a:endParaRPr lang="en-CA" dirty="0"/>
          </a:p>
          <a:p>
            <a:r>
              <a:rPr lang="en-US" dirty="0"/>
              <a:t>Another common misunderstanding about sing language is that it globally understandable which is of course not true. As explained above, the sing language that is used by the deaf in Unites States and Britain are very not the same</a:t>
            </a:r>
            <a:endParaRPr lang="en-CA" dirty="0"/>
          </a:p>
        </p:txBody>
      </p:sp>
    </p:spTree>
    <p:extLst>
      <p:ext uri="{BB962C8B-B14F-4D97-AF65-F5344CB8AC3E}">
        <p14:creationId xmlns:p14="http://schemas.microsoft.com/office/powerpoint/2010/main" val="23174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AF0F-7F48-4D92-A117-E81E4F989547}"/>
              </a:ext>
            </a:extLst>
          </p:cNvPr>
          <p:cNvSpPr>
            <a:spLocks noGrp="1"/>
          </p:cNvSpPr>
          <p:nvPr>
            <p:ph type="title"/>
          </p:nvPr>
        </p:nvSpPr>
        <p:spPr/>
        <p:txBody>
          <a:bodyPr/>
          <a:lstStyle/>
          <a:p>
            <a:r>
              <a:rPr lang="en-CA" dirty="0"/>
              <a:t>Objective:</a:t>
            </a:r>
          </a:p>
        </p:txBody>
      </p:sp>
      <p:sp>
        <p:nvSpPr>
          <p:cNvPr id="3" name="Content Placeholder 2">
            <a:extLst>
              <a:ext uri="{FF2B5EF4-FFF2-40B4-BE49-F238E27FC236}">
                <a16:creationId xmlns:a16="http://schemas.microsoft.com/office/drawing/2014/main" id="{378C132E-6369-4C7E-BF4E-F89C1033FB0A}"/>
              </a:ext>
            </a:extLst>
          </p:cNvPr>
          <p:cNvSpPr>
            <a:spLocks noGrp="1"/>
          </p:cNvSpPr>
          <p:nvPr>
            <p:ph idx="1"/>
          </p:nvPr>
        </p:nvSpPr>
        <p:spPr/>
        <p:txBody>
          <a:bodyPr/>
          <a:lstStyle/>
          <a:p>
            <a:r>
              <a:rPr lang="en-US" dirty="0"/>
              <a:t>My thesis main objective to help deaf community to increases their self-esteem and IQ level and improve their communication skill. Student who are deaf or have a deaf parent or have a close relative with deaf individual will learn by themselves about sign language alphabets and numbers.</a:t>
            </a:r>
          </a:p>
          <a:p>
            <a:r>
              <a:rPr lang="en-US" dirty="0"/>
              <a:t>Deaf community will learn their first step toward to American sign language. Although correct usage of sign gesture plays very important part in effective communication. </a:t>
            </a:r>
          </a:p>
          <a:p>
            <a:r>
              <a:rPr lang="en-US" dirty="0"/>
              <a:t>Deaf student also encouraged to establish connection to deaf community and to carry their new knowledge and skill beyond the class room and into the community at large. </a:t>
            </a:r>
            <a:endParaRPr lang="en-CA" dirty="0"/>
          </a:p>
        </p:txBody>
      </p:sp>
    </p:spTree>
    <p:extLst>
      <p:ext uri="{BB962C8B-B14F-4D97-AF65-F5344CB8AC3E}">
        <p14:creationId xmlns:p14="http://schemas.microsoft.com/office/powerpoint/2010/main" val="182775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DF5F-96EB-467E-A602-5E280420835E}"/>
              </a:ext>
            </a:extLst>
          </p:cNvPr>
          <p:cNvSpPr>
            <a:spLocks noGrp="1"/>
          </p:cNvSpPr>
          <p:nvPr>
            <p:ph type="title"/>
          </p:nvPr>
        </p:nvSpPr>
        <p:spPr/>
        <p:txBody>
          <a:bodyPr/>
          <a:lstStyle/>
          <a:p>
            <a:r>
              <a:rPr lang="en-GB" b="1" dirty="0"/>
              <a:t>Project overview for American sign language</a:t>
            </a:r>
            <a:endParaRPr lang="en-CA" dirty="0"/>
          </a:p>
        </p:txBody>
      </p:sp>
      <p:sp>
        <p:nvSpPr>
          <p:cNvPr id="11" name="Content Placeholder 10">
            <a:extLst>
              <a:ext uri="{FF2B5EF4-FFF2-40B4-BE49-F238E27FC236}">
                <a16:creationId xmlns:a16="http://schemas.microsoft.com/office/drawing/2014/main" id="{454BC387-F5CB-4B05-95F6-B917CC44AA87}"/>
              </a:ext>
            </a:extLst>
          </p:cNvPr>
          <p:cNvSpPr>
            <a:spLocks noGrp="1"/>
          </p:cNvSpPr>
          <p:nvPr>
            <p:ph idx="1"/>
          </p:nvPr>
        </p:nvSpPr>
        <p:spPr/>
        <p:txBody>
          <a:bodyPr/>
          <a:lstStyle/>
          <a:p>
            <a:endParaRPr lang="en-CA"/>
          </a:p>
        </p:txBody>
      </p:sp>
      <p:pic>
        <p:nvPicPr>
          <p:cNvPr id="12" name="Picture 11">
            <a:extLst>
              <a:ext uri="{FF2B5EF4-FFF2-40B4-BE49-F238E27FC236}">
                <a16:creationId xmlns:a16="http://schemas.microsoft.com/office/drawing/2014/main" id="{671DD28C-87EC-4A8B-BD5F-2342A6DF91E1}"/>
              </a:ext>
            </a:extLst>
          </p:cNvPr>
          <p:cNvPicPr>
            <a:picLocks noChangeAspect="1"/>
          </p:cNvPicPr>
          <p:nvPr/>
        </p:nvPicPr>
        <p:blipFill>
          <a:blip r:embed="rId2"/>
          <a:stretch>
            <a:fillRect/>
          </a:stretch>
        </p:blipFill>
        <p:spPr>
          <a:xfrm>
            <a:off x="677334" y="2160589"/>
            <a:ext cx="8596668" cy="4173536"/>
          </a:xfrm>
          <a:prstGeom prst="rect">
            <a:avLst/>
          </a:prstGeom>
        </p:spPr>
      </p:pic>
    </p:spTree>
    <p:extLst>
      <p:ext uri="{BB962C8B-B14F-4D97-AF65-F5344CB8AC3E}">
        <p14:creationId xmlns:p14="http://schemas.microsoft.com/office/powerpoint/2010/main" val="363566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DF49-8B34-4853-A735-3537FE597C11}"/>
              </a:ext>
            </a:extLst>
          </p:cNvPr>
          <p:cNvSpPr>
            <a:spLocks noGrp="1"/>
          </p:cNvSpPr>
          <p:nvPr>
            <p:ph type="title"/>
          </p:nvPr>
        </p:nvSpPr>
        <p:spPr/>
        <p:txBody>
          <a:bodyPr/>
          <a:lstStyle/>
          <a:p>
            <a:r>
              <a:rPr lang="en-CA" dirty="0"/>
              <a:t>About American Sing Language(ASL)</a:t>
            </a:r>
          </a:p>
        </p:txBody>
      </p:sp>
      <p:sp>
        <p:nvSpPr>
          <p:cNvPr id="3" name="Content Placeholder 2">
            <a:extLst>
              <a:ext uri="{FF2B5EF4-FFF2-40B4-BE49-F238E27FC236}">
                <a16:creationId xmlns:a16="http://schemas.microsoft.com/office/drawing/2014/main" id="{8B3BF085-C6BA-4086-8B73-6796818965C1}"/>
              </a:ext>
            </a:extLst>
          </p:cNvPr>
          <p:cNvSpPr>
            <a:spLocks noGrp="1"/>
          </p:cNvSpPr>
          <p:nvPr>
            <p:ph idx="1"/>
          </p:nvPr>
        </p:nvSpPr>
        <p:spPr/>
        <p:txBody>
          <a:bodyPr/>
          <a:lstStyle/>
          <a:p>
            <a:r>
              <a:rPr lang="en-GB" dirty="0"/>
              <a:t>American Sign Language is implemented from French sign language which was introduced by Thomas </a:t>
            </a:r>
            <a:r>
              <a:rPr lang="en-GB" dirty="0" err="1"/>
              <a:t>Hopins</a:t>
            </a:r>
            <a:r>
              <a:rPr lang="en-GB" dirty="0"/>
              <a:t> Gallaudet in United States. </a:t>
            </a:r>
          </a:p>
          <a:p>
            <a:r>
              <a:rPr lang="en-GB" dirty="0"/>
              <a:t>ASL is similar to French sign language; Individuals who speak American Sign Language are able to effectively communicate in French Sign Language. </a:t>
            </a:r>
          </a:p>
          <a:p>
            <a:r>
              <a:rPr lang="en-GB" dirty="0"/>
              <a:t>A variation of American Sign Language also exits. Similarly, to English which is international language, but it has unique variations between English spoken in England, United States or Australian, there are separate difference that have changed in sign language.</a:t>
            </a:r>
            <a:endParaRPr lang="en-CA" dirty="0"/>
          </a:p>
          <a:p>
            <a:endParaRPr lang="en-CA" dirty="0"/>
          </a:p>
        </p:txBody>
      </p:sp>
    </p:spTree>
    <p:extLst>
      <p:ext uri="{BB962C8B-B14F-4D97-AF65-F5344CB8AC3E}">
        <p14:creationId xmlns:p14="http://schemas.microsoft.com/office/powerpoint/2010/main" val="369017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F8CC-60B8-4800-89C8-0C071FB1609C}"/>
              </a:ext>
            </a:extLst>
          </p:cNvPr>
          <p:cNvSpPr>
            <a:spLocks noGrp="1"/>
          </p:cNvSpPr>
          <p:nvPr>
            <p:ph type="title"/>
          </p:nvPr>
        </p:nvSpPr>
        <p:spPr/>
        <p:txBody>
          <a:bodyPr/>
          <a:lstStyle/>
          <a:p>
            <a:r>
              <a:rPr lang="en-CA" dirty="0"/>
              <a:t>ASL Manual Alphabet</a:t>
            </a:r>
          </a:p>
        </p:txBody>
      </p:sp>
      <p:pic>
        <p:nvPicPr>
          <p:cNvPr id="4" name="Content Placeholder 3">
            <a:extLst>
              <a:ext uri="{FF2B5EF4-FFF2-40B4-BE49-F238E27FC236}">
                <a16:creationId xmlns:a16="http://schemas.microsoft.com/office/drawing/2014/main" id="{522FCE2E-9A45-4F2A-830C-CFE535148AC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90575" y="2160588"/>
            <a:ext cx="7943850" cy="4440237"/>
          </a:xfrm>
          <a:prstGeom prst="rect">
            <a:avLst/>
          </a:prstGeom>
          <a:noFill/>
          <a:ln>
            <a:noFill/>
          </a:ln>
        </p:spPr>
      </p:pic>
    </p:spTree>
    <p:extLst>
      <p:ext uri="{BB962C8B-B14F-4D97-AF65-F5344CB8AC3E}">
        <p14:creationId xmlns:p14="http://schemas.microsoft.com/office/powerpoint/2010/main" val="42722986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244</TotalTime>
  <Words>1228</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Real time static gesture detection using Machine Learning</vt:lpstr>
      <vt:lpstr>About Sign Language:</vt:lpstr>
      <vt:lpstr>About Sing Language</vt:lpstr>
      <vt:lpstr>Different Sign Language in the Americas </vt:lpstr>
      <vt:lpstr>Misunderstandings about Sign Language </vt:lpstr>
      <vt:lpstr>Objective:</vt:lpstr>
      <vt:lpstr>Project overview for American sign language</vt:lpstr>
      <vt:lpstr>About American Sing Language(ASL)</vt:lpstr>
      <vt:lpstr>ASL Manual Alphabet</vt:lpstr>
      <vt:lpstr>Dataset and variables: </vt:lpstr>
      <vt:lpstr>Data set Sample</vt:lpstr>
      <vt:lpstr>Dataset Description and Image property </vt:lpstr>
      <vt:lpstr>Capturing Images for Dataset </vt:lpstr>
      <vt:lpstr>My Approach for Hand Detection</vt:lpstr>
      <vt:lpstr>Hand posture detection steps </vt:lpstr>
      <vt:lpstr>Neural Network Architecture</vt:lpstr>
      <vt:lpstr>Single Layer feed forward network </vt:lpstr>
      <vt:lpstr>Multilayer feed forward network </vt:lpstr>
      <vt:lpstr>Multilayer feed forward network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gesture detection using Machine Learning</dc:title>
  <dc:creator>sandip gosswami</dc:creator>
  <cp:lastModifiedBy>sandip gosswami</cp:lastModifiedBy>
  <cp:revision>27</cp:revision>
  <dcterms:created xsi:type="dcterms:W3CDTF">2018-11-11T17:03:07Z</dcterms:created>
  <dcterms:modified xsi:type="dcterms:W3CDTF">2019-03-07T02:41:52Z</dcterms:modified>
</cp:coreProperties>
</file>