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71"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B2049-0EE9-F543-967E-50E2F22CE9E4}" type="datetimeFigureOut">
              <a:rPr lang="en-US" smtClean="0"/>
              <a:t>7/10/2025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DED8C-4BDE-0F46-A127-4467FC8D9DE6}" type="slidenum">
              <a:rPr lang="en-US" smtClean="0"/>
              <a:t>‹#›</a:t>
            </a:fld>
            <a:endParaRPr lang="en-US"/>
          </a:p>
        </p:txBody>
      </p:sp>
    </p:spTree>
    <p:extLst>
      <p:ext uri="{BB962C8B-B14F-4D97-AF65-F5344CB8AC3E}">
        <p14:creationId xmlns:p14="http://schemas.microsoft.com/office/powerpoint/2010/main" val="388391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EDED8C-4BDE-0F46-A127-4467FC8D9DE6}" type="slidenum">
              <a:rPr lang="en-US" smtClean="0"/>
              <a:t>4</a:t>
            </a:fld>
            <a:endParaRPr lang="en-US"/>
          </a:p>
        </p:txBody>
      </p:sp>
    </p:spTree>
    <p:extLst>
      <p:ext uri="{BB962C8B-B14F-4D97-AF65-F5344CB8AC3E}">
        <p14:creationId xmlns:p14="http://schemas.microsoft.com/office/powerpoint/2010/main" val="114243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7/10/2025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7/10/2025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9.xml" /><Relationship Id="rId5" Type="http://schemas.openxmlformats.org/officeDocument/2006/relationships/image" Target="../media/image6.jpeg" /><Relationship Id="rId4" Type="http://schemas.openxmlformats.org/officeDocument/2006/relationships/image" Target="../media/image5.jpeg"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7EE5-B8EA-3471-E91D-C7E257252A6C}"/>
              </a:ext>
            </a:extLst>
          </p:cNvPr>
          <p:cNvSpPr>
            <a:spLocks noGrp="1"/>
          </p:cNvSpPr>
          <p:nvPr>
            <p:ph type="ctrTitle"/>
          </p:nvPr>
        </p:nvSpPr>
        <p:spPr>
          <a:xfrm>
            <a:off x="1069848" y="1298448"/>
            <a:ext cx="7315200" cy="1509523"/>
          </a:xfrm>
        </p:spPr>
        <p:txBody>
          <a:bodyPr>
            <a:normAutofit/>
          </a:bodyPr>
          <a:lstStyle/>
          <a:p>
            <a:pPr algn="ctr"/>
            <a:r>
              <a:rPr lang="en-IN" sz="4400" b="1" dirty="0"/>
              <a:t>GUI-Based Authentication System in Python</a:t>
            </a:r>
            <a:endParaRPr lang="en-US" sz="4400" b="1" dirty="0"/>
          </a:p>
        </p:txBody>
      </p:sp>
      <p:sp>
        <p:nvSpPr>
          <p:cNvPr id="5" name="Subtitle 2">
            <a:extLst>
              <a:ext uri="{FF2B5EF4-FFF2-40B4-BE49-F238E27FC236}">
                <a16:creationId xmlns:a16="http://schemas.microsoft.com/office/drawing/2014/main" id="{2553A6F7-EA50-6EEF-A386-F8BE3C4042FA}"/>
              </a:ext>
            </a:extLst>
          </p:cNvPr>
          <p:cNvSpPr txBox="1">
            <a:spLocks noGrp="1"/>
          </p:cNvSpPr>
          <p:nvPr>
            <p:ph type="subTitle" idx="1"/>
          </p:nvPr>
        </p:nvSpPr>
        <p:spPr>
          <a:xfrm>
            <a:off x="1100138" y="3157538"/>
            <a:ext cx="7315200" cy="242728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GB" sz="2400" b="1" dirty="0"/>
              <a:t>Subject: Testing and Debugging</a:t>
            </a:r>
          </a:p>
          <a:p>
            <a:pPr algn="ctr"/>
            <a:r>
              <a:rPr lang="en-GB" sz="2400" b="1" dirty="0"/>
              <a:t>Submitted by: Sandip Mahato</a:t>
            </a:r>
          </a:p>
          <a:p>
            <a:pPr algn="ctr"/>
            <a:r>
              <a:rPr lang="en-GB" sz="2400" b="1" dirty="0"/>
              <a:t>Semester: 2nd B.Sc. Computer Science</a:t>
            </a:r>
            <a:endParaRPr lang="en-IN" sz="2400" b="1" dirty="0"/>
          </a:p>
          <a:p>
            <a:pPr algn="ctr"/>
            <a:r>
              <a:rPr lang="en-IN" sz="2400" b="1" dirty="0"/>
              <a:t>Visva Bharati</a:t>
            </a:r>
            <a:endParaRPr lang="en-GB" sz="2400" b="1" dirty="0"/>
          </a:p>
        </p:txBody>
      </p:sp>
    </p:spTree>
    <p:extLst>
      <p:ext uri="{BB962C8B-B14F-4D97-AF65-F5344CB8AC3E}">
        <p14:creationId xmlns:p14="http://schemas.microsoft.com/office/powerpoint/2010/main" val="22795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D8CE-7D7B-E345-58D7-079F5FDD34DF}"/>
              </a:ext>
            </a:extLst>
          </p:cNvPr>
          <p:cNvSpPr>
            <a:spLocks noGrp="1"/>
          </p:cNvSpPr>
          <p:nvPr>
            <p:ph type="title"/>
          </p:nvPr>
        </p:nvSpPr>
        <p:spPr>
          <a:xfrm>
            <a:off x="3886200" y="1015677"/>
            <a:ext cx="7315200" cy="721208"/>
          </a:xfrm>
        </p:spPr>
        <p:txBody>
          <a:bodyPr anchor="ctr">
            <a:normAutofit/>
          </a:bodyPr>
          <a:lstStyle/>
          <a:p>
            <a:pPr algn="ctr"/>
            <a:r>
              <a:rPr lang="en-IN" sz="3200" b="1" dirty="0"/>
              <a:t>Tools  And Technologies Used</a:t>
            </a:r>
            <a:endParaRPr lang="en-US" sz="3200" b="1" dirty="0"/>
          </a:p>
        </p:txBody>
      </p:sp>
      <p:sp>
        <p:nvSpPr>
          <p:cNvPr id="3" name="Text Placeholder 2">
            <a:extLst>
              <a:ext uri="{FF2B5EF4-FFF2-40B4-BE49-F238E27FC236}">
                <a16:creationId xmlns:a16="http://schemas.microsoft.com/office/drawing/2014/main" id="{3CCBFE64-0C4C-121C-AE3A-8430C88D5B39}"/>
              </a:ext>
            </a:extLst>
          </p:cNvPr>
          <p:cNvSpPr>
            <a:spLocks noGrp="1"/>
          </p:cNvSpPr>
          <p:nvPr>
            <p:ph type="body" idx="1"/>
          </p:nvPr>
        </p:nvSpPr>
        <p:spPr>
          <a:xfrm>
            <a:off x="3886200" y="2009259"/>
            <a:ext cx="7315200" cy="3577725"/>
          </a:xfrm>
        </p:spPr>
        <p:txBody>
          <a:bodyPr>
            <a:normAutofit fontScale="25000" lnSpcReduction="20000"/>
          </a:bodyPr>
          <a:lstStyle/>
          <a:p>
            <a:r>
              <a:rPr lang="en-GB" sz="6400" dirty="0"/>
              <a:t>This section lists all the tools, libraries, and technologies used to develop, test, and debug the GUI-based Authentication System</a:t>
            </a:r>
            <a:endParaRPr lang="en-IN" sz="6400" dirty="0"/>
          </a:p>
          <a:p>
            <a:r>
              <a:rPr lang="en-IN" sz="6400" u="sng" dirty="0"/>
              <a:t>1. P</a:t>
            </a:r>
            <a:r>
              <a:rPr lang="en-GB" sz="6400" u="sng" dirty="0"/>
              <a:t>rogramming Language</a:t>
            </a:r>
          </a:p>
          <a:p>
            <a:r>
              <a:rPr lang="en-GB" sz="6400" dirty="0"/>
              <a:t>Python 3.x</a:t>
            </a:r>
          </a:p>
          <a:p>
            <a:r>
              <a:rPr lang="en-GB" sz="6400" dirty="0"/>
              <a:t>Used as the core language for building the entire application, including logic, file handling, and validation.</a:t>
            </a:r>
          </a:p>
          <a:p>
            <a:r>
              <a:rPr lang="en-IN" sz="6400" u="sng" dirty="0"/>
              <a:t>2. </a:t>
            </a:r>
            <a:r>
              <a:rPr lang="en-GB" sz="6400" u="sng" dirty="0"/>
              <a:t>GUI Framework</a:t>
            </a:r>
          </a:p>
          <a:p>
            <a:r>
              <a:rPr lang="en-GB" sz="6400" dirty="0"/>
              <a:t>Tkinter (built-in Python module)</a:t>
            </a:r>
          </a:p>
          <a:p>
            <a:r>
              <a:rPr lang="en-GB" sz="6400" dirty="0"/>
              <a:t>Used to design the graphical user interface including windows, labels, entry fields, buttons, and message boxes.</a:t>
            </a:r>
            <a:endParaRPr lang="en-IN" sz="6400" dirty="0"/>
          </a:p>
          <a:p>
            <a:r>
              <a:rPr lang="en-IN" sz="6400" u="sng" dirty="0"/>
              <a:t>3. </a:t>
            </a:r>
            <a:r>
              <a:rPr lang="en-GB" sz="6400" u="sng" dirty="0"/>
              <a:t>Text File Storage</a:t>
            </a:r>
          </a:p>
          <a:p>
            <a:r>
              <a:rPr lang="en-IN" sz="6400" dirty="0"/>
              <a:t>“</a:t>
            </a:r>
            <a:r>
              <a:rPr lang="en-GB" sz="6400" dirty="0"/>
              <a:t>users.txt</a:t>
            </a:r>
            <a:r>
              <a:rPr lang="en-IN" sz="6400" dirty="0"/>
              <a:t>”-  </a:t>
            </a:r>
            <a:r>
              <a:rPr lang="en-GB" sz="6400" dirty="0"/>
              <a:t>Used to store username-password pairs in plain text format (line by line) as a basic backend.</a:t>
            </a:r>
          </a:p>
          <a:p>
            <a:endParaRPr lang="en-US" dirty="0"/>
          </a:p>
        </p:txBody>
      </p:sp>
      <p:sp>
        <p:nvSpPr>
          <p:cNvPr id="5" name="Title 1">
            <a:extLst>
              <a:ext uri="{FF2B5EF4-FFF2-40B4-BE49-F238E27FC236}">
                <a16:creationId xmlns:a16="http://schemas.microsoft.com/office/drawing/2014/main" id="{FF09C8FC-CCCC-7F93-F247-A6FF93C04966}"/>
              </a:ext>
            </a:extLst>
          </p:cNvPr>
          <p:cNvSpPr txBox="1">
            <a:spLocks/>
          </p:cNvSpPr>
          <p:nvPr/>
        </p:nvSpPr>
        <p:spPr>
          <a:xfrm>
            <a:off x="324478" y="1015677"/>
            <a:ext cx="2670691" cy="4826645"/>
          </a:xfrm>
          <a:prstGeom prst="rect">
            <a:avLst/>
          </a:prstGeom>
        </p:spPr>
        <p:txBody>
          <a:bodyPr vert="wordArtVert" lIns="91440" tIns="45720" rIns="91440" bIns="45720" rtlCol="0" anchor="ctr">
            <a:normAutofit fontScale="92500" lnSpcReduction="10000"/>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algn="just"/>
            <a:r>
              <a:rPr lang="en-IN" b="1" dirty="0"/>
              <a:t>TECHNOLOGIES </a:t>
            </a:r>
            <a:endParaRPr lang="en-US" b="1" dirty="0"/>
          </a:p>
        </p:txBody>
      </p:sp>
    </p:spTree>
    <p:extLst>
      <p:ext uri="{BB962C8B-B14F-4D97-AF65-F5344CB8AC3E}">
        <p14:creationId xmlns:p14="http://schemas.microsoft.com/office/powerpoint/2010/main" val="222558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BFF99F-286D-7E42-49FC-2AA087066BEC}"/>
              </a:ext>
            </a:extLst>
          </p:cNvPr>
          <p:cNvSpPr>
            <a:spLocks noGrp="1"/>
          </p:cNvSpPr>
          <p:nvPr>
            <p:ph type="body" idx="1"/>
          </p:nvPr>
        </p:nvSpPr>
        <p:spPr>
          <a:xfrm>
            <a:off x="3886200" y="1376281"/>
            <a:ext cx="7315200" cy="4105436"/>
          </a:xfrm>
        </p:spPr>
        <p:txBody>
          <a:bodyPr>
            <a:normAutofit fontScale="25000" lnSpcReduction="20000"/>
          </a:bodyPr>
          <a:lstStyle/>
          <a:p>
            <a:r>
              <a:rPr lang="en-IN" sz="6400" dirty="0"/>
              <a:t>4. </a:t>
            </a:r>
            <a:r>
              <a:rPr lang="en-IN" sz="6400" u="sng" dirty="0"/>
              <a:t>IDE (Code Editor)</a:t>
            </a:r>
            <a:r>
              <a:rPr lang="en-IN" sz="6400" dirty="0"/>
              <a:t>
Visual Studio Code
Used to write, debug, and test the Python code. (Mention the one you used, e.g., IDLE or VS Code)
 5.</a:t>
            </a:r>
            <a:r>
              <a:rPr lang="en-IN" sz="6400" u="sng" dirty="0"/>
              <a:t> Testing Tools</a:t>
            </a:r>
            <a:r>
              <a:rPr lang="en-IN" sz="6400" dirty="0"/>
              <a:t>
Manual Testing via GUI inputs
All test cases (valid/invalid) were manually entered through the interface to verify </a:t>
            </a:r>
            <a:r>
              <a:rPr lang="en-IN" sz="6400" dirty="0" err="1"/>
              <a:t>behavior</a:t>
            </a:r>
            <a:r>
              <a:rPr lang="en-IN" sz="6400" dirty="0"/>
              <a:t>.
6. </a:t>
            </a:r>
            <a:r>
              <a:rPr lang="en-IN" sz="6400" u="sng" dirty="0"/>
              <a:t>Debugging Tools</a:t>
            </a:r>
            <a:r>
              <a:rPr lang="en-IN" sz="6400" dirty="0"/>
              <a:t>
print() statements for backend tracking
tkinter.messagebox for real-time GUI alerts
Used to trace logic and catch errors in user input and file operations.
 7. </a:t>
            </a:r>
            <a:r>
              <a:rPr lang="en-IN" sz="6400" u="sng" dirty="0"/>
              <a:t>Operating System</a:t>
            </a:r>
            <a:r>
              <a:rPr lang="en-IN" sz="6400" dirty="0"/>
              <a:t>
Windows 10 / 11 (or Linux if used)
The platform where the application was developed and tested.</a:t>
            </a:r>
          </a:p>
          <a:p>
            <a:endParaRPr lang="en-US" dirty="0"/>
          </a:p>
        </p:txBody>
      </p:sp>
      <p:sp>
        <p:nvSpPr>
          <p:cNvPr id="5" name="Title 1">
            <a:extLst>
              <a:ext uri="{FF2B5EF4-FFF2-40B4-BE49-F238E27FC236}">
                <a16:creationId xmlns:a16="http://schemas.microsoft.com/office/drawing/2014/main" id="{E6B8BC02-620B-3DE9-015F-0BA6406E2250}"/>
              </a:ext>
            </a:extLst>
          </p:cNvPr>
          <p:cNvSpPr txBox="1">
            <a:spLocks/>
          </p:cNvSpPr>
          <p:nvPr/>
        </p:nvSpPr>
        <p:spPr>
          <a:xfrm>
            <a:off x="324478" y="1015677"/>
            <a:ext cx="2670691" cy="4826645"/>
          </a:xfrm>
          <a:prstGeom prst="rect">
            <a:avLst/>
          </a:prstGeom>
        </p:spPr>
        <p:txBody>
          <a:bodyPr vert="wordArtVert" lIns="91440" tIns="45720" rIns="91440" bIns="45720" rtlCol="0" anchor="ctr">
            <a:normAutofit fontScale="92500" lnSpcReduction="10000"/>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algn="just"/>
            <a:r>
              <a:rPr lang="en-IN" b="1" dirty="0"/>
              <a:t>TECHNOLOGIES </a:t>
            </a:r>
            <a:endParaRPr lang="en-US" b="1" dirty="0"/>
          </a:p>
        </p:txBody>
      </p:sp>
      <p:sp>
        <p:nvSpPr>
          <p:cNvPr id="7" name="Title 1">
            <a:extLst>
              <a:ext uri="{FF2B5EF4-FFF2-40B4-BE49-F238E27FC236}">
                <a16:creationId xmlns:a16="http://schemas.microsoft.com/office/drawing/2014/main" id="{639E7954-0D41-23ED-8FEB-5B13EE3CA876}"/>
              </a:ext>
            </a:extLst>
          </p:cNvPr>
          <p:cNvSpPr>
            <a:spLocks noGrp="1"/>
          </p:cNvSpPr>
          <p:nvPr>
            <p:ph type="title"/>
          </p:nvPr>
        </p:nvSpPr>
        <p:spPr>
          <a:xfrm>
            <a:off x="3886200" y="724804"/>
            <a:ext cx="7315200" cy="581746"/>
          </a:xfrm>
        </p:spPr>
        <p:txBody>
          <a:bodyPr anchor="ctr">
            <a:normAutofit/>
          </a:bodyPr>
          <a:lstStyle/>
          <a:p>
            <a:pPr algn="ctr"/>
            <a:r>
              <a:rPr lang="en-IN" sz="3200" b="1" dirty="0"/>
              <a:t>Tools  And Technologies Used</a:t>
            </a:r>
            <a:endParaRPr lang="en-US" sz="3200" b="1" dirty="0"/>
          </a:p>
        </p:txBody>
      </p:sp>
    </p:spTree>
    <p:extLst>
      <p:ext uri="{BB962C8B-B14F-4D97-AF65-F5344CB8AC3E}">
        <p14:creationId xmlns:p14="http://schemas.microsoft.com/office/powerpoint/2010/main" val="383435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AE9F-9EF3-14C7-A10F-8162AB7F059D}"/>
              </a:ext>
            </a:extLst>
          </p:cNvPr>
          <p:cNvSpPr>
            <a:spLocks noGrp="1"/>
          </p:cNvSpPr>
          <p:nvPr>
            <p:ph type="title"/>
          </p:nvPr>
        </p:nvSpPr>
        <p:spPr>
          <a:xfrm>
            <a:off x="256032" y="1142999"/>
            <a:ext cx="2626818" cy="4472941"/>
          </a:xfrm>
        </p:spPr>
        <p:txBody>
          <a:bodyPr vert="wordArtVert">
            <a:normAutofit/>
          </a:bodyPr>
          <a:lstStyle/>
          <a:p>
            <a:pPr algn="thaiDist"/>
            <a:r>
              <a:rPr lang="en-IN" sz="4800" b="1" dirty="0"/>
              <a:t>CODE SNIPPETS</a:t>
            </a:r>
            <a:endParaRPr lang="en-US" sz="4800" b="1" dirty="0"/>
          </a:p>
        </p:txBody>
      </p:sp>
      <p:pic>
        <p:nvPicPr>
          <p:cNvPr id="9" name="Picture Placeholder 8">
            <a:extLst>
              <a:ext uri="{FF2B5EF4-FFF2-40B4-BE49-F238E27FC236}">
                <a16:creationId xmlns:a16="http://schemas.microsoft.com/office/drawing/2014/main" id="{F4343C2B-453F-3A2F-5BB9-AC01E67D9BA2}"/>
              </a:ext>
            </a:extLst>
          </p:cNvPr>
          <p:cNvPicPr>
            <a:picLocks noGrp="1" noChangeAspect="1"/>
          </p:cNvPicPr>
          <p:nvPr>
            <p:ph type="pic" idx="1"/>
          </p:nvPr>
        </p:nvPicPr>
        <p:blipFill>
          <a:blip r:embed="rId2"/>
          <a:srcRect l="4973" r="4973"/>
          <a:stretch/>
        </p:blipFill>
        <p:spPr>
          <a:xfrm rot="1063067">
            <a:off x="3335962" y="527726"/>
            <a:ext cx="4341166" cy="2851743"/>
          </a:xfrm>
        </p:spPr>
      </p:pic>
      <p:pic>
        <p:nvPicPr>
          <p:cNvPr id="10" name="Picture 9">
            <a:extLst>
              <a:ext uri="{FF2B5EF4-FFF2-40B4-BE49-F238E27FC236}">
                <a16:creationId xmlns:a16="http://schemas.microsoft.com/office/drawing/2014/main" id="{57309062-4333-4D98-3DCC-0148B152FE8E}"/>
              </a:ext>
            </a:extLst>
          </p:cNvPr>
          <p:cNvPicPr>
            <a:picLocks noChangeAspect="1"/>
          </p:cNvPicPr>
          <p:nvPr/>
        </p:nvPicPr>
        <p:blipFill>
          <a:blip r:embed="rId3"/>
          <a:stretch>
            <a:fillRect/>
          </a:stretch>
        </p:blipFill>
        <p:spPr>
          <a:xfrm rot="20380726">
            <a:off x="8594025" y="268225"/>
            <a:ext cx="3221528" cy="3075095"/>
          </a:xfrm>
          <a:prstGeom prst="rect">
            <a:avLst/>
          </a:prstGeom>
        </p:spPr>
      </p:pic>
      <p:pic>
        <p:nvPicPr>
          <p:cNvPr id="11" name="Picture 10">
            <a:extLst>
              <a:ext uri="{FF2B5EF4-FFF2-40B4-BE49-F238E27FC236}">
                <a16:creationId xmlns:a16="http://schemas.microsoft.com/office/drawing/2014/main" id="{381470B5-07AB-2F17-7712-1F17A8398409}"/>
              </a:ext>
            </a:extLst>
          </p:cNvPr>
          <p:cNvPicPr>
            <a:picLocks noChangeAspect="1"/>
          </p:cNvPicPr>
          <p:nvPr/>
        </p:nvPicPr>
        <p:blipFill>
          <a:blip r:embed="rId4"/>
          <a:stretch>
            <a:fillRect/>
          </a:stretch>
        </p:blipFill>
        <p:spPr>
          <a:xfrm rot="19912484">
            <a:off x="3646117" y="4305554"/>
            <a:ext cx="3995201" cy="3075094"/>
          </a:xfrm>
          <a:prstGeom prst="rect">
            <a:avLst/>
          </a:prstGeom>
        </p:spPr>
      </p:pic>
      <p:pic>
        <p:nvPicPr>
          <p:cNvPr id="12" name="Picture 11">
            <a:extLst>
              <a:ext uri="{FF2B5EF4-FFF2-40B4-BE49-F238E27FC236}">
                <a16:creationId xmlns:a16="http://schemas.microsoft.com/office/drawing/2014/main" id="{137AAF29-3DA4-D8F6-37C5-7E8E71E3D31D}"/>
              </a:ext>
            </a:extLst>
          </p:cNvPr>
          <p:cNvPicPr>
            <a:picLocks noChangeAspect="1"/>
          </p:cNvPicPr>
          <p:nvPr/>
        </p:nvPicPr>
        <p:blipFill>
          <a:blip r:embed="rId5"/>
          <a:stretch>
            <a:fillRect/>
          </a:stretch>
        </p:blipFill>
        <p:spPr>
          <a:xfrm rot="1493382">
            <a:off x="7379211" y="3605259"/>
            <a:ext cx="4467577" cy="3252741"/>
          </a:xfrm>
          <a:prstGeom prst="rect">
            <a:avLst/>
          </a:prstGeom>
        </p:spPr>
      </p:pic>
    </p:spTree>
    <p:extLst>
      <p:ext uri="{BB962C8B-B14F-4D97-AF65-F5344CB8AC3E}">
        <p14:creationId xmlns:p14="http://schemas.microsoft.com/office/powerpoint/2010/main" val="980047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BE4C023-FC90-1982-FF8E-B3B568741FA2}"/>
              </a:ext>
            </a:extLst>
          </p:cNvPr>
          <p:cNvPicPr>
            <a:picLocks noGrp="1" noChangeAspect="1"/>
          </p:cNvPicPr>
          <p:nvPr>
            <p:ph type="pic" idx="1"/>
          </p:nvPr>
        </p:nvPicPr>
        <p:blipFill>
          <a:blip r:embed="rId2"/>
          <a:srcRect l="7184" r="7184"/>
          <a:stretch/>
        </p:blipFill>
        <p:spPr/>
      </p:pic>
      <p:sp>
        <p:nvSpPr>
          <p:cNvPr id="7" name="Title 1">
            <a:extLst>
              <a:ext uri="{FF2B5EF4-FFF2-40B4-BE49-F238E27FC236}">
                <a16:creationId xmlns:a16="http://schemas.microsoft.com/office/drawing/2014/main" id="{C0B354AB-F5CC-D278-7638-FF3E2596837A}"/>
              </a:ext>
            </a:extLst>
          </p:cNvPr>
          <p:cNvSpPr>
            <a:spLocks noGrp="1"/>
          </p:cNvSpPr>
          <p:nvPr>
            <p:ph type="title"/>
          </p:nvPr>
        </p:nvSpPr>
        <p:spPr>
          <a:xfrm>
            <a:off x="256032" y="1142999"/>
            <a:ext cx="2626818" cy="4472941"/>
          </a:xfrm>
        </p:spPr>
        <p:txBody>
          <a:bodyPr vert="wordArtVert">
            <a:normAutofit/>
          </a:bodyPr>
          <a:lstStyle/>
          <a:p>
            <a:pPr algn="thaiDist"/>
            <a:r>
              <a:rPr lang="en-IN" sz="4800" b="1" dirty="0"/>
              <a:t>CODE SNIPPETS</a:t>
            </a:r>
            <a:endParaRPr lang="en-US" sz="4800" b="1" dirty="0"/>
          </a:p>
        </p:txBody>
      </p:sp>
    </p:spTree>
    <p:extLst>
      <p:ext uri="{BB962C8B-B14F-4D97-AF65-F5344CB8AC3E}">
        <p14:creationId xmlns:p14="http://schemas.microsoft.com/office/powerpoint/2010/main" val="184926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9302F1E8-8D40-510E-0EBA-4284079E83E4}"/>
              </a:ext>
            </a:extLst>
          </p:cNvPr>
          <p:cNvPicPr>
            <a:picLocks noGrp="1" noChangeAspect="1"/>
          </p:cNvPicPr>
          <p:nvPr>
            <p:ph type="pic" idx="1"/>
          </p:nvPr>
        </p:nvPicPr>
        <p:blipFill>
          <a:blip r:embed="rId2"/>
          <a:srcRect l="7184" r="7184"/>
          <a:stretch/>
        </p:blipFill>
        <p:spPr/>
      </p:pic>
      <p:sp>
        <p:nvSpPr>
          <p:cNvPr id="7" name="Title 1">
            <a:extLst>
              <a:ext uri="{FF2B5EF4-FFF2-40B4-BE49-F238E27FC236}">
                <a16:creationId xmlns:a16="http://schemas.microsoft.com/office/drawing/2014/main" id="{FD021A3A-C4C0-34A0-585C-95C3E278AA44}"/>
              </a:ext>
            </a:extLst>
          </p:cNvPr>
          <p:cNvSpPr>
            <a:spLocks noGrp="1"/>
          </p:cNvSpPr>
          <p:nvPr>
            <p:ph type="title"/>
          </p:nvPr>
        </p:nvSpPr>
        <p:spPr>
          <a:xfrm>
            <a:off x="256032" y="1142999"/>
            <a:ext cx="2626818" cy="4472941"/>
          </a:xfrm>
        </p:spPr>
        <p:txBody>
          <a:bodyPr vert="wordArtVert">
            <a:normAutofit/>
          </a:bodyPr>
          <a:lstStyle/>
          <a:p>
            <a:pPr algn="thaiDist"/>
            <a:r>
              <a:rPr lang="en-IN" sz="4800" b="1" dirty="0"/>
              <a:t>CODE SNIPPETS</a:t>
            </a:r>
            <a:endParaRPr lang="en-US" sz="4800" b="1" dirty="0"/>
          </a:p>
        </p:txBody>
      </p:sp>
    </p:spTree>
    <p:extLst>
      <p:ext uri="{BB962C8B-B14F-4D97-AF65-F5344CB8AC3E}">
        <p14:creationId xmlns:p14="http://schemas.microsoft.com/office/powerpoint/2010/main" val="118137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8269-929C-A489-90CF-847B4A21B2CD}"/>
              </a:ext>
            </a:extLst>
          </p:cNvPr>
          <p:cNvSpPr>
            <a:spLocks noGrp="1"/>
          </p:cNvSpPr>
          <p:nvPr>
            <p:ph type="title"/>
          </p:nvPr>
        </p:nvSpPr>
        <p:spPr>
          <a:xfrm>
            <a:off x="3867912" y="1298448"/>
            <a:ext cx="7315200" cy="886968"/>
          </a:xfrm>
        </p:spPr>
        <p:txBody>
          <a:bodyPr>
            <a:normAutofit fontScale="90000"/>
          </a:bodyPr>
          <a:lstStyle/>
          <a:p>
            <a:pPr algn="ctr"/>
            <a:r>
              <a:rPr lang="en-IN" sz="3600" b="1" dirty="0"/>
              <a:t>Conclusion</a:t>
            </a:r>
            <a:r>
              <a:rPr lang="en-IN" b="1" dirty="0"/>
              <a:t> </a:t>
            </a:r>
            <a:endParaRPr lang="en-US" b="1" dirty="0"/>
          </a:p>
        </p:txBody>
      </p:sp>
      <p:sp>
        <p:nvSpPr>
          <p:cNvPr id="3" name="Text Placeholder 2">
            <a:extLst>
              <a:ext uri="{FF2B5EF4-FFF2-40B4-BE49-F238E27FC236}">
                <a16:creationId xmlns:a16="http://schemas.microsoft.com/office/drawing/2014/main" id="{1E4A3C03-77EB-4AF6-A8B1-C5700433FB2B}"/>
              </a:ext>
            </a:extLst>
          </p:cNvPr>
          <p:cNvSpPr>
            <a:spLocks noGrp="1"/>
          </p:cNvSpPr>
          <p:nvPr>
            <p:ph type="body" idx="1"/>
          </p:nvPr>
        </p:nvSpPr>
        <p:spPr>
          <a:xfrm>
            <a:off x="3886200" y="2352455"/>
            <a:ext cx="7315200" cy="3234529"/>
          </a:xfrm>
        </p:spPr>
        <p:txBody>
          <a:bodyPr anchor="t">
            <a:normAutofit/>
          </a:bodyPr>
          <a:lstStyle/>
          <a:p>
            <a:pPr algn="ctr"/>
            <a:r>
              <a:rPr lang="en-US" sz="1600" dirty="0"/>
              <a:t>This project successfully demonstrates the development of a secure and functional user authentication system using Python and Tkinter. Through the process of designing, testing, and debugging, I gained practical experience in GUI development, file handling, and input validation. By identifying and fixing 16 common bugs, I improved the overall stability, security, and user experience of the application. The use of structured code, manual testing techniques, and debugging tools helped ensure that the program performs accurately under various user scenarios. This project not only strengthened my programming skills but also enhanced my understanding of software quality and reliability, making it a valuable learning experience in testing and debugging.</a:t>
            </a:r>
          </a:p>
        </p:txBody>
      </p:sp>
    </p:spTree>
    <p:extLst>
      <p:ext uri="{BB962C8B-B14F-4D97-AF65-F5344CB8AC3E}">
        <p14:creationId xmlns:p14="http://schemas.microsoft.com/office/powerpoint/2010/main" val="397998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6B47-9987-D3BD-DABB-A14FFCF17043}"/>
              </a:ext>
            </a:extLst>
          </p:cNvPr>
          <p:cNvSpPr>
            <a:spLocks noGrp="1"/>
          </p:cNvSpPr>
          <p:nvPr>
            <p:ph type="title"/>
          </p:nvPr>
        </p:nvSpPr>
        <p:spPr>
          <a:xfrm>
            <a:off x="252919" y="741256"/>
            <a:ext cx="3104166" cy="5366344"/>
          </a:xfrm>
        </p:spPr>
        <p:txBody>
          <a:bodyPr vert="wordArtVert" anchor="ctr"/>
          <a:lstStyle/>
          <a:p>
            <a:pPr algn="dist"/>
            <a:r>
              <a:rPr lang="en-IN" b="1" dirty="0"/>
              <a:t>TESTING </a:t>
            </a:r>
            <a:br>
              <a:rPr lang="en-IN" b="1" dirty="0"/>
            </a:br>
            <a:r>
              <a:rPr lang="en-IN" b="1" dirty="0"/>
              <a:t>AND</a:t>
            </a:r>
            <a:br>
              <a:rPr lang="en-IN" b="1" dirty="0"/>
            </a:br>
            <a:r>
              <a:rPr lang="en-IN" b="1" dirty="0"/>
              <a:t>DEBUGGING</a:t>
            </a:r>
            <a:endParaRPr lang="en-US" b="1" dirty="0"/>
          </a:p>
        </p:txBody>
      </p:sp>
      <p:sp>
        <p:nvSpPr>
          <p:cNvPr id="3" name="Content Placeholder 2">
            <a:extLst>
              <a:ext uri="{FF2B5EF4-FFF2-40B4-BE49-F238E27FC236}">
                <a16:creationId xmlns:a16="http://schemas.microsoft.com/office/drawing/2014/main" id="{FDF0490C-B80B-AF82-7A1A-66961A5C04CD}"/>
              </a:ext>
            </a:extLst>
          </p:cNvPr>
          <p:cNvSpPr>
            <a:spLocks noGrp="1"/>
          </p:cNvSpPr>
          <p:nvPr>
            <p:ph idx="1"/>
          </p:nvPr>
        </p:nvSpPr>
        <p:spPr/>
        <p:txBody>
          <a:bodyPr>
            <a:normAutofit/>
          </a:bodyPr>
          <a:lstStyle/>
          <a:p>
            <a:r>
              <a:rPr lang="en-IN" dirty="0"/>
              <a:t>Testing and debugging are crucial steps in the software development process. In my project—a GUI-based authentication system using Python and Tkinter—they helped ensure that the program works correctly and handles all types of user input.
Testing involved checking how the system responded to valid and invalid login or registration attempts. I verified scenarios like empty fields, duplicate usernames, and incorrect passwords and many others.
Debugging helped me identify and fix issues such as input errors, logic mistakes, and unexpected crashes. I used techniques like print statements and message popups to trace problems and correct them.
These processes made my application more stable, user-friendly, and reliable.</a:t>
            </a:r>
            <a:endParaRPr lang="en-US" dirty="0"/>
          </a:p>
        </p:txBody>
      </p:sp>
    </p:spTree>
    <p:extLst>
      <p:ext uri="{BB962C8B-B14F-4D97-AF65-F5344CB8AC3E}">
        <p14:creationId xmlns:p14="http://schemas.microsoft.com/office/powerpoint/2010/main" val="222595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5EAA-4F4E-F80D-FF92-D410C44CE207}"/>
              </a:ext>
            </a:extLst>
          </p:cNvPr>
          <p:cNvSpPr>
            <a:spLocks noGrp="1"/>
          </p:cNvSpPr>
          <p:nvPr>
            <p:ph type="title"/>
          </p:nvPr>
        </p:nvSpPr>
        <p:spPr>
          <a:xfrm>
            <a:off x="3761401" y="603929"/>
            <a:ext cx="7315200" cy="886968"/>
          </a:xfrm>
        </p:spPr>
        <p:txBody>
          <a:bodyPr anchor="ctr">
            <a:noAutofit/>
          </a:bodyPr>
          <a:lstStyle/>
          <a:p>
            <a:pPr algn="ctr"/>
            <a:r>
              <a:rPr lang="en-IN" sz="3200" b="1" dirty="0"/>
              <a:t> Project Overview and </a:t>
            </a:r>
            <a:br>
              <a:rPr lang="en-IN" sz="3200" b="1" dirty="0"/>
            </a:br>
            <a:r>
              <a:rPr lang="en-IN" sz="3200" b="1" dirty="0"/>
              <a:t>Code Architecture</a:t>
            </a:r>
            <a:endParaRPr lang="en-US" sz="3200" b="1" dirty="0"/>
          </a:p>
        </p:txBody>
      </p:sp>
      <p:sp>
        <p:nvSpPr>
          <p:cNvPr id="3" name="Content Placeholder 2">
            <a:extLst>
              <a:ext uri="{FF2B5EF4-FFF2-40B4-BE49-F238E27FC236}">
                <a16:creationId xmlns:a16="http://schemas.microsoft.com/office/drawing/2014/main" id="{5008CFBC-2DEF-5125-1B14-283258BA68B5}"/>
              </a:ext>
            </a:extLst>
          </p:cNvPr>
          <p:cNvSpPr>
            <a:spLocks noGrp="1"/>
          </p:cNvSpPr>
          <p:nvPr>
            <p:ph type="body" idx="1"/>
          </p:nvPr>
        </p:nvSpPr>
        <p:spPr>
          <a:xfrm>
            <a:off x="3886200" y="1714500"/>
            <a:ext cx="7315200" cy="4096087"/>
          </a:xfrm>
        </p:spPr>
        <p:txBody>
          <a:bodyPr>
            <a:normAutofit fontScale="25000" lnSpcReduction="20000"/>
          </a:bodyPr>
          <a:lstStyle/>
          <a:p>
            <a:r>
              <a:rPr lang="en-IN" sz="6400" dirty="0"/>
              <a:t>This project is a simple GUI-based user authentication system developed using Python and the Tkinter library. It allows users to register with a username and password and then log in using those credentials. All user data is stored in a text file (users.txt), making it easy to manage without a database. The interface is user-friendly and built entirely with Tkinter widgets. While functional, the code intentionally includes some common bugs, making it suitable for a Testing and Debugging project.
🔹 Code Architecture :
                   load_users(): Loads user credentials from users.txt into a dictionary.
                   Save_user(): Appends new user data to the file.
                   Register_user(): Handles new user registration with duplicate-check logic and a random            bug condition.
                    Login_user(): Validates user login by comparing input with stored credentials.
                   Show_register(): Creates the registration window interface.</a:t>
            </a:r>
          </a:p>
          <a:p>
            <a:r>
              <a:rPr lang="en-IN" sz="6400" dirty="0"/>
              <a:t>                  Main Section: Sets up the login window, entry fields, and buttons to trigger login and register actions.
This modular structure makes the code easy to read, test, and debug—ideal for understanding basic authentication workflows in Python.</a:t>
            </a:r>
          </a:p>
          <a:p>
            <a:endParaRPr lang="en-US" dirty="0"/>
          </a:p>
        </p:txBody>
      </p:sp>
      <p:sp>
        <p:nvSpPr>
          <p:cNvPr id="5" name="Title 1">
            <a:extLst>
              <a:ext uri="{FF2B5EF4-FFF2-40B4-BE49-F238E27FC236}">
                <a16:creationId xmlns:a16="http://schemas.microsoft.com/office/drawing/2014/main" id="{06ABE234-C38F-748F-0011-390C84236CC2}"/>
              </a:ext>
            </a:extLst>
          </p:cNvPr>
          <p:cNvSpPr txBox="1">
            <a:spLocks/>
          </p:cNvSpPr>
          <p:nvPr/>
        </p:nvSpPr>
        <p:spPr>
          <a:xfrm>
            <a:off x="102619" y="1338281"/>
            <a:ext cx="3051175" cy="41814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gn="dist"/>
            <a:r>
              <a:rPr lang="en-IN" sz="7200" b="1" dirty="0">
                <a:solidFill>
                  <a:schemeClr val="tx2"/>
                </a:solidFill>
              </a:rPr>
              <a:t>INTR</a:t>
            </a:r>
            <a:br>
              <a:rPr lang="en-IN" sz="7200" b="1" dirty="0">
                <a:solidFill>
                  <a:schemeClr val="tx2"/>
                </a:solidFill>
              </a:rPr>
            </a:br>
            <a:r>
              <a:rPr lang="en-IN" sz="7200" b="1" dirty="0">
                <a:solidFill>
                  <a:schemeClr val="tx2"/>
                </a:solidFill>
              </a:rPr>
              <a:t>ODUCT I O N</a:t>
            </a:r>
            <a:r>
              <a:rPr lang="en-IN" sz="2800" b="1" dirty="0">
                <a:solidFill>
                  <a:schemeClr val="tx2">
                    <a:lumMod val="50000"/>
                  </a:schemeClr>
                </a:solidFill>
              </a:rPr>
              <a:t> </a:t>
            </a:r>
            <a:endParaRPr lang="en-US" dirty="0"/>
          </a:p>
        </p:txBody>
      </p:sp>
    </p:spTree>
    <p:extLst>
      <p:ext uri="{BB962C8B-B14F-4D97-AF65-F5344CB8AC3E}">
        <p14:creationId xmlns:p14="http://schemas.microsoft.com/office/powerpoint/2010/main" val="373388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AD2D-530B-6DED-9D81-E34A7A04D5E3}"/>
              </a:ext>
            </a:extLst>
          </p:cNvPr>
          <p:cNvSpPr>
            <a:spLocks noGrp="1"/>
          </p:cNvSpPr>
          <p:nvPr>
            <p:ph type="title"/>
          </p:nvPr>
        </p:nvSpPr>
        <p:spPr>
          <a:xfrm>
            <a:off x="3827279" y="905104"/>
            <a:ext cx="7315200" cy="685851"/>
          </a:xfrm>
        </p:spPr>
        <p:txBody>
          <a:bodyPr>
            <a:normAutofit/>
          </a:bodyPr>
          <a:lstStyle/>
          <a:p>
            <a:pPr algn="ctr"/>
            <a:r>
              <a:rPr lang="en-IN" sz="3200" b="1" dirty="0"/>
              <a:t>Types of Testing used</a:t>
            </a:r>
            <a:r>
              <a:rPr lang="en-IN" sz="4000" b="1" dirty="0"/>
              <a:t>:</a:t>
            </a:r>
            <a:endParaRPr lang="en-US" sz="4000" b="1" dirty="0"/>
          </a:p>
        </p:txBody>
      </p:sp>
      <p:sp>
        <p:nvSpPr>
          <p:cNvPr id="3" name="Text Placeholder 2">
            <a:extLst>
              <a:ext uri="{FF2B5EF4-FFF2-40B4-BE49-F238E27FC236}">
                <a16:creationId xmlns:a16="http://schemas.microsoft.com/office/drawing/2014/main" id="{10D2B120-55E7-FB41-E06A-5E6612DC120B}"/>
              </a:ext>
            </a:extLst>
          </p:cNvPr>
          <p:cNvSpPr>
            <a:spLocks noGrp="1"/>
          </p:cNvSpPr>
          <p:nvPr>
            <p:ph type="body" idx="1"/>
          </p:nvPr>
        </p:nvSpPr>
        <p:spPr>
          <a:xfrm>
            <a:off x="3768359" y="1950135"/>
            <a:ext cx="7433041" cy="3990282"/>
          </a:xfrm>
        </p:spPr>
        <p:txBody>
          <a:bodyPr>
            <a:normAutofit fontScale="25000" lnSpcReduction="20000"/>
          </a:bodyPr>
          <a:lstStyle/>
          <a:p>
            <a:r>
              <a:rPr lang="en-IN" sz="6400" dirty="0"/>
              <a:t>1. </a:t>
            </a:r>
            <a:r>
              <a:rPr lang="en-IN" sz="6400" u="sng" dirty="0"/>
              <a:t>Unit Testing</a:t>
            </a:r>
            <a:r>
              <a:rPr lang="en-IN" sz="6400" dirty="0"/>
              <a:t>
Tested each function (load_users, save_user, login_user, register_user) independently.
Example: Manually called save_user() and checked if users.txt updated correctly.
2.</a:t>
            </a:r>
            <a:r>
              <a:rPr lang="en-IN" sz="6400" u="sng" dirty="0"/>
              <a:t> Input Validation Testing</a:t>
            </a:r>
            <a:r>
              <a:rPr lang="en-IN" sz="6400" dirty="0"/>
              <a:t>
Tested blank inputs, short inputs, and special characters.
Ensured inputs like “”, “abc”, “pass123”, “abc:def” behave as expected.
3.</a:t>
            </a:r>
            <a:r>
              <a:rPr lang="en-IN" sz="6400" u="sng" dirty="0"/>
              <a:t> Functional Testing</a:t>
            </a:r>
            <a:r>
              <a:rPr lang="en-IN" sz="6400" dirty="0"/>
              <a:t>
Verified the entire registration and login process step-by-step.
Tested GUI flow from start to end with valid and invalid data.
4. </a:t>
            </a:r>
            <a:r>
              <a:rPr lang="en-IN" sz="6400" u="sng" dirty="0"/>
              <a:t>Boundary Testing</a:t>
            </a:r>
            <a:r>
              <a:rPr lang="en-IN" sz="6400" dirty="0"/>
              <a:t>
Checked minimum username/password lengths (like 3 or 6 characters).
Tested maximum login attempts = 3 (fail-safe logic).</a:t>
            </a:r>
            <a:r>
              <a:rPr lang="en-IN" sz="5600" dirty="0"/>
              <a:t>
</a:t>
            </a:r>
          </a:p>
          <a:p>
            <a:endParaRPr lang="en-US" dirty="0"/>
          </a:p>
        </p:txBody>
      </p:sp>
      <p:sp>
        <p:nvSpPr>
          <p:cNvPr id="5" name="Title 1">
            <a:extLst>
              <a:ext uri="{FF2B5EF4-FFF2-40B4-BE49-F238E27FC236}">
                <a16:creationId xmlns:a16="http://schemas.microsoft.com/office/drawing/2014/main" id="{3ACF5111-8DC2-FF87-9201-CD66FEB2DB4F}"/>
              </a:ext>
            </a:extLst>
          </p:cNvPr>
          <p:cNvSpPr>
            <a:spLocks noGrp="1"/>
          </p:cNvSpPr>
          <p:nvPr>
            <p:ph type="title"/>
          </p:nvPr>
        </p:nvSpPr>
        <p:spPr>
          <a:xfrm rot="10800000" flipV="1">
            <a:off x="442302" y="1085749"/>
            <a:ext cx="1779114" cy="4692430"/>
          </a:xfrm>
        </p:spPr>
        <p:txBody>
          <a:bodyPr vert="wordArtVert" anchor="ctr">
            <a:normAutofit fontScale="90000"/>
          </a:bodyPr>
          <a:lstStyle/>
          <a:p>
            <a:pPr algn="thaiDist"/>
            <a:r>
              <a:rPr lang="en-IN" b="1" dirty="0"/>
              <a:t>TESTING</a:t>
            </a:r>
            <a:r>
              <a:rPr lang="en-IN" dirty="0"/>
              <a:t> </a:t>
            </a:r>
            <a:endParaRPr lang="en-US" dirty="0"/>
          </a:p>
        </p:txBody>
      </p:sp>
    </p:spTree>
    <p:extLst>
      <p:ext uri="{BB962C8B-B14F-4D97-AF65-F5344CB8AC3E}">
        <p14:creationId xmlns:p14="http://schemas.microsoft.com/office/powerpoint/2010/main" val="254873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B13904-DF31-55D5-6019-0D09B0666DB1}"/>
              </a:ext>
            </a:extLst>
          </p:cNvPr>
          <p:cNvSpPr>
            <a:spLocks noGrp="1"/>
          </p:cNvSpPr>
          <p:nvPr>
            <p:ph type="body" idx="1"/>
          </p:nvPr>
        </p:nvSpPr>
        <p:spPr>
          <a:xfrm>
            <a:off x="3886200" y="1969530"/>
            <a:ext cx="7315200" cy="3577725"/>
          </a:xfrm>
        </p:spPr>
        <p:txBody>
          <a:bodyPr>
            <a:normAutofit/>
          </a:bodyPr>
          <a:lstStyle/>
          <a:p>
            <a:r>
              <a:rPr lang="en-IN" sz="1600" dirty="0"/>
              <a:t>5. </a:t>
            </a:r>
            <a:r>
              <a:rPr lang="en-IN" sz="1600" u="sng" dirty="0"/>
              <a:t>Negative Testing</a:t>
            </a:r>
            <a:r>
              <a:rPr lang="en-IN" sz="1600" dirty="0"/>
              <a:t>
Intentionally gave wrong data to confirm proper error messages.
Example: Entering correct username with wrong password.
6. </a:t>
            </a:r>
            <a:r>
              <a:rPr lang="en-IN" sz="1600" u="sng" dirty="0"/>
              <a:t>Manual GUI Testing</a:t>
            </a:r>
            <a:r>
              <a:rPr lang="en-IN" sz="1600" dirty="0"/>
              <a:t>
Tested button clicks, message boxes, window flow using Tkinter GUI.
Checked if multiple windows open, fields clear, and popups work.
7. </a:t>
            </a:r>
            <a:r>
              <a:rPr lang="en-IN" sz="1600" u="sng" dirty="0"/>
              <a:t>File Handling Testing</a:t>
            </a:r>
            <a:r>
              <a:rPr lang="en-IN" sz="1600" dirty="0"/>
              <a:t>
Verified if users.txt updates correctly without duplicate lines.
Ensured file reads accurately and preserves existing users.</a:t>
            </a:r>
            <a:endParaRPr lang="en-US" sz="1600" dirty="0"/>
          </a:p>
        </p:txBody>
      </p:sp>
      <p:sp>
        <p:nvSpPr>
          <p:cNvPr id="5" name="Title 1">
            <a:extLst>
              <a:ext uri="{FF2B5EF4-FFF2-40B4-BE49-F238E27FC236}">
                <a16:creationId xmlns:a16="http://schemas.microsoft.com/office/drawing/2014/main" id="{0D9EEA25-F5C5-35BE-18FC-49CAD52A49B9}"/>
              </a:ext>
            </a:extLst>
          </p:cNvPr>
          <p:cNvSpPr>
            <a:spLocks noGrp="1"/>
          </p:cNvSpPr>
          <p:nvPr>
            <p:ph type="title"/>
          </p:nvPr>
        </p:nvSpPr>
        <p:spPr>
          <a:xfrm>
            <a:off x="3886200" y="928090"/>
            <a:ext cx="7315200" cy="685851"/>
          </a:xfrm>
        </p:spPr>
        <p:txBody>
          <a:bodyPr>
            <a:normAutofit/>
          </a:bodyPr>
          <a:lstStyle/>
          <a:p>
            <a:pPr algn="ctr"/>
            <a:r>
              <a:rPr lang="en-IN" sz="3200" b="1" dirty="0"/>
              <a:t>Types of Testing used</a:t>
            </a:r>
            <a:r>
              <a:rPr lang="en-IN" sz="4000" b="1" dirty="0"/>
              <a:t>:</a:t>
            </a:r>
            <a:endParaRPr lang="en-US" sz="4000" b="1" dirty="0"/>
          </a:p>
        </p:txBody>
      </p:sp>
      <p:sp>
        <p:nvSpPr>
          <p:cNvPr id="7" name="Title 1">
            <a:extLst>
              <a:ext uri="{FF2B5EF4-FFF2-40B4-BE49-F238E27FC236}">
                <a16:creationId xmlns:a16="http://schemas.microsoft.com/office/drawing/2014/main" id="{9345FD48-2802-ECA5-841F-DD23B3D8E45D}"/>
              </a:ext>
            </a:extLst>
          </p:cNvPr>
          <p:cNvSpPr txBox="1">
            <a:spLocks/>
          </p:cNvSpPr>
          <p:nvPr/>
        </p:nvSpPr>
        <p:spPr>
          <a:xfrm rot="10800000" flipV="1">
            <a:off x="442302" y="1085749"/>
            <a:ext cx="1779114" cy="4692430"/>
          </a:xfrm>
          <a:prstGeom prst="rect">
            <a:avLst/>
          </a:prstGeom>
        </p:spPr>
        <p:txBody>
          <a:bodyPr vert="wordArtVert" lIns="91440" tIns="45720" rIns="91440" bIns="45720" rtlCol="0" anchor="ctr">
            <a:normAutofit fontScale="90000" lnSpcReduction="10000"/>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algn="thaiDist"/>
            <a:r>
              <a:rPr lang="en-IN" b="1" dirty="0"/>
              <a:t>TESTING</a:t>
            </a:r>
            <a:r>
              <a:rPr lang="en-IN" dirty="0"/>
              <a:t> </a:t>
            </a:r>
            <a:endParaRPr lang="en-US" dirty="0"/>
          </a:p>
        </p:txBody>
      </p:sp>
    </p:spTree>
    <p:extLst>
      <p:ext uri="{BB962C8B-B14F-4D97-AF65-F5344CB8AC3E}">
        <p14:creationId xmlns:p14="http://schemas.microsoft.com/office/powerpoint/2010/main" val="129034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332B5D-85AA-F863-1ECA-73F8B239761D}"/>
              </a:ext>
            </a:extLst>
          </p:cNvPr>
          <p:cNvSpPr txBox="1">
            <a:spLocks/>
          </p:cNvSpPr>
          <p:nvPr/>
        </p:nvSpPr>
        <p:spPr>
          <a:xfrm rot="10800000" flipV="1">
            <a:off x="442302" y="1085749"/>
            <a:ext cx="1779114" cy="4692430"/>
          </a:xfrm>
          <a:prstGeom prst="rect">
            <a:avLst/>
          </a:prstGeom>
        </p:spPr>
        <p:txBody>
          <a:bodyPr vert="wordArtVert" lIns="91440" tIns="45720" rIns="91440" bIns="45720" rtlCol="0" anchor="ctr">
            <a:normAutofit fontScale="90000" lnSpcReduction="10000"/>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pPr algn="thaiDist"/>
            <a:r>
              <a:rPr lang="en-IN" b="1" dirty="0"/>
              <a:t>TESTING</a:t>
            </a:r>
            <a:r>
              <a:rPr lang="en-IN" dirty="0"/>
              <a:t> </a:t>
            </a:r>
            <a:endParaRPr lang="en-US" dirty="0"/>
          </a:p>
        </p:txBody>
      </p:sp>
      <p:sp>
        <p:nvSpPr>
          <p:cNvPr id="8" name="Content Placeholder 7">
            <a:extLst>
              <a:ext uri="{FF2B5EF4-FFF2-40B4-BE49-F238E27FC236}">
                <a16:creationId xmlns:a16="http://schemas.microsoft.com/office/drawing/2014/main" id="{6DC262DA-1CE2-DDFF-AA67-710C36AFDFA7}"/>
              </a:ext>
            </a:extLst>
          </p:cNvPr>
          <p:cNvSpPr>
            <a:spLocks noGrp="1"/>
          </p:cNvSpPr>
          <p:nvPr>
            <p:ph idx="1"/>
          </p:nvPr>
        </p:nvSpPr>
        <p:spPr>
          <a:xfrm>
            <a:off x="4093398" y="6075213"/>
            <a:ext cx="7315200" cy="336957"/>
          </a:xfrm>
        </p:spPr>
        <p:txBody>
          <a:bodyPr>
            <a:normAutofit lnSpcReduction="10000"/>
          </a:bodyPr>
          <a:lstStyle/>
          <a:p>
            <a:r>
              <a:rPr lang="en-IN" sz="1800" dirty="0"/>
              <a:t>TESTING TABLE</a:t>
            </a:r>
            <a:r>
              <a:rPr lang="en-IN" sz="1400" dirty="0"/>
              <a:t>                       </a:t>
            </a:r>
            <a:endParaRPr lang="en-US" sz="1400" dirty="0"/>
          </a:p>
        </p:txBody>
      </p:sp>
      <p:pic>
        <p:nvPicPr>
          <p:cNvPr id="2" name="Picture 1">
            <a:extLst>
              <a:ext uri="{FF2B5EF4-FFF2-40B4-BE49-F238E27FC236}">
                <a16:creationId xmlns:a16="http://schemas.microsoft.com/office/drawing/2014/main" id="{01D43A1A-ADC8-2523-FEC2-BD65DE7EDFE7}"/>
              </a:ext>
            </a:extLst>
          </p:cNvPr>
          <p:cNvPicPr>
            <a:picLocks noChangeAspect="1"/>
          </p:cNvPicPr>
          <p:nvPr/>
        </p:nvPicPr>
        <p:blipFill>
          <a:blip r:embed="rId2"/>
          <a:stretch>
            <a:fillRect/>
          </a:stretch>
        </p:blipFill>
        <p:spPr>
          <a:xfrm>
            <a:off x="3956119" y="782787"/>
            <a:ext cx="7452479" cy="5307389"/>
          </a:xfrm>
          <a:prstGeom prst="rect">
            <a:avLst/>
          </a:prstGeom>
        </p:spPr>
      </p:pic>
    </p:spTree>
    <p:extLst>
      <p:ext uri="{BB962C8B-B14F-4D97-AF65-F5344CB8AC3E}">
        <p14:creationId xmlns:p14="http://schemas.microsoft.com/office/powerpoint/2010/main" val="419708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550B-3EEE-5986-91A9-D0661DFB8400}"/>
              </a:ext>
            </a:extLst>
          </p:cNvPr>
          <p:cNvSpPr>
            <a:spLocks noGrp="1"/>
          </p:cNvSpPr>
          <p:nvPr>
            <p:ph type="title"/>
          </p:nvPr>
        </p:nvSpPr>
        <p:spPr>
          <a:xfrm>
            <a:off x="3768073" y="817744"/>
            <a:ext cx="7315200" cy="635932"/>
          </a:xfrm>
        </p:spPr>
        <p:txBody>
          <a:bodyPr>
            <a:normAutofit/>
          </a:bodyPr>
          <a:lstStyle/>
          <a:p>
            <a:pPr algn="ctr"/>
            <a:r>
              <a:rPr lang="en-IN" sz="3200" b="1" dirty="0"/>
              <a:t>Debugging Techniques used </a:t>
            </a:r>
            <a:endParaRPr lang="en-US" sz="3200" b="1" dirty="0"/>
          </a:p>
        </p:txBody>
      </p:sp>
      <p:sp>
        <p:nvSpPr>
          <p:cNvPr id="3" name="Content Placeholder 2">
            <a:extLst>
              <a:ext uri="{FF2B5EF4-FFF2-40B4-BE49-F238E27FC236}">
                <a16:creationId xmlns:a16="http://schemas.microsoft.com/office/drawing/2014/main" id="{BBDC964A-EF2C-E3AF-7566-250EC65D2AC5}"/>
              </a:ext>
            </a:extLst>
          </p:cNvPr>
          <p:cNvSpPr>
            <a:spLocks noGrp="1"/>
          </p:cNvSpPr>
          <p:nvPr>
            <p:ph type="body" idx="1"/>
          </p:nvPr>
        </p:nvSpPr>
        <p:spPr>
          <a:xfrm>
            <a:off x="3768073" y="1802214"/>
            <a:ext cx="7315200" cy="4013405"/>
          </a:xfrm>
        </p:spPr>
        <p:txBody>
          <a:bodyPr>
            <a:noAutofit/>
          </a:bodyPr>
          <a:lstStyle/>
          <a:p>
            <a:r>
              <a:rPr lang="en-IN" sz="1600" dirty="0"/>
              <a:t>These are the debugging techniques I applied during the development and correction of my Python GUI Authentication System:
 1. </a:t>
            </a:r>
            <a:r>
              <a:rPr lang="en-IN" sz="1600" u="sng" dirty="0"/>
              <a:t>print() Statement Debugging</a:t>
            </a:r>
            <a:r>
              <a:rPr lang="en-IN" sz="1600" dirty="0"/>
              <a:t>
Used print() statements to check the flow of logic, especially in the register_user() and login_user() functions. It helped verify whether the correct blocks were being executed and if variable values were updating as expected.
2. </a:t>
            </a:r>
            <a:r>
              <a:rPr lang="en-IN" sz="1600" u="sng" dirty="0"/>
              <a:t>MessageBox Debugging (GUI-Level Feedback)</a:t>
            </a:r>
            <a:r>
              <a:rPr lang="en-IN" sz="1600" dirty="0"/>
              <a:t>
Used tkinter.messagebox for instant feedback on errors, validations, and logical issues. For example, showing an error if the password didn’t match or the username was already in use helped quickly identify flaws in logic.
 3. </a:t>
            </a:r>
            <a:r>
              <a:rPr lang="en-IN" sz="1600" u="sng" dirty="0"/>
              <a:t>Manual Step-by-Step Testing</a:t>
            </a:r>
            <a:r>
              <a:rPr lang="en-IN" sz="1600" dirty="0"/>
              <a:t>
Tested the application manually using various valid and invalid inputs. This included typing blank fields, duplicate usernames, special characters, incorrect passwords, etc., to reproduce and identify errors during runtime.</a:t>
            </a:r>
            <a:endParaRPr lang="en-US" sz="1600" dirty="0"/>
          </a:p>
        </p:txBody>
      </p:sp>
      <p:sp>
        <p:nvSpPr>
          <p:cNvPr id="7" name="Title 1">
            <a:extLst>
              <a:ext uri="{FF2B5EF4-FFF2-40B4-BE49-F238E27FC236}">
                <a16:creationId xmlns:a16="http://schemas.microsoft.com/office/drawing/2014/main" id="{D7CD6501-8DC7-BBAB-038B-744D82B2E141}"/>
              </a:ext>
            </a:extLst>
          </p:cNvPr>
          <p:cNvSpPr>
            <a:spLocks noGrp="1"/>
          </p:cNvSpPr>
          <p:nvPr>
            <p:ph type="title"/>
          </p:nvPr>
        </p:nvSpPr>
        <p:spPr>
          <a:xfrm>
            <a:off x="463548" y="1019980"/>
            <a:ext cx="2257063" cy="5020276"/>
          </a:xfrm>
        </p:spPr>
        <p:txBody>
          <a:bodyPr vert="wordArtVert">
            <a:normAutofit fontScale="90000"/>
          </a:bodyPr>
          <a:lstStyle/>
          <a:p>
            <a:r>
              <a:rPr lang="en-IN" b="1" dirty="0"/>
              <a:t>DEBUGGING</a:t>
            </a:r>
            <a:r>
              <a:rPr lang="en-IN" dirty="0"/>
              <a:t> </a:t>
            </a:r>
            <a:endParaRPr lang="en-US" dirty="0"/>
          </a:p>
        </p:txBody>
      </p:sp>
    </p:spTree>
    <p:extLst>
      <p:ext uri="{BB962C8B-B14F-4D97-AF65-F5344CB8AC3E}">
        <p14:creationId xmlns:p14="http://schemas.microsoft.com/office/powerpoint/2010/main" val="411770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E520B7-FC32-E65F-1677-667BB865826D}"/>
              </a:ext>
            </a:extLst>
          </p:cNvPr>
          <p:cNvSpPr>
            <a:spLocks noGrp="1"/>
          </p:cNvSpPr>
          <p:nvPr>
            <p:ph type="body" idx="1"/>
          </p:nvPr>
        </p:nvSpPr>
        <p:spPr>
          <a:xfrm>
            <a:off x="3886200" y="1809581"/>
            <a:ext cx="7315200" cy="3777403"/>
          </a:xfrm>
        </p:spPr>
        <p:txBody>
          <a:bodyPr>
            <a:normAutofit fontScale="70000" lnSpcReduction="20000"/>
          </a:bodyPr>
          <a:lstStyle/>
          <a:p>
            <a:r>
              <a:rPr lang="en-IN" sz="2300" dirty="0"/>
              <a:t> 4. </a:t>
            </a:r>
            <a:r>
              <a:rPr lang="en-IN" sz="2300" u="sng" dirty="0"/>
              <a:t>Input Echoing and Trace Printing</a:t>
            </a:r>
            <a:r>
              <a:rPr lang="en-IN" sz="2300" dirty="0"/>
              <a:t>
Temporarily added print(username), print(password), and print(users) to trace the values received from entry fields and loaded from file. This helped spot formatting and file parsing issues.
 5.</a:t>
            </a:r>
            <a:r>
              <a:rPr lang="en-IN" sz="2300" u="sng" dirty="0"/>
              <a:t> Function Isolation</a:t>
            </a:r>
            <a:r>
              <a:rPr lang="en-IN" sz="2300" dirty="0"/>
              <a:t>
Debugged individual functions like load_users(), save_user(), and </a:t>
            </a:r>
            <a:r>
              <a:rPr lang="en-IN" sz="2300" dirty="0" err="1"/>
              <a:t>is_valid</a:t>
            </a:r>
            <a:r>
              <a:rPr lang="en-IN" sz="2300" dirty="0"/>
              <a:t>() separately by running them independently in the terminal or a small script to ensure they worked correctly before integrating them.
 6. </a:t>
            </a:r>
            <a:r>
              <a:rPr lang="en-IN" sz="2300" u="sng" dirty="0"/>
              <a:t>File Content Inspection</a:t>
            </a:r>
            <a:r>
              <a:rPr lang="en-IN" sz="2300" dirty="0"/>
              <a:t>
After registration or login, manually opened users.txt to verify whether it was saving data correctly or allowing duplicates. This helped track file handling bugs.
 7. </a:t>
            </a:r>
            <a:r>
              <a:rPr lang="en-IN" sz="2300" u="sng" dirty="0"/>
              <a:t>Structured Refactoring</a:t>
            </a:r>
            <a:r>
              <a:rPr lang="en-IN" sz="2300" dirty="0"/>
              <a:t>
Simplified and cleaned the code architecture into separate logical blocks (input validation, file I/O, GUI), making it easier to spot and fix bugs without affecting other parts.</a:t>
            </a:r>
          </a:p>
          <a:p>
            <a:endParaRPr lang="en-US" dirty="0"/>
          </a:p>
        </p:txBody>
      </p:sp>
      <p:sp>
        <p:nvSpPr>
          <p:cNvPr id="5" name="Title 1">
            <a:extLst>
              <a:ext uri="{FF2B5EF4-FFF2-40B4-BE49-F238E27FC236}">
                <a16:creationId xmlns:a16="http://schemas.microsoft.com/office/drawing/2014/main" id="{A2EF6910-C190-888D-8D2E-158DC33E2A41}"/>
              </a:ext>
            </a:extLst>
          </p:cNvPr>
          <p:cNvSpPr>
            <a:spLocks noGrp="1"/>
          </p:cNvSpPr>
          <p:nvPr>
            <p:ph type="title"/>
          </p:nvPr>
        </p:nvSpPr>
        <p:spPr>
          <a:xfrm>
            <a:off x="3886200" y="953050"/>
            <a:ext cx="7315200" cy="635932"/>
          </a:xfrm>
        </p:spPr>
        <p:txBody>
          <a:bodyPr>
            <a:normAutofit/>
          </a:bodyPr>
          <a:lstStyle/>
          <a:p>
            <a:pPr algn="ctr"/>
            <a:r>
              <a:rPr lang="en-IN" sz="3200" b="1" dirty="0"/>
              <a:t>Debugging Techniques used </a:t>
            </a:r>
            <a:endParaRPr lang="en-US" sz="3200" b="1" dirty="0"/>
          </a:p>
        </p:txBody>
      </p:sp>
      <p:sp>
        <p:nvSpPr>
          <p:cNvPr id="7" name="Title 1">
            <a:extLst>
              <a:ext uri="{FF2B5EF4-FFF2-40B4-BE49-F238E27FC236}">
                <a16:creationId xmlns:a16="http://schemas.microsoft.com/office/drawing/2014/main" id="{EFD37476-D8A8-4906-5DF1-519F5BDA029F}"/>
              </a:ext>
            </a:extLst>
          </p:cNvPr>
          <p:cNvSpPr txBox="1">
            <a:spLocks/>
          </p:cNvSpPr>
          <p:nvPr/>
        </p:nvSpPr>
        <p:spPr>
          <a:xfrm>
            <a:off x="463548" y="1019980"/>
            <a:ext cx="2257063" cy="5020276"/>
          </a:xfrm>
          <a:prstGeom prst="rect">
            <a:avLst/>
          </a:prstGeom>
        </p:spPr>
        <p:txBody>
          <a:bodyPr vert="wordArtVert" lIns="91440" tIns="45720" rIns="91440" bIns="45720" rtlCol="0" anchor="b">
            <a:normAutofit fontScale="90000"/>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r>
              <a:rPr lang="en-IN" b="1" dirty="0"/>
              <a:t>DEBUGGING</a:t>
            </a:r>
            <a:r>
              <a:rPr lang="en-IN" dirty="0"/>
              <a:t> </a:t>
            </a:r>
            <a:endParaRPr lang="en-US" dirty="0"/>
          </a:p>
        </p:txBody>
      </p:sp>
    </p:spTree>
    <p:extLst>
      <p:ext uri="{BB962C8B-B14F-4D97-AF65-F5344CB8AC3E}">
        <p14:creationId xmlns:p14="http://schemas.microsoft.com/office/powerpoint/2010/main" val="1141736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B8FB-2468-7E86-162E-F53D73996B5F}"/>
              </a:ext>
            </a:extLst>
          </p:cNvPr>
          <p:cNvSpPr>
            <a:spLocks noGrp="1"/>
          </p:cNvSpPr>
          <p:nvPr>
            <p:ph type="title"/>
          </p:nvPr>
        </p:nvSpPr>
        <p:spPr>
          <a:xfrm>
            <a:off x="3886200" y="827532"/>
            <a:ext cx="7315200" cy="886968"/>
          </a:xfrm>
        </p:spPr>
        <p:txBody>
          <a:bodyPr anchor="ctr">
            <a:normAutofit/>
          </a:bodyPr>
          <a:lstStyle/>
          <a:p>
            <a:r>
              <a:rPr lang="en-IN" sz="3200" b="1" dirty="0"/>
              <a:t>Identified Bugs and Observational Insights </a:t>
            </a:r>
            <a:endParaRPr lang="en-US" sz="3200" b="1" dirty="0"/>
          </a:p>
        </p:txBody>
      </p:sp>
      <p:sp>
        <p:nvSpPr>
          <p:cNvPr id="5" name="Title 1">
            <a:extLst>
              <a:ext uri="{FF2B5EF4-FFF2-40B4-BE49-F238E27FC236}">
                <a16:creationId xmlns:a16="http://schemas.microsoft.com/office/drawing/2014/main" id="{C4F53383-6400-1D23-9FD9-5A0F3622C350}"/>
              </a:ext>
            </a:extLst>
          </p:cNvPr>
          <p:cNvSpPr>
            <a:spLocks noGrp="1"/>
          </p:cNvSpPr>
          <p:nvPr>
            <p:ph type="title"/>
          </p:nvPr>
        </p:nvSpPr>
        <p:spPr>
          <a:xfrm>
            <a:off x="324478" y="1015677"/>
            <a:ext cx="2670691" cy="4826645"/>
          </a:xfrm>
        </p:spPr>
        <p:txBody>
          <a:bodyPr vert="wordArtVert" anchor="ctr"/>
          <a:lstStyle/>
          <a:p>
            <a:pPr algn="just"/>
            <a:r>
              <a:rPr lang="en-IN" b="1" dirty="0"/>
              <a:t>BUGS</a:t>
            </a:r>
            <a:endParaRPr lang="en-US" b="1" dirty="0"/>
          </a:p>
        </p:txBody>
      </p:sp>
      <p:pic>
        <p:nvPicPr>
          <p:cNvPr id="4" name="Picture 3">
            <a:extLst>
              <a:ext uri="{FF2B5EF4-FFF2-40B4-BE49-F238E27FC236}">
                <a16:creationId xmlns:a16="http://schemas.microsoft.com/office/drawing/2014/main" id="{B1E2B62F-5EDC-97AA-4BED-065A9ED97EA4}"/>
              </a:ext>
            </a:extLst>
          </p:cNvPr>
          <p:cNvPicPr>
            <a:picLocks noChangeAspect="1"/>
          </p:cNvPicPr>
          <p:nvPr/>
        </p:nvPicPr>
        <p:blipFill>
          <a:blip r:embed="rId2"/>
          <a:stretch>
            <a:fillRect/>
          </a:stretch>
        </p:blipFill>
        <p:spPr>
          <a:xfrm>
            <a:off x="3886200" y="1714500"/>
            <a:ext cx="7214921" cy="4315969"/>
          </a:xfrm>
          <a:prstGeom prst="rect">
            <a:avLst/>
          </a:prstGeom>
        </p:spPr>
      </p:pic>
    </p:spTree>
    <p:extLst>
      <p:ext uri="{BB962C8B-B14F-4D97-AF65-F5344CB8AC3E}">
        <p14:creationId xmlns:p14="http://schemas.microsoft.com/office/powerpoint/2010/main" val="364413450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Frame</vt:lpstr>
      <vt:lpstr>GUI-Based Authentication System in Python</vt:lpstr>
      <vt:lpstr>TESTING  AND DEBUGGING</vt:lpstr>
      <vt:lpstr> Project Overview and  Code Architecture</vt:lpstr>
      <vt:lpstr>Types of Testing used:</vt:lpstr>
      <vt:lpstr>Types of Testing used:</vt:lpstr>
      <vt:lpstr>PowerPoint Presentation</vt:lpstr>
      <vt:lpstr>Debugging Techniques used </vt:lpstr>
      <vt:lpstr>Debugging Techniques used </vt:lpstr>
      <vt:lpstr>Identified Bugs and Observational Insights </vt:lpstr>
      <vt:lpstr>Tools  And Technologies Used</vt:lpstr>
      <vt:lpstr>Tools  And Technologies Used</vt:lpstr>
      <vt:lpstr>CODE SNIPPETS</vt:lpstr>
      <vt:lpstr>CODE SNIPPETS</vt:lpstr>
      <vt:lpstr>CODE SNIPPETS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GUI-Based Authentication System in Python</dc:title>
  <dc:creator>pota31761@gmail.com</dc:creator>
  <cp:lastModifiedBy>pota31761@gmail.com</cp:lastModifiedBy>
  <cp:revision>6</cp:revision>
  <dcterms:created xsi:type="dcterms:W3CDTF">2025-07-07T09:02:16Z</dcterms:created>
  <dcterms:modified xsi:type="dcterms:W3CDTF">2025-07-10T16:33:10Z</dcterms:modified>
</cp:coreProperties>
</file>