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81" r:id="rId4"/>
    <p:sldId id="282" r:id="rId5"/>
    <p:sldId id="286" r:id="rId6"/>
    <p:sldId id="283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73A95-9194-4193-911C-277996A54C43}" type="datetimeFigureOut">
              <a:rPr lang="en-IN" smtClean="0"/>
              <a:t>21/06/22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7280B-F41A-41DC-AF98-5F3BA119BBC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4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0910-9426-453D-8A98-1208455452C0}" type="datetime5">
              <a:rPr lang="en-IN" smtClean="0"/>
              <a:t>21-Jun-22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4343400"/>
            <a:ext cx="727787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IN" dirty="0"/>
              <a:t>Day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5A65D5-10C0-4B1A-9C99-2CF1681379E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EAF045-D299-4EBF-BAFA-97138F73159D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083075"/>
            <a:ext cx="1011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CE7B27-4995-40F6-AD69-52F5D89A9E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1142061"/>
            <a:ext cx="10115202" cy="4930265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2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DA3E70-F4F9-4C9D-9F0A-067FB6F2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647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FD4E78-1620-4B97-941B-464EACB02684}"/>
              </a:ext>
            </a:extLst>
          </p:cNvPr>
          <p:cNvSpPr/>
          <p:nvPr userDrawn="1"/>
        </p:nvSpPr>
        <p:spPr>
          <a:xfrm>
            <a:off x="275073" y="4485316"/>
            <a:ext cx="3441066" cy="227370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A6ADDA-32DD-4208-88A2-212EE8AD7533}" type="datetime5">
              <a:rPr lang="en-IN" smtClean="0"/>
              <a:t>21-Jun-22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tree&#10;&#10;Description automatically generated">
            <a:extLst>
              <a:ext uri="{FF2B5EF4-FFF2-40B4-BE49-F238E27FC236}">
                <a16:creationId xmlns:a16="http://schemas.microsoft.com/office/drawing/2014/main" id="{45C2567D-071D-4A98-982E-EDB37C8D5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4" b="2007"/>
          <a:stretch/>
        </p:blipFill>
        <p:spPr>
          <a:xfrm>
            <a:off x="8485529" y="210594"/>
            <a:ext cx="3706471" cy="61237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0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CB8-923F-43F8-8EAD-FFC9ED50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23644"/>
            <a:ext cx="10058400" cy="100146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Introduction to AWS </a:t>
            </a:r>
            <a:r>
              <a:rPr lang="en-IN" dirty="0"/>
              <a:t>DynamoDB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3DE9-1E0E-4030-A69A-EA13D9D46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Amazon Web services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B21D6C81-6CC0-E8F8-DF5C-D9609392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78" y="861812"/>
            <a:ext cx="3213402" cy="19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a DynamoDB table accessible with low latency in multiple-regions</a:t>
            </a:r>
          </a:p>
          <a:p>
            <a:r>
              <a:rPr lang="en-IN" dirty="0"/>
              <a:t>Active-Active replication</a:t>
            </a:r>
          </a:p>
          <a:p>
            <a:r>
              <a:rPr lang="en-IN" dirty="0"/>
              <a:t>Applications can READ and WRITE to the table in any region</a:t>
            </a:r>
          </a:p>
          <a:p>
            <a:r>
              <a:rPr lang="en-IN" dirty="0"/>
              <a:t>Must enable DynamoDB Streams as a pre-requisite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DynamoDB Global Tables</a:t>
            </a:r>
          </a:p>
        </p:txBody>
      </p:sp>
      <p:pic>
        <p:nvPicPr>
          <p:cNvPr id="9" name="Picture 8" descr="Diagram, table&#10;&#10;Description automatically generated">
            <a:extLst>
              <a:ext uri="{FF2B5EF4-FFF2-40B4-BE49-F238E27FC236}">
                <a16:creationId xmlns:a16="http://schemas.microsoft.com/office/drawing/2014/main" id="{5D47A1D0-52A6-2F43-B9C1-4184914A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89426"/>
            <a:ext cx="6705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DynamoDB TTL</a:t>
            </a:r>
          </a:p>
        </p:txBody>
      </p:sp>
      <p:pic>
        <p:nvPicPr>
          <p:cNvPr id="8" name="Picture 7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F26A4DD7-2262-784E-89AC-8A83ECD4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76" y="1359066"/>
            <a:ext cx="4027775" cy="47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Fully managed, highly available with replication across multiple AZs</a:t>
            </a:r>
          </a:p>
          <a:p>
            <a:r>
              <a:rPr lang="en-IN" dirty="0"/>
              <a:t>NoSQL database - not a relational database</a:t>
            </a:r>
          </a:p>
          <a:p>
            <a:r>
              <a:rPr lang="en-IN" dirty="0"/>
              <a:t>Scales to massive workloads, distributed database</a:t>
            </a:r>
          </a:p>
          <a:p>
            <a:r>
              <a:rPr lang="en-IN" dirty="0"/>
              <a:t>Millions of requests per second, trillions of rows, 100s of TB of storage</a:t>
            </a:r>
          </a:p>
          <a:p>
            <a:r>
              <a:rPr lang="en-IN" dirty="0"/>
              <a:t>Fast and consistent in performance (low latency on retrieval)</a:t>
            </a:r>
          </a:p>
          <a:p>
            <a:r>
              <a:rPr lang="en-IN" dirty="0"/>
              <a:t>Integrated with IAM for security, authorization and administration</a:t>
            </a:r>
          </a:p>
          <a:p>
            <a:r>
              <a:rPr lang="en-IN" dirty="0"/>
              <a:t>Enables event-driven programming with DynamoDB Streams</a:t>
            </a:r>
          </a:p>
          <a:p>
            <a:r>
              <a:rPr lang="en-IN" dirty="0"/>
              <a:t>Low cost and auto-scaling capabilities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Amazon DynamoDB</a:t>
            </a:r>
          </a:p>
        </p:txBody>
      </p:sp>
    </p:spTree>
    <p:extLst>
      <p:ext uri="{BB962C8B-B14F-4D97-AF65-F5344CB8AC3E}">
        <p14:creationId xmlns:p14="http://schemas.microsoft.com/office/powerpoint/2010/main" val="341065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3806E6-32B8-6C48-BCB4-7000EA65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DynamoDB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42348-DC20-1A43-9A78-34B46204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DynamoDB is made of Tables</a:t>
            </a:r>
          </a:p>
          <a:p>
            <a:r>
              <a:rPr lang="en-IN" dirty="0"/>
              <a:t>Each table has a Primary Key (which must be decided at creation time)</a:t>
            </a:r>
          </a:p>
          <a:p>
            <a:r>
              <a:rPr lang="en-IN" dirty="0"/>
              <a:t>Each table can have an infinite number of items (= rows)</a:t>
            </a:r>
          </a:p>
          <a:p>
            <a:r>
              <a:rPr lang="en-IN" dirty="0"/>
              <a:t>Each item has attributes (can be added over time – can be null)</a:t>
            </a:r>
          </a:p>
          <a:p>
            <a:r>
              <a:rPr lang="en-IN" dirty="0"/>
              <a:t>The maximum size of an item is 400KB</a:t>
            </a:r>
          </a:p>
          <a:p>
            <a:r>
              <a:rPr lang="en-IN" dirty="0"/>
              <a:t>Data types supported are:</a:t>
            </a:r>
          </a:p>
          <a:p>
            <a:pPr lvl="1"/>
            <a:r>
              <a:rPr lang="en-IN" dirty="0"/>
              <a:t>Scalar Types – String, Number, Binary, Boolean, Null</a:t>
            </a:r>
          </a:p>
          <a:p>
            <a:pPr lvl="1"/>
            <a:r>
              <a:rPr lang="en-IN" dirty="0"/>
              <a:t>Document Types – List, Map</a:t>
            </a:r>
          </a:p>
          <a:p>
            <a:pPr lvl="1"/>
            <a:r>
              <a:rPr lang="en-IN" dirty="0"/>
              <a:t>Set Types – String Set, Number Set, Binary Set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6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DynamoDB Table Example</a:t>
            </a:r>
            <a:endParaRPr lang="en-IN" dirty="0">
              <a:effectLst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5410417-C176-3442-8953-DA1FB0B16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727200"/>
            <a:ext cx="8724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Provisioned Mode (default)</a:t>
            </a:r>
          </a:p>
          <a:p>
            <a:pPr lvl="1"/>
            <a:r>
              <a:rPr lang="en-IN" dirty="0"/>
              <a:t>You specify the number of reads/writes per second</a:t>
            </a:r>
          </a:p>
          <a:p>
            <a:pPr lvl="1"/>
            <a:r>
              <a:rPr lang="en-IN" dirty="0"/>
              <a:t>You need to plan capacity beforehand</a:t>
            </a:r>
          </a:p>
          <a:p>
            <a:pPr lvl="1"/>
            <a:r>
              <a:rPr lang="en-IN" dirty="0"/>
              <a:t>Pay for provisioned Read Capacity Units (RCU) &amp; Write Capacity Units (WCU)</a:t>
            </a:r>
          </a:p>
          <a:p>
            <a:pPr lvl="1"/>
            <a:r>
              <a:rPr lang="en-IN" dirty="0"/>
              <a:t>Possibility to add auto-scaling mode for RCU &amp; WCU</a:t>
            </a:r>
          </a:p>
          <a:p>
            <a:r>
              <a:rPr lang="en-IN" dirty="0"/>
              <a:t>On-Demand Mode</a:t>
            </a:r>
          </a:p>
          <a:p>
            <a:pPr lvl="1"/>
            <a:r>
              <a:rPr lang="en-IN" dirty="0"/>
              <a:t>Read/writes automatically scale up/down with your workloads</a:t>
            </a:r>
          </a:p>
          <a:p>
            <a:pPr lvl="1"/>
            <a:r>
              <a:rPr lang="en-IN" dirty="0"/>
              <a:t>No capacity planning needed</a:t>
            </a:r>
          </a:p>
          <a:p>
            <a:pPr lvl="1"/>
            <a:r>
              <a:rPr lang="en-IN" dirty="0"/>
              <a:t>Pay for what you use, more expensive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DynamoDB – Read/Write Capacity Modes</a:t>
            </a:r>
          </a:p>
        </p:txBody>
      </p:sp>
    </p:spTree>
    <p:extLst>
      <p:ext uri="{BB962C8B-B14F-4D97-AF65-F5344CB8AC3E}">
        <p14:creationId xmlns:p14="http://schemas.microsoft.com/office/powerpoint/2010/main" val="14290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Fully-managed, highly available, seamless in memory cache for DynamoDB</a:t>
            </a:r>
          </a:p>
          <a:p>
            <a:r>
              <a:rPr lang="en-IN" dirty="0"/>
              <a:t>Help solve read congestion by caching</a:t>
            </a:r>
          </a:p>
          <a:p>
            <a:r>
              <a:rPr lang="en-IN" dirty="0"/>
              <a:t>Microseconds latency for cached data</a:t>
            </a:r>
          </a:p>
          <a:p>
            <a:r>
              <a:rPr lang="en-IN" dirty="0"/>
              <a:t>Doesn’t require application logic modification </a:t>
            </a:r>
          </a:p>
          <a:p>
            <a:r>
              <a:rPr lang="en-IN" dirty="0"/>
              <a:t>(compatible with existing DynamoDB APIs)</a:t>
            </a:r>
          </a:p>
          <a:p>
            <a:r>
              <a:rPr lang="en-IN" dirty="0"/>
              <a:t>5 minutes TTL for cache (default)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DynamoDB Accelerator (DAX)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C56E72B-752F-5940-AE91-3587385C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13" y="1470535"/>
            <a:ext cx="3211551" cy="47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DynamoDB Accelerator (DAX) vs. </a:t>
            </a:r>
            <a:r>
              <a:rPr lang="en-IN" sz="3200" dirty="0" err="1"/>
              <a:t>ElastiCache</a:t>
            </a:r>
            <a:endParaRPr lang="en-IN" sz="3200" dirty="0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848399-8816-3342-89CE-A480EE9E7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0" y="1436553"/>
            <a:ext cx="9634655" cy="45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Ordered stream of item-level modifications (create/update/delete) in a table</a:t>
            </a:r>
          </a:p>
          <a:p>
            <a:r>
              <a:rPr lang="en-IN" dirty="0"/>
              <a:t>Stream records can be:</a:t>
            </a:r>
          </a:p>
          <a:p>
            <a:pPr lvl="1"/>
            <a:r>
              <a:rPr lang="en-IN" dirty="0"/>
              <a:t>Sent to Kinesis Data Streams</a:t>
            </a:r>
          </a:p>
          <a:p>
            <a:pPr lvl="1"/>
            <a:r>
              <a:rPr lang="en-IN" dirty="0"/>
              <a:t>Read by AWS Lambda</a:t>
            </a:r>
          </a:p>
          <a:p>
            <a:pPr lvl="1"/>
            <a:r>
              <a:rPr lang="en-IN" dirty="0"/>
              <a:t>Read by Kinesis Client Library applications</a:t>
            </a:r>
          </a:p>
          <a:p>
            <a:r>
              <a:rPr lang="en-IN" dirty="0"/>
              <a:t>Data Retention for up to 24 hours</a:t>
            </a:r>
          </a:p>
          <a:p>
            <a:r>
              <a:rPr lang="en-IN" dirty="0"/>
              <a:t>Use cases:</a:t>
            </a:r>
          </a:p>
          <a:p>
            <a:pPr lvl="1"/>
            <a:r>
              <a:rPr lang="en-IN" dirty="0"/>
              <a:t>react to changes in real-time (welcome email to users)</a:t>
            </a:r>
          </a:p>
          <a:p>
            <a:pPr lvl="1"/>
            <a:r>
              <a:rPr lang="en-IN" dirty="0"/>
              <a:t>Analytics</a:t>
            </a:r>
          </a:p>
          <a:p>
            <a:pPr lvl="1"/>
            <a:r>
              <a:rPr lang="en-IN" dirty="0"/>
              <a:t>Insert into derivative tables</a:t>
            </a:r>
          </a:p>
          <a:p>
            <a:pPr lvl="1"/>
            <a:r>
              <a:rPr lang="en-IN" dirty="0"/>
              <a:t>Insert into </a:t>
            </a:r>
            <a:r>
              <a:rPr lang="en-IN" dirty="0" err="1"/>
              <a:t>ElasticSearch</a:t>
            </a:r>
            <a:endParaRPr lang="en-IN" dirty="0"/>
          </a:p>
          <a:p>
            <a:pPr lvl="1"/>
            <a:r>
              <a:rPr lang="en-IN" dirty="0"/>
              <a:t>Implement cross-region replication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DynamoDB Streams</a:t>
            </a:r>
          </a:p>
        </p:txBody>
      </p:sp>
    </p:spTree>
    <p:extLst>
      <p:ext uri="{BB962C8B-B14F-4D97-AF65-F5344CB8AC3E}">
        <p14:creationId xmlns:p14="http://schemas.microsoft.com/office/powerpoint/2010/main" val="36343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DynamoDB Streams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8B896D8-074E-4649-B169-89B03D90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50631"/>
            <a:ext cx="10538562" cy="49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3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41485F0-8875-424F-87CA-5B5836C4B0AA}" vid="{229128E9-E5C2-40CB-9D01-AB4C7314E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heu</Template>
  <TotalTime>3611</TotalTime>
  <Words>472</Words>
  <Application>Microsoft Macintosh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Retrospect</vt:lpstr>
      <vt:lpstr>Introduction to AWS DynamoDB</vt:lpstr>
      <vt:lpstr>Amazon DynamoDB</vt:lpstr>
      <vt:lpstr>DynamoDB Basics</vt:lpstr>
      <vt:lpstr>DynamoDB Table Example</vt:lpstr>
      <vt:lpstr>DynamoDB – Read/Write Capacity Modes</vt:lpstr>
      <vt:lpstr>DynamoDB Accelerator (DAX)</vt:lpstr>
      <vt:lpstr>DynamoDB Accelerator (DAX) vs. ElastiCache</vt:lpstr>
      <vt:lpstr>DynamoDB Streams</vt:lpstr>
      <vt:lpstr>DynamoDB Streams</vt:lpstr>
      <vt:lpstr>DynamoDB Global Tables</vt:lpstr>
      <vt:lpstr>DynamoDB TTL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Deore</dc:creator>
  <cp:lastModifiedBy>Harikrishnan V K</cp:lastModifiedBy>
  <cp:revision>327</cp:revision>
  <dcterms:created xsi:type="dcterms:W3CDTF">2022-05-21T13:46:19Z</dcterms:created>
  <dcterms:modified xsi:type="dcterms:W3CDTF">2022-06-21T09:22:08Z</dcterms:modified>
</cp:coreProperties>
</file>