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6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73A95-9194-4193-911C-277996A54C43}" type="datetimeFigureOut">
              <a:rPr lang="en-IN" smtClean="0"/>
              <a:pPr/>
              <a:t>17-05-2023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7280B-F41A-41DC-AF98-5F3BA119BBCB}" type="slidenum">
              <a:rPr lang="en-IN" smtClean="0"/>
              <a:pPr/>
              <a:t>‹#›</a:t>
            </a:fld>
            <a:endParaRPr lang="en-IN" dirty="0"/>
          </a:p>
        </p:txBody>
      </p:sp>
    </p:spTree>
    <p:extLst>
      <p:ext uri="{BB962C8B-B14F-4D97-AF65-F5344CB8AC3E}">
        <p14:creationId xmlns:p14="http://schemas.microsoft.com/office/powerpoint/2010/main" xmlns="" val="156544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4800" spc="-50" baseline="0">
                <a:solidFill>
                  <a:schemeClr val="accent2">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D0910-9426-453D-8A98-1208455452C0}" type="datetime5">
              <a:rPr lang="en-IN" smtClean="0"/>
              <a:pPr/>
              <a:t>17-May-23</a:t>
            </a:fld>
            <a:endParaRPr lang="en-IN" dirty="0"/>
          </a:p>
        </p:txBody>
      </p:sp>
      <p:sp>
        <p:nvSpPr>
          <p:cNvPr id="5" name="Footer Placeholder 4"/>
          <p:cNvSpPr>
            <a:spLocks noGrp="1"/>
          </p:cNvSpPr>
          <p:nvPr>
            <p:ph type="ftr" sz="quarter" idx="11"/>
          </p:nvPr>
        </p:nvSpPr>
        <p:spPr/>
        <p:txBody>
          <a:bodyPr/>
          <a:lstStyle/>
          <a:p>
            <a:r>
              <a:rPr lang="en-IN" dirty="0"/>
              <a:t>Introduction to AI</a:t>
            </a:r>
          </a:p>
        </p:txBody>
      </p:sp>
      <p:sp>
        <p:nvSpPr>
          <p:cNvPr id="6" name="Slide Number Placeholder 5"/>
          <p:cNvSpPr>
            <a:spLocks noGrp="1"/>
          </p:cNvSpPr>
          <p:nvPr>
            <p:ph type="sldNum" sz="quarter" idx="12"/>
          </p:nvPr>
        </p:nvSpPr>
        <p:spPr/>
        <p:txBody>
          <a:bodyPr/>
          <a:lstStyle/>
          <a:p>
            <a:fld id="{AF5A65D5-10C0-4B1A-9C99-2CF1681379E4}" type="slidenum">
              <a:rPr lang="en-IN" smtClean="0"/>
              <a:pPr/>
              <a:t>‹#›</a:t>
            </a:fld>
            <a:endParaRPr lang="en-IN" dirty="0"/>
          </a:p>
        </p:txBody>
      </p:sp>
      <p:cxnSp>
        <p:nvCxnSpPr>
          <p:cNvPr id="9" name="Straight Connector 8"/>
          <p:cNvCxnSpPr>
            <a:cxnSpLocks/>
          </p:cNvCxnSpPr>
          <p:nvPr/>
        </p:nvCxnSpPr>
        <p:spPr>
          <a:xfrm>
            <a:off x="1207658" y="4343400"/>
            <a:ext cx="727787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6082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1600"/>
            </a:lvl1pPr>
          </a:lstStyle>
          <a:p>
            <a:r>
              <a:rPr lang="en-IN" dirty="0"/>
              <a:t>Day 1</a:t>
            </a:r>
          </a:p>
        </p:txBody>
      </p:sp>
      <p:sp>
        <p:nvSpPr>
          <p:cNvPr id="8" name="Footer Placeholder 7"/>
          <p:cNvSpPr>
            <a:spLocks noGrp="1"/>
          </p:cNvSpPr>
          <p:nvPr>
            <p:ph type="ftr" sz="quarter" idx="11"/>
          </p:nvPr>
        </p:nvSpPr>
        <p:spPr/>
        <p:txBody>
          <a:bodyPr/>
          <a:lstStyle>
            <a:lvl1pPr>
              <a:defRPr sz="1600">
                <a:solidFill>
                  <a:srgbClr val="FFFFFF"/>
                </a:solidFill>
              </a:defRPr>
            </a:lvl1pPr>
          </a:lstStyle>
          <a:p>
            <a:r>
              <a:rPr lang="en-IN" dirty="0"/>
              <a:t>Introduction to Cloud</a:t>
            </a:r>
          </a:p>
        </p:txBody>
      </p:sp>
      <p:sp>
        <p:nvSpPr>
          <p:cNvPr id="9" name="Slide Number Placeholder 8"/>
          <p:cNvSpPr>
            <a:spLocks noGrp="1"/>
          </p:cNvSpPr>
          <p:nvPr>
            <p:ph type="sldNum" sz="quarter" idx="12"/>
          </p:nvPr>
        </p:nvSpPr>
        <p:spPr/>
        <p:txBody>
          <a:bodyPr/>
          <a:lstStyle>
            <a:lvl1pPr>
              <a:defRPr sz="1600"/>
            </a:lvl1pPr>
          </a:lstStyle>
          <a:p>
            <a:fld id="{AF5A65D5-10C0-4B1A-9C99-2CF1681379E4}" type="slidenum">
              <a:rPr lang="en-IN" smtClean="0"/>
              <a:pPr/>
              <a:t>‹#›</a:t>
            </a:fld>
            <a:endParaRPr lang="en-IN" dirty="0"/>
          </a:p>
        </p:txBody>
      </p:sp>
      <p:cxnSp>
        <p:nvCxnSpPr>
          <p:cNvPr id="3" name="Straight Connector 2">
            <a:extLst>
              <a:ext uri="{FF2B5EF4-FFF2-40B4-BE49-F238E27FC236}">
                <a16:creationId xmlns:a16="http://schemas.microsoft.com/office/drawing/2014/main" xmlns="" id="{87EAF045-D299-4EBF-BAFA-97138F73159D}"/>
              </a:ext>
            </a:extLst>
          </p:cNvPr>
          <p:cNvCxnSpPr>
            <a:cxnSpLocks/>
          </p:cNvCxnSpPr>
          <p:nvPr userDrawn="1"/>
        </p:nvCxnSpPr>
        <p:spPr>
          <a:xfrm>
            <a:off x="1097280" y="1083075"/>
            <a:ext cx="1011520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xmlns="" id="{30CE7B27-4995-40F6-AD69-52F5D89A9E45}"/>
              </a:ext>
            </a:extLst>
          </p:cNvPr>
          <p:cNvSpPr>
            <a:spLocks noGrp="1"/>
          </p:cNvSpPr>
          <p:nvPr>
            <p:ph idx="1" hasCustomPrompt="1"/>
          </p:nvPr>
        </p:nvSpPr>
        <p:spPr>
          <a:xfrm>
            <a:off x="1097280" y="1142061"/>
            <a:ext cx="10115202" cy="4930265"/>
          </a:xfrm>
        </p:spPr>
        <p:txBody>
          <a:bodyPr/>
          <a:lstStyle>
            <a:lvl1pPr marL="91440" indent="-91440">
              <a:buFont typeface="Arial" panose="020B0604020202020204" pitchFamily="34" charset="0"/>
              <a:buChar char="•"/>
              <a:defRPr sz="2200">
                <a:solidFill>
                  <a:schemeClr val="tx2">
                    <a:lumMod val="75000"/>
                  </a:schemeClr>
                </a:solidFill>
                <a:latin typeface="Calibri" panose="020F0502020204030204" pitchFamily="34" charset="0"/>
                <a:cs typeface="Calibri" panose="020F0502020204030204" pitchFamily="34" charset="0"/>
              </a:defRPr>
            </a:lvl1pPr>
            <a:lvl2pPr>
              <a:defRPr sz="2000">
                <a:solidFill>
                  <a:schemeClr val="accent2">
                    <a:lumMod val="75000"/>
                  </a:schemeClr>
                </a:solidFill>
                <a:latin typeface="Calibri" panose="020F0502020204030204" pitchFamily="34" charset="0"/>
                <a:cs typeface="Calibri" panose="020F0502020204030204" pitchFamily="34" charset="0"/>
              </a:defRPr>
            </a:lvl2pPr>
            <a:lvl3pPr>
              <a:defRPr sz="1600">
                <a:solidFill>
                  <a:schemeClr val="accent2">
                    <a:lumMod val="75000"/>
                  </a:schemeClr>
                </a:solidFill>
                <a:latin typeface="Calibri" panose="020F0502020204030204" pitchFamily="34" charset="0"/>
                <a:cs typeface="Calibri" panose="020F0502020204030204" pitchFamily="34" charset="0"/>
              </a:defRPr>
            </a:lvl3pPr>
            <a:lvl4pPr>
              <a:defRPr sz="1600">
                <a:solidFill>
                  <a:schemeClr val="accent2">
                    <a:lumMod val="75000"/>
                  </a:schemeClr>
                </a:solidFill>
                <a:latin typeface="Calibri" panose="020F0502020204030204" pitchFamily="34" charset="0"/>
                <a:cs typeface="Calibri" panose="020F0502020204030204" pitchFamily="34" charset="0"/>
              </a:defRPr>
            </a:lvl4pPr>
            <a:lvl5pPr>
              <a:defRPr sz="1600">
                <a:solidFill>
                  <a:schemeClr val="accent2">
                    <a:lumMod val="75000"/>
                  </a:schemeClr>
                </a:solidFill>
                <a:latin typeface="Calibri" panose="020F0502020204030204" pitchFamily="34" charset="0"/>
                <a:cs typeface="Calibri" panose="020F0502020204030204" pitchFamily="34" charset="0"/>
              </a:defRPr>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87DA3E70-F4F9-4C9D-9F0A-067FB6F297F8}"/>
              </a:ext>
            </a:extLst>
          </p:cNvPr>
          <p:cNvSpPr>
            <a:spLocks noGrp="1"/>
          </p:cNvSpPr>
          <p:nvPr>
            <p:ph type="title"/>
          </p:nvPr>
        </p:nvSpPr>
        <p:spPr>
          <a:xfrm>
            <a:off x="1097280" y="286604"/>
            <a:ext cx="10058400" cy="796472"/>
          </a:xfrm>
        </p:spPr>
        <p:txBody>
          <a:bodyPr/>
          <a:lstStyle>
            <a:lvl1pPr>
              <a:defRPr>
                <a:solidFill>
                  <a:schemeClr val="accent2">
                    <a:lumMod val="7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xmlns="" val="379344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xmlns="" id="{24FD4E78-1620-4B97-941B-464EACB02684}"/>
              </a:ext>
            </a:extLst>
          </p:cNvPr>
          <p:cNvSpPr/>
          <p:nvPr userDrawn="1"/>
        </p:nvSpPr>
        <p:spPr>
          <a:xfrm>
            <a:off x="275073" y="4485316"/>
            <a:ext cx="3441066" cy="2273703"/>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xmlns="" val="37966463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A6ADDA-32DD-4208-88A2-212EE8AD7533}" type="datetime5">
              <a:rPr lang="en-IN" smtClean="0"/>
              <a:pPr/>
              <a:t>17-May-23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a:t>Introduction to AI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A65D5-10C0-4B1A-9C99-2CF1681379E4}"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tree&#10;&#10;Description automatically generated">
            <a:extLst>
              <a:ext uri="{FF2B5EF4-FFF2-40B4-BE49-F238E27FC236}">
                <a16:creationId xmlns:a16="http://schemas.microsoft.com/office/drawing/2014/main" xmlns="" id="{45C2567D-071D-4A98-982E-EDB37C8D5C99}"/>
              </a:ext>
            </a:extLst>
          </p:cNvPr>
          <p:cNvPicPr>
            <a:picLocks noChangeAspect="1"/>
          </p:cNvPicPr>
          <p:nvPr userDrawn="1"/>
        </p:nvPicPr>
        <p:blipFill rotWithShape="1">
          <a:blip r:embed="rId5">
            <a:alphaModFix amt="6000"/>
            <a:extLst>
              <a:ext uri="{28A0092B-C50C-407E-A947-70E740481C1C}">
                <a14:useLocalDpi xmlns:a14="http://schemas.microsoft.com/office/drawing/2010/main" xmlns="" val="0"/>
              </a:ext>
            </a:extLst>
          </a:blip>
          <a:srcRect r="30594" b="2007"/>
          <a:stretch/>
        </p:blipFill>
        <p:spPr>
          <a:xfrm>
            <a:off x="8485529" y="210594"/>
            <a:ext cx="3706471" cy="6123719"/>
          </a:xfrm>
          <a:prstGeom prst="rect">
            <a:avLst/>
          </a:prstGeom>
          <a:effectLst>
            <a:outerShdw blurRad="50800" dist="50800" dir="5400000" algn="ctr" rotWithShape="0">
              <a:srgbClr val="000000">
                <a:alpha val="45000"/>
              </a:srgbClr>
            </a:outerShdw>
          </a:effectLst>
        </p:spPr>
      </p:pic>
    </p:spTree>
    <p:extLst>
      <p:ext uri="{BB962C8B-B14F-4D97-AF65-F5344CB8AC3E}">
        <p14:creationId xmlns:p14="http://schemas.microsoft.com/office/powerpoint/2010/main" xmlns="" val="643902328"/>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80" r:id="rId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84CB8-923F-43F8-8EAD-FFC9ED502356}"/>
              </a:ext>
            </a:extLst>
          </p:cNvPr>
          <p:cNvSpPr>
            <a:spLocks noGrp="1"/>
          </p:cNvSpPr>
          <p:nvPr>
            <p:ph type="ctrTitle"/>
          </p:nvPr>
        </p:nvSpPr>
        <p:spPr>
          <a:xfrm>
            <a:off x="1097280" y="3323644"/>
            <a:ext cx="10058400" cy="1001467"/>
          </a:xfrm>
        </p:spPr>
        <p:txBody>
          <a:bodyPr>
            <a:normAutofit/>
          </a:bodyPr>
          <a:lstStyle/>
          <a:p>
            <a:r>
              <a:rPr lang="en-IN" sz="4800" dirty="0">
                <a:solidFill>
                  <a:schemeClr val="accent2">
                    <a:lumMod val="75000"/>
                  </a:schemeClr>
                </a:solidFill>
              </a:rPr>
              <a:t>Introduction to AWS</a:t>
            </a:r>
          </a:p>
        </p:txBody>
      </p:sp>
      <p:sp>
        <p:nvSpPr>
          <p:cNvPr id="3" name="Subtitle 2">
            <a:extLst>
              <a:ext uri="{FF2B5EF4-FFF2-40B4-BE49-F238E27FC236}">
                <a16:creationId xmlns:a16="http://schemas.microsoft.com/office/drawing/2014/main" xmlns="" id="{7EE23DE9-1E0E-4030-A69A-EA13D9D46D75}"/>
              </a:ext>
            </a:extLst>
          </p:cNvPr>
          <p:cNvSpPr>
            <a:spLocks noGrp="1"/>
          </p:cNvSpPr>
          <p:nvPr>
            <p:ph type="subTitle" idx="1"/>
          </p:nvPr>
        </p:nvSpPr>
        <p:spPr/>
        <p:txBody>
          <a:bodyPr/>
          <a:lstStyle/>
          <a:p>
            <a:r>
              <a:rPr lang="en-IN" dirty="0"/>
              <a:t>Amazon Web services</a:t>
            </a:r>
          </a:p>
        </p:txBody>
      </p:sp>
      <p:sp>
        <p:nvSpPr>
          <p:cNvPr id="6" name="Title 1">
            <a:extLst>
              <a:ext uri="{FF2B5EF4-FFF2-40B4-BE49-F238E27FC236}">
                <a16:creationId xmlns:a16="http://schemas.microsoft.com/office/drawing/2014/main" xmlns="" id="{759C26E3-4114-C4F2-F348-E87807C2D638}"/>
              </a:ext>
            </a:extLst>
          </p:cNvPr>
          <p:cNvSpPr txBox="1">
            <a:spLocks/>
          </p:cNvSpPr>
          <p:nvPr/>
        </p:nvSpPr>
        <p:spPr>
          <a:xfrm>
            <a:off x="1097280" y="361079"/>
            <a:ext cx="6345141" cy="100146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accent2">
                    <a:lumMod val="75000"/>
                  </a:schemeClr>
                </a:solidFill>
                <a:latin typeface="+mj-lt"/>
                <a:ea typeface="+mj-ea"/>
                <a:cs typeface="+mj-cs"/>
              </a:defRPr>
            </a:lvl1pPr>
          </a:lstStyle>
          <a:p>
            <a:endParaRPr lang="en-IN" b="1" dirty="0"/>
          </a:p>
        </p:txBody>
      </p:sp>
      <p:pic>
        <p:nvPicPr>
          <p:cNvPr id="1026" name="Picture 2" descr="Amazon Web Services - Wikipedia">
            <a:extLst>
              <a:ext uri="{FF2B5EF4-FFF2-40B4-BE49-F238E27FC236}">
                <a16:creationId xmlns:a16="http://schemas.microsoft.com/office/drawing/2014/main" xmlns="" id="{B21D6C81-6CC0-E8F8-DF5C-D9609392FC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42278" y="861812"/>
            <a:ext cx="3213402" cy="19280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399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CAD7D9-E49B-985E-CFB3-B30F2283AE46}"/>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21865AB6-50EB-27CC-109D-A1528BC2724E}"/>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AA860351-27AF-6998-A5DD-71A6E67FEBE0}"/>
              </a:ext>
            </a:extLst>
          </p:cNvPr>
          <p:cNvSpPr>
            <a:spLocks noGrp="1"/>
          </p:cNvSpPr>
          <p:nvPr>
            <p:ph type="sldNum" sz="quarter" idx="12"/>
          </p:nvPr>
        </p:nvSpPr>
        <p:spPr/>
        <p:txBody>
          <a:bodyPr/>
          <a:lstStyle/>
          <a:p>
            <a:fld id="{AF5A65D5-10C0-4B1A-9C99-2CF1681379E4}" type="slidenum">
              <a:rPr lang="en-IN" smtClean="0"/>
              <a:pPr/>
              <a:t>10</a:t>
            </a:fld>
            <a:endParaRPr lang="en-IN" dirty="0"/>
          </a:p>
        </p:txBody>
      </p:sp>
      <p:sp>
        <p:nvSpPr>
          <p:cNvPr id="5" name="Content Placeholder 4">
            <a:extLst>
              <a:ext uri="{FF2B5EF4-FFF2-40B4-BE49-F238E27FC236}">
                <a16:creationId xmlns:a16="http://schemas.microsoft.com/office/drawing/2014/main" xmlns="" id="{F969F2A3-F9BD-A6EA-B9DA-EBE5030CD84B}"/>
              </a:ext>
            </a:extLst>
          </p:cNvPr>
          <p:cNvSpPr>
            <a:spLocks noGrp="1"/>
          </p:cNvSpPr>
          <p:nvPr>
            <p:ph idx="1"/>
          </p:nvPr>
        </p:nvSpPr>
        <p:spPr/>
        <p:txBody>
          <a:bodyPr/>
          <a:lstStyle/>
          <a:p>
            <a:r>
              <a:rPr lang="en-US" dirty="0"/>
              <a:t> There are 5 pillars of an AWS Well-Architected Framework</a:t>
            </a:r>
          </a:p>
          <a:p>
            <a:pPr marL="749808" lvl="1" indent="-457200">
              <a:buFont typeface="+mj-lt"/>
              <a:buAutoNum type="arabicPeriod"/>
            </a:pPr>
            <a:r>
              <a:rPr lang="en-US" dirty="0"/>
              <a:t>Operational Excellence</a:t>
            </a:r>
          </a:p>
          <a:p>
            <a:pPr marL="749808" lvl="1" indent="-457200">
              <a:buFont typeface="+mj-lt"/>
              <a:buAutoNum type="arabicPeriod"/>
            </a:pPr>
            <a:r>
              <a:rPr lang="en-IN" dirty="0"/>
              <a:t> Security</a:t>
            </a:r>
          </a:p>
          <a:p>
            <a:pPr marL="749808" lvl="1" indent="-457200">
              <a:buFont typeface="+mj-lt"/>
              <a:buAutoNum type="arabicPeriod"/>
            </a:pPr>
            <a:r>
              <a:rPr lang="en-IN" dirty="0"/>
              <a:t>Reliability</a:t>
            </a:r>
          </a:p>
          <a:p>
            <a:pPr marL="749808" lvl="1" indent="-457200">
              <a:buFont typeface="+mj-lt"/>
              <a:buAutoNum type="arabicPeriod"/>
            </a:pPr>
            <a:r>
              <a:rPr lang="en-IN" dirty="0"/>
              <a:t>Cost Optimization</a:t>
            </a:r>
          </a:p>
          <a:p>
            <a:pPr marL="749808" lvl="1" indent="-457200">
              <a:buFont typeface="+mj-lt"/>
              <a:buAutoNum type="arabicPeriod"/>
            </a:pPr>
            <a:r>
              <a:rPr lang="en-IN" dirty="0"/>
              <a:t>Performance Efficiency</a:t>
            </a:r>
          </a:p>
          <a:p>
            <a:endParaRPr lang="en-IN" dirty="0"/>
          </a:p>
        </p:txBody>
      </p:sp>
      <p:sp>
        <p:nvSpPr>
          <p:cNvPr id="6" name="Title 5">
            <a:extLst>
              <a:ext uri="{FF2B5EF4-FFF2-40B4-BE49-F238E27FC236}">
                <a16:creationId xmlns:a16="http://schemas.microsoft.com/office/drawing/2014/main" xmlns="" id="{DCD561AE-FBF0-4492-6F89-458A5C61A894}"/>
              </a:ext>
            </a:extLst>
          </p:cNvPr>
          <p:cNvSpPr>
            <a:spLocks noGrp="1"/>
          </p:cNvSpPr>
          <p:nvPr>
            <p:ph type="title"/>
          </p:nvPr>
        </p:nvSpPr>
        <p:spPr/>
        <p:txBody>
          <a:bodyPr>
            <a:noAutofit/>
          </a:bodyPr>
          <a:lstStyle/>
          <a:p>
            <a:r>
              <a:rPr lang="en-US" sz="3600" dirty="0"/>
              <a:t>Pillars of an AWS Well-Architected Framework</a:t>
            </a:r>
            <a:endParaRPr lang="en-IN" sz="3600" dirty="0"/>
          </a:p>
        </p:txBody>
      </p:sp>
      <p:pic>
        <p:nvPicPr>
          <p:cNvPr id="1026" name="Picture 2" descr="Using Dynatrace to master the 5 pillars of the AWS Well-Architected  Framework (Part 1) | Dynatrace news">
            <a:extLst>
              <a:ext uri="{FF2B5EF4-FFF2-40B4-BE49-F238E27FC236}">
                <a16:creationId xmlns:a16="http://schemas.microsoft.com/office/drawing/2014/main" xmlns="" id="{5A8AC7B7-C640-6F7F-77CA-430AB9CF56F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69810" y="3368351"/>
            <a:ext cx="8852379" cy="27629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049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50A8C3-C457-001F-0C8F-8553DCD6E02D}"/>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1C8CD7E3-900E-05F0-9196-A6CE78D2EB77}"/>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8CEBC1BF-34EE-04BA-D77D-9F27F39E4DEF}"/>
              </a:ext>
            </a:extLst>
          </p:cNvPr>
          <p:cNvSpPr>
            <a:spLocks noGrp="1"/>
          </p:cNvSpPr>
          <p:nvPr>
            <p:ph type="sldNum" sz="quarter" idx="12"/>
          </p:nvPr>
        </p:nvSpPr>
        <p:spPr/>
        <p:txBody>
          <a:bodyPr/>
          <a:lstStyle/>
          <a:p>
            <a:fld id="{AF5A65D5-10C0-4B1A-9C99-2CF1681379E4}" type="slidenum">
              <a:rPr lang="en-IN" smtClean="0"/>
              <a:pPr/>
              <a:t>11</a:t>
            </a:fld>
            <a:endParaRPr lang="en-IN" dirty="0"/>
          </a:p>
        </p:txBody>
      </p:sp>
      <p:sp>
        <p:nvSpPr>
          <p:cNvPr id="5" name="Content Placeholder 4">
            <a:extLst>
              <a:ext uri="{FF2B5EF4-FFF2-40B4-BE49-F238E27FC236}">
                <a16:creationId xmlns:a16="http://schemas.microsoft.com/office/drawing/2014/main" xmlns="" id="{61676E9B-A3B0-2787-FF52-3853E11F3544}"/>
              </a:ext>
            </a:extLst>
          </p:cNvPr>
          <p:cNvSpPr>
            <a:spLocks noGrp="1"/>
          </p:cNvSpPr>
          <p:nvPr>
            <p:ph idx="1"/>
          </p:nvPr>
        </p:nvSpPr>
        <p:spPr/>
        <p:txBody>
          <a:bodyPr>
            <a:normAutofit/>
          </a:bodyPr>
          <a:lstStyle/>
          <a:p>
            <a:r>
              <a:rPr lang="en-US" dirty="0"/>
              <a:t> This pillar outlines that developers and operations teams should seek business insights and customer insights to create applications that effectively support production workloads. This means understanding the risks, possible changes, and goals that drive day-to-day business operations.</a:t>
            </a:r>
          </a:p>
          <a:p>
            <a:r>
              <a:rPr lang="en-US" dirty="0"/>
              <a:t> Each team member should understand the criticality of their role in managing workloads, the entire workload’s behavior, and what development decisions will make operations successful.</a:t>
            </a:r>
          </a:p>
          <a:p>
            <a:r>
              <a:rPr lang="en-US" dirty="0"/>
              <a:t> This pillar also maintains that workloads should be designed to:</a:t>
            </a:r>
          </a:p>
          <a:p>
            <a:pPr lvl="1"/>
            <a:r>
              <a:rPr lang="en-US" dirty="0"/>
              <a:t>Easily display information on their working statistics</a:t>
            </a:r>
          </a:p>
          <a:p>
            <a:pPr lvl="1"/>
            <a:r>
              <a:rPr lang="en-US" dirty="0"/>
              <a:t>Enable mechanisms that aid quick feedback, recovery, and refactoring</a:t>
            </a:r>
            <a:endParaRPr lang="en-IN" dirty="0"/>
          </a:p>
        </p:txBody>
      </p:sp>
      <p:sp>
        <p:nvSpPr>
          <p:cNvPr id="6" name="Title 5">
            <a:extLst>
              <a:ext uri="{FF2B5EF4-FFF2-40B4-BE49-F238E27FC236}">
                <a16:creationId xmlns:a16="http://schemas.microsoft.com/office/drawing/2014/main" xmlns="" id="{47B659CD-873E-CE19-7EF7-E4FF3E180AD0}"/>
              </a:ext>
            </a:extLst>
          </p:cNvPr>
          <p:cNvSpPr>
            <a:spLocks noGrp="1"/>
          </p:cNvSpPr>
          <p:nvPr>
            <p:ph type="title"/>
          </p:nvPr>
        </p:nvSpPr>
        <p:spPr/>
        <p:txBody>
          <a:bodyPr>
            <a:normAutofit/>
          </a:bodyPr>
          <a:lstStyle/>
          <a:p>
            <a:r>
              <a:rPr lang="en-IN" dirty="0"/>
              <a:t>1. Operational Excellence</a:t>
            </a:r>
          </a:p>
        </p:txBody>
      </p:sp>
    </p:spTree>
    <p:extLst>
      <p:ext uri="{BB962C8B-B14F-4D97-AF65-F5344CB8AC3E}">
        <p14:creationId xmlns:p14="http://schemas.microsoft.com/office/powerpoint/2010/main" xmlns="" val="112299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92BADC-19BC-CF09-2AFA-25A0DFA984F0}"/>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945F40F3-B058-8DC1-ECB3-2CA0B75CA1BB}"/>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CA0BEF57-C0BC-AD45-3953-C61BCE585741}"/>
              </a:ext>
            </a:extLst>
          </p:cNvPr>
          <p:cNvSpPr>
            <a:spLocks noGrp="1"/>
          </p:cNvSpPr>
          <p:nvPr>
            <p:ph type="sldNum" sz="quarter" idx="12"/>
          </p:nvPr>
        </p:nvSpPr>
        <p:spPr/>
        <p:txBody>
          <a:bodyPr/>
          <a:lstStyle/>
          <a:p>
            <a:fld id="{AF5A65D5-10C0-4B1A-9C99-2CF1681379E4}" type="slidenum">
              <a:rPr lang="en-IN" smtClean="0"/>
              <a:pPr/>
              <a:t>12</a:t>
            </a:fld>
            <a:endParaRPr lang="en-IN" dirty="0"/>
          </a:p>
        </p:txBody>
      </p:sp>
      <p:sp>
        <p:nvSpPr>
          <p:cNvPr id="5" name="Content Placeholder 4">
            <a:extLst>
              <a:ext uri="{FF2B5EF4-FFF2-40B4-BE49-F238E27FC236}">
                <a16:creationId xmlns:a16="http://schemas.microsoft.com/office/drawing/2014/main" xmlns="" id="{41BB594E-0229-970F-588E-51F7A1130997}"/>
              </a:ext>
            </a:extLst>
          </p:cNvPr>
          <p:cNvSpPr>
            <a:spLocks noGrp="1"/>
          </p:cNvSpPr>
          <p:nvPr>
            <p:ph idx="1"/>
          </p:nvPr>
        </p:nvSpPr>
        <p:spPr/>
        <p:txBody>
          <a:bodyPr/>
          <a:lstStyle/>
          <a:p>
            <a:r>
              <a:rPr lang="en-US" dirty="0"/>
              <a:t> The security pillar emphasizes setting mechanisms that help protect systems, data, and assets. Fundamentally, Well-Architected security revolves around seven design principles:</a:t>
            </a:r>
          </a:p>
          <a:p>
            <a:pPr lvl="1"/>
            <a:r>
              <a:rPr lang="en-US" dirty="0"/>
              <a:t>Enforce logging and monitoring for traceability</a:t>
            </a:r>
          </a:p>
          <a:p>
            <a:pPr lvl="1"/>
            <a:r>
              <a:rPr lang="en-US" dirty="0"/>
              <a:t>Use multiple security controls to ensure security at all application layers</a:t>
            </a:r>
          </a:p>
          <a:p>
            <a:pPr lvl="1"/>
            <a:r>
              <a:rPr lang="en-US" dirty="0"/>
              <a:t>Automate security best practices</a:t>
            </a:r>
          </a:p>
          <a:p>
            <a:pPr lvl="1"/>
            <a:r>
              <a:rPr lang="en-US" dirty="0"/>
              <a:t>Protect data both within storage and in-transit</a:t>
            </a:r>
          </a:p>
          <a:p>
            <a:pPr lvl="1"/>
            <a:r>
              <a:rPr lang="en-US" dirty="0"/>
              <a:t>Adopt an incident management policy</a:t>
            </a:r>
          </a:p>
          <a:p>
            <a:pPr lvl="1"/>
            <a:r>
              <a:rPr lang="en-US" dirty="0"/>
              <a:t>Implement a strong foundation of security</a:t>
            </a:r>
          </a:p>
          <a:p>
            <a:r>
              <a:rPr lang="en-US" dirty="0"/>
              <a:t> Adopting an Identity and Access Management (IAM) policy is critical to ensuring that only the right users can access permitted resources. An IAM policy administers security by implementing an authentication and authorization layer.</a:t>
            </a:r>
            <a:endParaRPr lang="en-IN" dirty="0"/>
          </a:p>
        </p:txBody>
      </p:sp>
      <p:sp>
        <p:nvSpPr>
          <p:cNvPr id="6" name="Title 5">
            <a:extLst>
              <a:ext uri="{FF2B5EF4-FFF2-40B4-BE49-F238E27FC236}">
                <a16:creationId xmlns:a16="http://schemas.microsoft.com/office/drawing/2014/main" xmlns="" id="{11402458-7AC2-E519-27FA-02C053570404}"/>
              </a:ext>
            </a:extLst>
          </p:cNvPr>
          <p:cNvSpPr>
            <a:spLocks noGrp="1"/>
          </p:cNvSpPr>
          <p:nvPr>
            <p:ph type="title"/>
          </p:nvPr>
        </p:nvSpPr>
        <p:spPr/>
        <p:txBody>
          <a:bodyPr>
            <a:normAutofit/>
          </a:bodyPr>
          <a:lstStyle/>
          <a:p>
            <a:r>
              <a:rPr lang="en-IN" dirty="0"/>
              <a:t>2. Security</a:t>
            </a:r>
          </a:p>
        </p:txBody>
      </p:sp>
    </p:spTree>
    <p:extLst>
      <p:ext uri="{BB962C8B-B14F-4D97-AF65-F5344CB8AC3E}">
        <p14:creationId xmlns:p14="http://schemas.microsoft.com/office/powerpoint/2010/main" xmlns="" val="3203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5C53DA8-B535-0061-4618-B044C22E9786}"/>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7742AD98-3D44-30ED-BD2C-AFB969D52756}"/>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CBA42382-DD03-8C1E-E31A-CDA2FE3EEABE}"/>
              </a:ext>
            </a:extLst>
          </p:cNvPr>
          <p:cNvSpPr>
            <a:spLocks noGrp="1"/>
          </p:cNvSpPr>
          <p:nvPr>
            <p:ph type="sldNum" sz="quarter" idx="12"/>
          </p:nvPr>
        </p:nvSpPr>
        <p:spPr/>
        <p:txBody>
          <a:bodyPr/>
          <a:lstStyle/>
          <a:p>
            <a:fld id="{AF5A65D5-10C0-4B1A-9C99-2CF1681379E4}" type="slidenum">
              <a:rPr lang="en-IN" smtClean="0"/>
              <a:pPr/>
              <a:t>13</a:t>
            </a:fld>
            <a:endParaRPr lang="en-IN" dirty="0"/>
          </a:p>
        </p:txBody>
      </p:sp>
      <p:sp>
        <p:nvSpPr>
          <p:cNvPr id="5" name="Content Placeholder 4">
            <a:extLst>
              <a:ext uri="{FF2B5EF4-FFF2-40B4-BE49-F238E27FC236}">
                <a16:creationId xmlns:a16="http://schemas.microsoft.com/office/drawing/2014/main" xmlns="" id="{EE0ECFA6-D7F3-F3C6-681C-A0FF5C3A45E5}"/>
              </a:ext>
            </a:extLst>
          </p:cNvPr>
          <p:cNvSpPr>
            <a:spLocks noGrp="1"/>
          </p:cNvSpPr>
          <p:nvPr>
            <p:ph idx="1"/>
          </p:nvPr>
        </p:nvSpPr>
        <p:spPr/>
        <p:txBody>
          <a:bodyPr/>
          <a:lstStyle/>
          <a:p>
            <a:r>
              <a:rPr lang="en-US" dirty="0"/>
              <a:t> A Well-Architected Framework defines mechanisms that help an application handle workloads accurately and consistently. </a:t>
            </a:r>
          </a:p>
          <a:p>
            <a:r>
              <a:rPr lang="en-US" dirty="0"/>
              <a:t> The architecture of the system should be able to prevent and respond to breakdowns automatically.</a:t>
            </a:r>
          </a:p>
          <a:p>
            <a:r>
              <a:rPr lang="en-US" dirty="0"/>
              <a:t> The design principles for a reliable system include:</a:t>
            </a:r>
          </a:p>
          <a:p>
            <a:pPr lvl="1"/>
            <a:r>
              <a:rPr lang="en-US" dirty="0"/>
              <a:t>Automate recovery</a:t>
            </a:r>
          </a:p>
          <a:p>
            <a:pPr lvl="1"/>
            <a:r>
              <a:rPr lang="en-US" dirty="0"/>
              <a:t>Distribute workloads and requests to eliminate single point of failure</a:t>
            </a:r>
          </a:p>
          <a:p>
            <a:pPr lvl="1"/>
            <a:r>
              <a:rPr lang="en-US" dirty="0"/>
              <a:t>Use only the capacity you need for your production workload</a:t>
            </a:r>
          </a:p>
          <a:p>
            <a:pPr lvl="1"/>
            <a:r>
              <a:rPr lang="en-US" dirty="0"/>
              <a:t>Test incidents and recovery procedures</a:t>
            </a:r>
          </a:p>
          <a:p>
            <a:pPr lvl="1"/>
            <a:r>
              <a:rPr lang="en-US" dirty="0"/>
              <a:t>Manage automation changes</a:t>
            </a:r>
            <a:endParaRPr lang="en-IN" dirty="0"/>
          </a:p>
        </p:txBody>
      </p:sp>
      <p:sp>
        <p:nvSpPr>
          <p:cNvPr id="6" name="Title 5">
            <a:extLst>
              <a:ext uri="{FF2B5EF4-FFF2-40B4-BE49-F238E27FC236}">
                <a16:creationId xmlns:a16="http://schemas.microsoft.com/office/drawing/2014/main" xmlns="" id="{C59CA7B2-1F9F-57E3-BC6F-CA944A7B7053}"/>
              </a:ext>
            </a:extLst>
          </p:cNvPr>
          <p:cNvSpPr>
            <a:spLocks noGrp="1"/>
          </p:cNvSpPr>
          <p:nvPr>
            <p:ph type="title"/>
          </p:nvPr>
        </p:nvSpPr>
        <p:spPr/>
        <p:txBody>
          <a:bodyPr>
            <a:normAutofit/>
          </a:bodyPr>
          <a:lstStyle/>
          <a:p>
            <a:r>
              <a:rPr lang="en-IN" dirty="0"/>
              <a:t>3. Reliability</a:t>
            </a:r>
          </a:p>
        </p:txBody>
      </p:sp>
    </p:spTree>
    <p:extLst>
      <p:ext uri="{BB962C8B-B14F-4D97-AF65-F5344CB8AC3E}">
        <p14:creationId xmlns:p14="http://schemas.microsoft.com/office/powerpoint/2010/main" xmlns="" val="135635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777BA1-BAED-2D1E-AE8A-AC99A5C61BE2}"/>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AE54ED03-B4CC-B08E-FA88-04FCBD3CEFB3}"/>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55A120BD-BE8A-EC6A-EC4A-37BB983FF95B}"/>
              </a:ext>
            </a:extLst>
          </p:cNvPr>
          <p:cNvSpPr>
            <a:spLocks noGrp="1"/>
          </p:cNvSpPr>
          <p:nvPr>
            <p:ph type="sldNum" sz="quarter" idx="12"/>
          </p:nvPr>
        </p:nvSpPr>
        <p:spPr/>
        <p:txBody>
          <a:bodyPr/>
          <a:lstStyle/>
          <a:p>
            <a:fld id="{AF5A65D5-10C0-4B1A-9C99-2CF1681379E4}" type="slidenum">
              <a:rPr lang="en-IN" smtClean="0"/>
              <a:pPr/>
              <a:t>14</a:t>
            </a:fld>
            <a:endParaRPr lang="en-IN" dirty="0"/>
          </a:p>
        </p:txBody>
      </p:sp>
      <p:sp>
        <p:nvSpPr>
          <p:cNvPr id="5" name="Content Placeholder 4">
            <a:extLst>
              <a:ext uri="{FF2B5EF4-FFF2-40B4-BE49-F238E27FC236}">
                <a16:creationId xmlns:a16="http://schemas.microsoft.com/office/drawing/2014/main" xmlns="" id="{BC0D3395-8041-5EAA-74B4-0A3EAD05EA62}"/>
              </a:ext>
            </a:extLst>
          </p:cNvPr>
          <p:cNvSpPr>
            <a:spLocks noGrp="1"/>
          </p:cNvSpPr>
          <p:nvPr>
            <p:ph idx="1"/>
          </p:nvPr>
        </p:nvSpPr>
        <p:spPr/>
        <p:txBody>
          <a:bodyPr/>
          <a:lstStyle/>
          <a:p>
            <a:r>
              <a:rPr lang="en-US" dirty="0"/>
              <a:t> An organization should aim to deliver optimum and resilient business solutions at the least cost to the user.</a:t>
            </a:r>
          </a:p>
          <a:p>
            <a:r>
              <a:rPr lang="en-US" dirty="0"/>
              <a:t> Some design principles that guide the Cost Optimization pillar include:</a:t>
            </a:r>
          </a:p>
          <a:p>
            <a:pPr lvl="1"/>
            <a:r>
              <a:rPr lang="en-US" dirty="0"/>
              <a:t>Integrate Cloud Financial Management into the organization’s overall business objectives</a:t>
            </a:r>
          </a:p>
          <a:p>
            <a:pPr lvl="1"/>
            <a:r>
              <a:rPr lang="en-US" dirty="0"/>
              <a:t>Pay only for resources your application requires</a:t>
            </a:r>
          </a:p>
          <a:p>
            <a:pPr lvl="1"/>
            <a:r>
              <a:rPr lang="en-US" dirty="0"/>
              <a:t>Always monitor your application’s efficiency (output vs cost)</a:t>
            </a:r>
          </a:p>
          <a:p>
            <a:pPr lvl="1"/>
            <a:r>
              <a:rPr lang="en-US" dirty="0"/>
              <a:t>Outsource managed services and operating systems to AWS</a:t>
            </a:r>
          </a:p>
          <a:p>
            <a:pPr lvl="1"/>
            <a:endParaRPr lang="en-US" dirty="0"/>
          </a:p>
          <a:p>
            <a:r>
              <a:rPr lang="en-US" dirty="0"/>
              <a:t> Cloud Financial Management tools like AWS </a:t>
            </a:r>
            <a:r>
              <a:rPr lang="en-US" dirty="0" err="1"/>
              <a:t>QuickSight</a:t>
            </a:r>
            <a:r>
              <a:rPr lang="en-US" dirty="0"/>
              <a:t>, Cost &amp; Usage Report (CUR), and Cost Explorer offer significant advantages to monitor an organization’s cloud costs. </a:t>
            </a:r>
            <a:endParaRPr lang="en-IN" dirty="0"/>
          </a:p>
        </p:txBody>
      </p:sp>
      <p:sp>
        <p:nvSpPr>
          <p:cNvPr id="6" name="Title 5">
            <a:extLst>
              <a:ext uri="{FF2B5EF4-FFF2-40B4-BE49-F238E27FC236}">
                <a16:creationId xmlns:a16="http://schemas.microsoft.com/office/drawing/2014/main" xmlns="" id="{6204E228-BEDF-19E6-3219-B9A7553E8C92}"/>
              </a:ext>
            </a:extLst>
          </p:cNvPr>
          <p:cNvSpPr>
            <a:spLocks noGrp="1"/>
          </p:cNvSpPr>
          <p:nvPr>
            <p:ph type="title"/>
          </p:nvPr>
        </p:nvSpPr>
        <p:spPr/>
        <p:txBody>
          <a:bodyPr>
            <a:normAutofit/>
          </a:bodyPr>
          <a:lstStyle/>
          <a:p>
            <a:r>
              <a:rPr lang="en-IN" dirty="0"/>
              <a:t>4. Cost Optimization</a:t>
            </a:r>
          </a:p>
        </p:txBody>
      </p:sp>
    </p:spTree>
    <p:extLst>
      <p:ext uri="{BB962C8B-B14F-4D97-AF65-F5344CB8AC3E}">
        <p14:creationId xmlns:p14="http://schemas.microsoft.com/office/powerpoint/2010/main" xmlns="" val="416414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11E746-FDF9-E804-648E-EEA3CCFFA535}"/>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8E4682BF-FD8E-456E-1BBA-952BA9939A21}"/>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50E7CCFB-6CF7-4D57-FEA2-FDCE756D1F37}"/>
              </a:ext>
            </a:extLst>
          </p:cNvPr>
          <p:cNvSpPr>
            <a:spLocks noGrp="1"/>
          </p:cNvSpPr>
          <p:nvPr>
            <p:ph type="sldNum" sz="quarter" idx="12"/>
          </p:nvPr>
        </p:nvSpPr>
        <p:spPr/>
        <p:txBody>
          <a:bodyPr/>
          <a:lstStyle/>
          <a:p>
            <a:fld id="{AF5A65D5-10C0-4B1A-9C99-2CF1681379E4}" type="slidenum">
              <a:rPr lang="en-IN" smtClean="0"/>
              <a:pPr/>
              <a:t>15</a:t>
            </a:fld>
            <a:endParaRPr lang="en-IN" dirty="0"/>
          </a:p>
        </p:txBody>
      </p:sp>
      <p:sp>
        <p:nvSpPr>
          <p:cNvPr id="5" name="Content Placeholder 4">
            <a:extLst>
              <a:ext uri="{FF2B5EF4-FFF2-40B4-BE49-F238E27FC236}">
                <a16:creationId xmlns:a16="http://schemas.microsoft.com/office/drawing/2014/main" xmlns="" id="{37720F91-83D0-A37B-2B71-56F67C78ABDF}"/>
              </a:ext>
            </a:extLst>
          </p:cNvPr>
          <p:cNvSpPr>
            <a:spLocks noGrp="1"/>
          </p:cNvSpPr>
          <p:nvPr>
            <p:ph idx="1"/>
          </p:nvPr>
        </p:nvSpPr>
        <p:spPr/>
        <p:txBody>
          <a:bodyPr/>
          <a:lstStyle/>
          <a:p>
            <a:r>
              <a:rPr lang="en-US" dirty="0"/>
              <a:t> This pillar guides the effective use of computing resources to meet system and business requirements.</a:t>
            </a:r>
          </a:p>
          <a:p>
            <a:r>
              <a:rPr lang="en-US" dirty="0"/>
              <a:t> Some of the design principles guiding performance efficiency are:</a:t>
            </a:r>
          </a:p>
          <a:p>
            <a:pPr lvl="1"/>
            <a:r>
              <a:rPr lang="en-US" dirty="0"/>
              <a:t> Delegate complex tasks to third-party vendors who have the required skills to implement advanced technology easily</a:t>
            </a:r>
          </a:p>
          <a:p>
            <a:pPr lvl="1"/>
            <a:r>
              <a:rPr lang="en-US" dirty="0"/>
              <a:t>Deploy multi-regional workloads to reduce latency and lower deployment costs</a:t>
            </a:r>
          </a:p>
          <a:p>
            <a:pPr lvl="1"/>
            <a:r>
              <a:rPr lang="en-US" dirty="0"/>
              <a:t>Test and experiment often to take advantage of virtual resources</a:t>
            </a:r>
          </a:p>
          <a:p>
            <a:pPr lvl="1"/>
            <a:r>
              <a:rPr lang="en-US" dirty="0"/>
              <a:t>Utilize serverless functions whenever possible</a:t>
            </a:r>
            <a:endParaRPr lang="en-IN" dirty="0"/>
          </a:p>
        </p:txBody>
      </p:sp>
      <p:sp>
        <p:nvSpPr>
          <p:cNvPr id="6" name="Title 5">
            <a:extLst>
              <a:ext uri="{FF2B5EF4-FFF2-40B4-BE49-F238E27FC236}">
                <a16:creationId xmlns:a16="http://schemas.microsoft.com/office/drawing/2014/main" xmlns="" id="{CF7E7CA8-22F4-8892-45E1-F57150898877}"/>
              </a:ext>
            </a:extLst>
          </p:cNvPr>
          <p:cNvSpPr>
            <a:spLocks noGrp="1"/>
          </p:cNvSpPr>
          <p:nvPr>
            <p:ph type="title"/>
          </p:nvPr>
        </p:nvSpPr>
        <p:spPr/>
        <p:txBody>
          <a:bodyPr>
            <a:normAutofit/>
          </a:bodyPr>
          <a:lstStyle/>
          <a:p>
            <a:r>
              <a:rPr lang="en-IN" dirty="0"/>
              <a:t>5. Performance Efficiency</a:t>
            </a:r>
          </a:p>
        </p:txBody>
      </p:sp>
    </p:spTree>
    <p:extLst>
      <p:ext uri="{BB962C8B-B14F-4D97-AF65-F5344CB8AC3E}">
        <p14:creationId xmlns:p14="http://schemas.microsoft.com/office/powerpoint/2010/main" xmlns="" val="2894239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A61F12-B473-A676-8F5C-5FADB9D3868E}"/>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051701B5-9C82-5CDF-A2F5-4EF9B8227133}"/>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C10D013F-7D79-5CC2-5F2A-0238E31ACF7D}"/>
              </a:ext>
            </a:extLst>
          </p:cNvPr>
          <p:cNvSpPr>
            <a:spLocks noGrp="1"/>
          </p:cNvSpPr>
          <p:nvPr>
            <p:ph type="sldNum" sz="quarter" idx="12"/>
          </p:nvPr>
        </p:nvSpPr>
        <p:spPr/>
        <p:txBody>
          <a:bodyPr/>
          <a:lstStyle/>
          <a:p>
            <a:fld id="{AF5A65D5-10C0-4B1A-9C99-2CF1681379E4}" type="slidenum">
              <a:rPr lang="en-IN" smtClean="0"/>
              <a:pPr/>
              <a:t>16</a:t>
            </a:fld>
            <a:endParaRPr lang="en-IN" dirty="0"/>
          </a:p>
        </p:txBody>
      </p:sp>
      <p:sp>
        <p:nvSpPr>
          <p:cNvPr id="6" name="Title 5">
            <a:extLst>
              <a:ext uri="{FF2B5EF4-FFF2-40B4-BE49-F238E27FC236}">
                <a16:creationId xmlns:a16="http://schemas.microsoft.com/office/drawing/2014/main" xmlns="" id="{367E27C9-5B29-FA56-B514-4BBE64D9CCA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xmlns="" id="{EB2D188F-5DB4-4E7D-907A-A234A1202601}"/>
              </a:ext>
            </a:extLst>
          </p:cNvPr>
          <p:cNvPicPr>
            <a:picLocks noGrp="1" noChangeAspect="1"/>
          </p:cNvPicPr>
          <p:nvPr>
            <p:ph idx="1"/>
          </p:nvPr>
        </p:nvPicPr>
        <p:blipFill rotWithShape="1">
          <a:blip r:embed="rId2"/>
          <a:srcRect t="6561"/>
          <a:stretch/>
        </p:blipFill>
        <p:spPr>
          <a:xfrm>
            <a:off x="1951684" y="1464906"/>
            <a:ext cx="8406108" cy="4607282"/>
          </a:xfrm>
          <a:prstGeom prst="rect">
            <a:avLst/>
          </a:prstGeom>
        </p:spPr>
      </p:pic>
    </p:spTree>
    <p:extLst>
      <p:ext uri="{BB962C8B-B14F-4D97-AF65-F5344CB8AC3E}">
        <p14:creationId xmlns:p14="http://schemas.microsoft.com/office/powerpoint/2010/main" xmlns="" val="355688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447CEA9-9E4D-DDC5-4993-9F867F48D466}"/>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93D0A0D1-6597-CB84-400B-EA9A47618DC2}"/>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A94FEFDA-6242-4B8E-6C5D-705337533F2A}"/>
              </a:ext>
            </a:extLst>
          </p:cNvPr>
          <p:cNvSpPr>
            <a:spLocks noGrp="1"/>
          </p:cNvSpPr>
          <p:nvPr>
            <p:ph type="sldNum" sz="quarter" idx="12"/>
          </p:nvPr>
        </p:nvSpPr>
        <p:spPr/>
        <p:txBody>
          <a:bodyPr/>
          <a:lstStyle/>
          <a:p>
            <a:fld id="{AF5A65D5-10C0-4B1A-9C99-2CF1681379E4}" type="slidenum">
              <a:rPr lang="en-IN" smtClean="0"/>
              <a:pPr/>
              <a:t>17</a:t>
            </a:fld>
            <a:endParaRPr lang="en-IN" dirty="0"/>
          </a:p>
        </p:txBody>
      </p:sp>
      <p:sp>
        <p:nvSpPr>
          <p:cNvPr id="5" name="Content Placeholder 4">
            <a:extLst>
              <a:ext uri="{FF2B5EF4-FFF2-40B4-BE49-F238E27FC236}">
                <a16:creationId xmlns:a16="http://schemas.microsoft.com/office/drawing/2014/main" xmlns="" id="{01313F22-8D98-1227-1E50-0932A1C53181}"/>
              </a:ext>
            </a:extLst>
          </p:cNvPr>
          <p:cNvSpPr>
            <a:spLocks noGrp="1"/>
          </p:cNvSpPr>
          <p:nvPr>
            <p:ph idx="1"/>
          </p:nvPr>
        </p:nvSpPr>
        <p:spPr/>
        <p:txBody>
          <a:bodyPr>
            <a:normAutofit/>
          </a:bodyPr>
          <a:lstStyle/>
          <a:p>
            <a:r>
              <a:rPr lang="en-US" dirty="0"/>
              <a:t> Amazon Elastic Compute Cloud (Amazon EC2) is a web service that provides secure, resizable compute capacity in the cloud.</a:t>
            </a:r>
          </a:p>
          <a:p>
            <a:r>
              <a:rPr lang="en-US" dirty="0"/>
              <a:t> Amazon EC2’s simple web service interface allows you to obtain and configure capacity quickly and with minimum effort.</a:t>
            </a:r>
          </a:p>
          <a:p>
            <a:r>
              <a:rPr lang="en-US" dirty="0"/>
              <a:t> EC2 provides a set of predefined instance profiles, or virtual server definitions, to create virtual machines. You can choose your VM configurations from any of the predefined instance types. VM instances can be memory-optimized, compute-optimized, or storage-optimized.</a:t>
            </a:r>
          </a:p>
          <a:p>
            <a:r>
              <a:rPr lang="en-US" dirty="0"/>
              <a:t> Users can also create and customize instance profiles to suit their needs. Instances can be self-provisioned or auto-scaled (when integrated with Amazon Auto Scaling) on demand, and stopped when not required, thereby saving costs.</a:t>
            </a:r>
          </a:p>
          <a:p>
            <a:r>
              <a:rPr lang="en-US" dirty="0"/>
              <a:t> EC2 instances can also be used to deploy containers. You can deploy and manage your own cluster of EC2 instances for running the containers.</a:t>
            </a:r>
            <a:endParaRPr lang="en-IN" dirty="0"/>
          </a:p>
        </p:txBody>
      </p:sp>
      <p:sp>
        <p:nvSpPr>
          <p:cNvPr id="6" name="Title 5">
            <a:extLst>
              <a:ext uri="{FF2B5EF4-FFF2-40B4-BE49-F238E27FC236}">
                <a16:creationId xmlns:a16="http://schemas.microsoft.com/office/drawing/2014/main" xmlns="" id="{5C5B8B90-2F67-1605-FBE4-1707C443ACC8}"/>
              </a:ext>
            </a:extLst>
          </p:cNvPr>
          <p:cNvSpPr>
            <a:spLocks noGrp="1"/>
          </p:cNvSpPr>
          <p:nvPr>
            <p:ph type="title"/>
          </p:nvPr>
        </p:nvSpPr>
        <p:spPr/>
        <p:txBody>
          <a:bodyPr>
            <a:normAutofit fontScale="90000"/>
          </a:bodyPr>
          <a:lstStyle/>
          <a:p>
            <a:r>
              <a:rPr lang="en-US" dirty="0"/>
              <a:t>1. AWS EC2 – Elastic Compute Cloud</a:t>
            </a:r>
            <a:endParaRPr lang="en-IN" dirty="0"/>
          </a:p>
        </p:txBody>
      </p:sp>
    </p:spTree>
    <p:extLst>
      <p:ext uri="{BB962C8B-B14F-4D97-AF65-F5344CB8AC3E}">
        <p14:creationId xmlns:p14="http://schemas.microsoft.com/office/powerpoint/2010/main" xmlns="" val="339318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355E21-C136-9DE0-52A2-AFF8FAE4F422}"/>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0E9643D5-3E72-56C2-D5D8-F614DFF7E76D}"/>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5251DE89-CAE9-944C-6C64-6EF8B12E366F}"/>
              </a:ext>
            </a:extLst>
          </p:cNvPr>
          <p:cNvSpPr>
            <a:spLocks noGrp="1"/>
          </p:cNvSpPr>
          <p:nvPr>
            <p:ph type="sldNum" sz="quarter" idx="12"/>
          </p:nvPr>
        </p:nvSpPr>
        <p:spPr/>
        <p:txBody>
          <a:bodyPr/>
          <a:lstStyle/>
          <a:p>
            <a:fld id="{AF5A65D5-10C0-4B1A-9C99-2CF1681379E4}" type="slidenum">
              <a:rPr lang="en-IN" smtClean="0"/>
              <a:pPr/>
              <a:t>18</a:t>
            </a:fld>
            <a:endParaRPr lang="en-IN" dirty="0"/>
          </a:p>
        </p:txBody>
      </p:sp>
      <p:sp>
        <p:nvSpPr>
          <p:cNvPr id="5" name="Content Placeholder 4">
            <a:extLst>
              <a:ext uri="{FF2B5EF4-FFF2-40B4-BE49-F238E27FC236}">
                <a16:creationId xmlns:a16="http://schemas.microsoft.com/office/drawing/2014/main" xmlns="" id="{F3C18CC1-A301-AF3F-DB5A-E56566EF1871}"/>
              </a:ext>
            </a:extLst>
          </p:cNvPr>
          <p:cNvSpPr>
            <a:spLocks noGrp="1"/>
          </p:cNvSpPr>
          <p:nvPr>
            <p:ph idx="1"/>
          </p:nvPr>
        </p:nvSpPr>
        <p:spPr/>
        <p:txBody>
          <a:bodyPr/>
          <a:lstStyle/>
          <a:p>
            <a:r>
              <a:rPr lang="en-US" dirty="0"/>
              <a:t> Almost all applications deployed in AWS will need access to a database. This is where AWS’ Relational Database Service (RDS) fits in.</a:t>
            </a:r>
          </a:p>
          <a:p>
            <a:r>
              <a:rPr lang="en-US" dirty="0"/>
              <a:t> RDS is a managed service from AWS using which you can set up, operate and scale a relational database in the cloud easily.</a:t>
            </a:r>
          </a:p>
          <a:p>
            <a:r>
              <a:rPr lang="en-US" dirty="0"/>
              <a:t> As with EC2, Amazon RDS is available as several predefined database instance types – optimized for memory, performance or I/O.</a:t>
            </a:r>
          </a:p>
          <a:p>
            <a:r>
              <a:rPr lang="en-US" dirty="0"/>
              <a:t> You can also pick the database engine of your choice from the six supported technologies including Amazon Aurora, PostgreSQL, MySQL, MariaDB, Oracle Database, and Microsoft SQL Server. One of the key advantages of RDS is that the managed service automates time-consuming administration tasks such as hardware provisioning, database setup, patching and backups.</a:t>
            </a:r>
            <a:endParaRPr lang="en-IN" dirty="0"/>
          </a:p>
        </p:txBody>
      </p:sp>
      <p:sp>
        <p:nvSpPr>
          <p:cNvPr id="6" name="Title 5">
            <a:extLst>
              <a:ext uri="{FF2B5EF4-FFF2-40B4-BE49-F238E27FC236}">
                <a16:creationId xmlns:a16="http://schemas.microsoft.com/office/drawing/2014/main" xmlns="" id="{C1E7C82D-F6AD-D1B3-D02A-AA0830EE7817}"/>
              </a:ext>
            </a:extLst>
          </p:cNvPr>
          <p:cNvSpPr>
            <a:spLocks noGrp="1"/>
          </p:cNvSpPr>
          <p:nvPr>
            <p:ph type="title"/>
          </p:nvPr>
        </p:nvSpPr>
        <p:spPr/>
        <p:txBody>
          <a:bodyPr>
            <a:noAutofit/>
          </a:bodyPr>
          <a:lstStyle/>
          <a:p>
            <a:r>
              <a:rPr lang="en-IN" sz="3600" dirty="0"/>
              <a:t>2. AWS RDS – Relational Database Service</a:t>
            </a:r>
          </a:p>
        </p:txBody>
      </p:sp>
    </p:spTree>
    <p:extLst>
      <p:ext uri="{BB962C8B-B14F-4D97-AF65-F5344CB8AC3E}">
        <p14:creationId xmlns:p14="http://schemas.microsoft.com/office/powerpoint/2010/main" xmlns="" val="394658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B96D9C-B4BD-F3D6-066A-71BC59E3895A}"/>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DC1EF862-E6F9-99DC-E9D4-FF41815BFD45}"/>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C215AB97-26A2-4D35-3AB4-B33E5039ADE1}"/>
              </a:ext>
            </a:extLst>
          </p:cNvPr>
          <p:cNvSpPr>
            <a:spLocks noGrp="1"/>
          </p:cNvSpPr>
          <p:nvPr>
            <p:ph type="sldNum" sz="quarter" idx="12"/>
          </p:nvPr>
        </p:nvSpPr>
        <p:spPr/>
        <p:txBody>
          <a:bodyPr/>
          <a:lstStyle/>
          <a:p>
            <a:fld id="{AF5A65D5-10C0-4B1A-9C99-2CF1681379E4}" type="slidenum">
              <a:rPr lang="en-IN" smtClean="0"/>
              <a:pPr/>
              <a:t>19</a:t>
            </a:fld>
            <a:endParaRPr lang="en-IN" dirty="0"/>
          </a:p>
        </p:txBody>
      </p:sp>
      <p:sp>
        <p:nvSpPr>
          <p:cNvPr id="5" name="Content Placeholder 4">
            <a:extLst>
              <a:ext uri="{FF2B5EF4-FFF2-40B4-BE49-F238E27FC236}">
                <a16:creationId xmlns:a16="http://schemas.microsoft.com/office/drawing/2014/main" xmlns="" id="{CA51CD3F-0EBE-14C8-6FE2-7C214AE1D4FD}"/>
              </a:ext>
            </a:extLst>
          </p:cNvPr>
          <p:cNvSpPr>
            <a:spLocks noGrp="1"/>
          </p:cNvSpPr>
          <p:nvPr>
            <p:ph idx="1"/>
          </p:nvPr>
        </p:nvSpPr>
        <p:spPr/>
        <p:txBody>
          <a:bodyPr/>
          <a:lstStyle/>
          <a:p>
            <a:r>
              <a:rPr lang="en-US" dirty="0"/>
              <a:t>AWS Lambda is an event-driven, serverless computing service that lets you run code without provisioning or managing servers.</a:t>
            </a:r>
          </a:p>
          <a:p>
            <a:r>
              <a:rPr lang="en-US" dirty="0"/>
              <a:t> With Lambda, you can upload your code as a ZIP file or container image, and Lambda automatically and precisely allocates compute execution power and runs your code based on the incoming request or event.</a:t>
            </a:r>
          </a:p>
          <a:p>
            <a:r>
              <a:rPr lang="en-US" dirty="0"/>
              <a:t> You can write Lambda functions in your favorite language (Node.js, Python, Go, Java, and more) and use both serverless and container tools, such as AWS SAM or Docker CLI, to build, test, and deploy your functions.</a:t>
            </a:r>
          </a:p>
          <a:p>
            <a:endParaRPr lang="en-US" dirty="0"/>
          </a:p>
        </p:txBody>
      </p:sp>
      <p:sp>
        <p:nvSpPr>
          <p:cNvPr id="6" name="Title 5">
            <a:extLst>
              <a:ext uri="{FF2B5EF4-FFF2-40B4-BE49-F238E27FC236}">
                <a16:creationId xmlns:a16="http://schemas.microsoft.com/office/drawing/2014/main" xmlns="" id="{6629D07A-FAF9-0BFF-E345-03518F9E39E8}"/>
              </a:ext>
            </a:extLst>
          </p:cNvPr>
          <p:cNvSpPr>
            <a:spLocks noGrp="1"/>
          </p:cNvSpPr>
          <p:nvPr>
            <p:ph type="title"/>
          </p:nvPr>
        </p:nvSpPr>
        <p:spPr/>
        <p:txBody>
          <a:bodyPr>
            <a:normAutofit/>
          </a:bodyPr>
          <a:lstStyle/>
          <a:p>
            <a:r>
              <a:rPr lang="en-IN" dirty="0"/>
              <a:t>3. AWS Lambda</a:t>
            </a:r>
          </a:p>
        </p:txBody>
      </p:sp>
    </p:spTree>
    <p:extLst>
      <p:ext uri="{BB962C8B-B14F-4D97-AF65-F5344CB8AC3E}">
        <p14:creationId xmlns:p14="http://schemas.microsoft.com/office/powerpoint/2010/main" xmlns="" val="226072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73AD2C5-E0A3-5B94-C9F0-AD016C059A59}"/>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D7649653-2E19-C4AC-B477-89F42CD50182}"/>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C29278A9-5F17-5460-CDB1-17C05F5E9303}"/>
              </a:ext>
            </a:extLst>
          </p:cNvPr>
          <p:cNvSpPr>
            <a:spLocks noGrp="1"/>
          </p:cNvSpPr>
          <p:nvPr>
            <p:ph type="sldNum" sz="quarter" idx="12"/>
          </p:nvPr>
        </p:nvSpPr>
        <p:spPr/>
        <p:txBody>
          <a:bodyPr/>
          <a:lstStyle/>
          <a:p>
            <a:fld id="{AF5A65D5-10C0-4B1A-9C99-2CF1681379E4}" type="slidenum">
              <a:rPr lang="en-IN" smtClean="0"/>
              <a:pPr/>
              <a:t>2</a:t>
            </a:fld>
            <a:endParaRPr lang="en-IN" dirty="0"/>
          </a:p>
        </p:txBody>
      </p:sp>
      <p:sp>
        <p:nvSpPr>
          <p:cNvPr id="5" name="Content Placeholder 4">
            <a:extLst>
              <a:ext uri="{FF2B5EF4-FFF2-40B4-BE49-F238E27FC236}">
                <a16:creationId xmlns:a16="http://schemas.microsoft.com/office/drawing/2014/main" xmlns="" id="{0480C253-279A-8CF2-5E7A-DBDBED75E856}"/>
              </a:ext>
            </a:extLst>
          </p:cNvPr>
          <p:cNvSpPr>
            <a:spLocks noGrp="1"/>
          </p:cNvSpPr>
          <p:nvPr>
            <p:ph idx="1"/>
          </p:nvPr>
        </p:nvSpPr>
        <p:spPr/>
        <p:txBody>
          <a:bodyPr/>
          <a:lstStyle/>
          <a:p>
            <a:r>
              <a:rPr lang="en-IN" dirty="0"/>
              <a:t> </a:t>
            </a:r>
          </a:p>
        </p:txBody>
      </p:sp>
      <p:sp>
        <p:nvSpPr>
          <p:cNvPr id="6" name="Title 5">
            <a:extLst>
              <a:ext uri="{FF2B5EF4-FFF2-40B4-BE49-F238E27FC236}">
                <a16:creationId xmlns:a16="http://schemas.microsoft.com/office/drawing/2014/main" xmlns="" id="{6DBBF445-B8D2-C756-7C40-63E2C19EAE2C}"/>
              </a:ext>
            </a:extLst>
          </p:cNvPr>
          <p:cNvSpPr>
            <a:spLocks noGrp="1"/>
          </p:cNvSpPr>
          <p:nvPr>
            <p:ph type="title"/>
          </p:nvPr>
        </p:nvSpPr>
        <p:spPr/>
        <p:txBody>
          <a:bodyPr/>
          <a:lstStyle/>
          <a:p>
            <a:r>
              <a:rPr lang="en-IN" dirty="0"/>
              <a:t>AWS Cloud History</a:t>
            </a:r>
          </a:p>
        </p:txBody>
      </p:sp>
      <p:pic>
        <p:nvPicPr>
          <p:cNvPr id="8" name="Picture 7">
            <a:extLst>
              <a:ext uri="{FF2B5EF4-FFF2-40B4-BE49-F238E27FC236}">
                <a16:creationId xmlns:a16="http://schemas.microsoft.com/office/drawing/2014/main" xmlns="" id="{345FAE4A-521F-CE4B-A2A4-1B79E89186DB}"/>
              </a:ext>
            </a:extLst>
          </p:cNvPr>
          <p:cNvPicPr>
            <a:picLocks noChangeAspect="1"/>
          </p:cNvPicPr>
          <p:nvPr/>
        </p:nvPicPr>
        <p:blipFill>
          <a:blip r:embed="rId2"/>
          <a:stretch>
            <a:fillRect/>
          </a:stretch>
        </p:blipFill>
        <p:spPr>
          <a:xfrm>
            <a:off x="1500460" y="1692250"/>
            <a:ext cx="9308841" cy="3829885"/>
          </a:xfrm>
          <a:prstGeom prst="rect">
            <a:avLst/>
          </a:prstGeom>
        </p:spPr>
      </p:pic>
    </p:spTree>
    <p:extLst>
      <p:ext uri="{BB962C8B-B14F-4D97-AF65-F5344CB8AC3E}">
        <p14:creationId xmlns:p14="http://schemas.microsoft.com/office/powerpoint/2010/main" xmlns="" val="34106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A640B57-A22C-C9AE-8C22-66D3F9F99270}"/>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2EDCBB46-3017-AC98-238D-C32ABA7EE444}"/>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7EB3C879-3C55-0121-0770-03E3B5C28941}"/>
              </a:ext>
            </a:extLst>
          </p:cNvPr>
          <p:cNvSpPr>
            <a:spLocks noGrp="1"/>
          </p:cNvSpPr>
          <p:nvPr>
            <p:ph type="sldNum" sz="quarter" idx="12"/>
          </p:nvPr>
        </p:nvSpPr>
        <p:spPr/>
        <p:txBody>
          <a:bodyPr/>
          <a:lstStyle/>
          <a:p>
            <a:fld id="{AF5A65D5-10C0-4B1A-9C99-2CF1681379E4}" type="slidenum">
              <a:rPr lang="en-IN" smtClean="0"/>
              <a:pPr/>
              <a:t>20</a:t>
            </a:fld>
            <a:endParaRPr lang="en-IN" dirty="0"/>
          </a:p>
        </p:txBody>
      </p:sp>
      <p:sp>
        <p:nvSpPr>
          <p:cNvPr id="5" name="Content Placeholder 4">
            <a:extLst>
              <a:ext uri="{FF2B5EF4-FFF2-40B4-BE49-F238E27FC236}">
                <a16:creationId xmlns:a16="http://schemas.microsoft.com/office/drawing/2014/main" xmlns="" id="{66C7E225-7CF6-0CFB-971F-EB8D157B4D8A}"/>
              </a:ext>
            </a:extLst>
          </p:cNvPr>
          <p:cNvSpPr>
            <a:spLocks noGrp="1"/>
          </p:cNvSpPr>
          <p:nvPr>
            <p:ph idx="1"/>
          </p:nvPr>
        </p:nvSpPr>
        <p:spPr/>
        <p:txBody>
          <a:bodyPr/>
          <a:lstStyle/>
          <a:p>
            <a:r>
              <a:rPr lang="en-US" dirty="0"/>
              <a:t> Amazon S3 or Amazon Simple Storage Service is a service that provides is cloud-based persistent storage through a web service interface.</a:t>
            </a:r>
          </a:p>
          <a:p>
            <a:r>
              <a:rPr lang="en-US" dirty="0"/>
              <a:t> It’s built to store, protect and retrieve data from “buckets” at any time, from anywhere, on any device.</a:t>
            </a:r>
          </a:p>
          <a:p>
            <a:r>
              <a:rPr lang="en-US" dirty="0"/>
              <a:t> Amazon S3 is a simple key-based object-store. It enables you to simply put data in the cloud and pull it back out through standard REST- and SOAP-based web service APIs.</a:t>
            </a:r>
          </a:p>
          <a:p>
            <a:r>
              <a:rPr lang="en-US" dirty="0"/>
              <a:t> You are shielded from the details of how it is stored or where it is actually stored. When you store data, you assign a unique object key that can later be used to retrieve the data.</a:t>
            </a:r>
          </a:p>
          <a:p>
            <a:r>
              <a:rPr lang="en-US" dirty="0"/>
              <a:t> Keys can be any string, and they can be constructed to mimic hierarchical attributes. Alternatively, you can use S3 Object Tagging to organize your data across all of your S3 buckets and/or prefixes.</a:t>
            </a:r>
            <a:endParaRPr lang="en-IN" dirty="0"/>
          </a:p>
        </p:txBody>
      </p:sp>
      <p:sp>
        <p:nvSpPr>
          <p:cNvPr id="6" name="Title 5">
            <a:extLst>
              <a:ext uri="{FF2B5EF4-FFF2-40B4-BE49-F238E27FC236}">
                <a16:creationId xmlns:a16="http://schemas.microsoft.com/office/drawing/2014/main" xmlns="" id="{C60D75C3-C3ED-AF5A-71D9-73C09D86257E}"/>
              </a:ext>
            </a:extLst>
          </p:cNvPr>
          <p:cNvSpPr>
            <a:spLocks noGrp="1"/>
          </p:cNvSpPr>
          <p:nvPr>
            <p:ph type="title"/>
          </p:nvPr>
        </p:nvSpPr>
        <p:spPr/>
        <p:txBody>
          <a:bodyPr>
            <a:normAutofit fontScale="90000"/>
          </a:bodyPr>
          <a:lstStyle/>
          <a:p>
            <a:r>
              <a:rPr lang="en-US" dirty="0"/>
              <a:t>4. AWS S3 – Simple Storage Service</a:t>
            </a:r>
            <a:endParaRPr lang="en-IN" dirty="0"/>
          </a:p>
        </p:txBody>
      </p:sp>
    </p:spTree>
    <p:extLst>
      <p:ext uri="{BB962C8B-B14F-4D97-AF65-F5344CB8AC3E}">
        <p14:creationId xmlns:p14="http://schemas.microsoft.com/office/powerpoint/2010/main" xmlns="" val="184846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09708AB-226D-0C6C-698C-582654E6A5B9}"/>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00E28EA6-EA0C-E21A-08F8-E5B83556CA05}"/>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2B1E45FC-0624-6282-FAB3-8DA3E0008FE5}"/>
              </a:ext>
            </a:extLst>
          </p:cNvPr>
          <p:cNvSpPr>
            <a:spLocks noGrp="1"/>
          </p:cNvSpPr>
          <p:nvPr>
            <p:ph type="sldNum" sz="quarter" idx="12"/>
          </p:nvPr>
        </p:nvSpPr>
        <p:spPr/>
        <p:txBody>
          <a:bodyPr/>
          <a:lstStyle/>
          <a:p>
            <a:fld id="{AF5A65D5-10C0-4B1A-9C99-2CF1681379E4}" type="slidenum">
              <a:rPr lang="en-IN" smtClean="0"/>
              <a:pPr/>
              <a:t>21</a:t>
            </a:fld>
            <a:endParaRPr lang="en-IN" dirty="0"/>
          </a:p>
        </p:txBody>
      </p:sp>
      <p:sp>
        <p:nvSpPr>
          <p:cNvPr id="5" name="Content Placeholder 4">
            <a:extLst>
              <a:ext uri="{FF2B5EF4-FFF2-40B4-BE49-F238E27FC236}">
                <a16:creationId xmlns:a16="http://schemas.microsoft.com/office/drawing/2014/main" xmlns="" id="{C4217CF9-8F34-27CA-CC0D-8D2B9C644FB8}"/>
              </a:ext>
            </a:extLst>
          </p:cNvPr>
          <p:cNvSpPr>
            <a:spLocks noGrp="1"/>
          </p:cNvSpPr>
          <p:nvPr>
            <p:ph idx="1"/>
          </p:nvPr>
        </p:nvSpPr>
        <p:spPr/>
        <p:txBody>
          <a:bodyPr/>
          <a:lstStyle/>
          <a:p>
            <a:r>
              <a:rPr lang="en-US" dirty="0"/>
              <a:t> Amazon Elastic Container Service (Amazon ECS) is a highly scalable, fast container management service that makes it easy to run, stop, and manage containers on a cluster.</a:t>
            </a:r>
          </a:p>
          <a:p>
            <a:r>
              <a:rPr lang="en-US" dirty="0"/>
              <a:t> ECS comes with two launch types: EC2 and </a:t>
            </a:r>
            <a:r>
              <a:rPr lang="en-US" dirty="0" err="1"/>
              <a:t>Fargate</a:t>
            </a:r>
            <a:r>
              <a:rPr lang="en-US" dirty="0"/>
              <a:t>. The containers can run on a serverless infrastructure that is managed by AWS </a:t>
            </a:r>
            <a:r>
              <a:rPr lang="en-US" dirty="0" err="1"/>
              <a:t>Fargate</a:t>
            </a:r>
            <a:r>
              <a:rPr lang="en-US" dirty="0"/>
              <a:t>.</a:t>
            </a:r>
          </a:p>
          <a:p>
            <a:r>
              <a:rPr lang="en-US" dirty="0"/>
              <a:t> Alternatively, for more control over your infrastructure, you can run your tasks and services on a cluster of Amazon EC2 instances that you manage.</a:t>
            </a:r>
          </a:p>
          <a:p>
            <a:r>
              <a:rPr lang="en-US" dirty="0"/>
              <a:t> The containers can run on a serverless infrastructure that is managed by AWS </a:t>
            </a:r>
            <a:r>
              <a:rPr lang="en-US" dirty="0" err="1"/>
              <a:t>Fargate</a:t>
            </a:r>
            <a:r>
              <a:rPr lang="en-US" dirty="0"/>
              <a:t>. Alternatively, for more control over your infrastructure, you can run your tasks and services on a cluster of Amazon EC2 instances that you manage.</a:t>
            </a:r>
          </a:p>
          <a:p>
            <a:endParaRPr lang="en-US" dirty="0"/>
          </a:p>
          <a:p>
            <a:endParaRPr lang="en-IN" dirty="0"/>
          </a:p>
        </p:txBody>
      </p:sp>
      <p:sp>
        <p:nvSpPr>
          <p:cNvPr id="6" name="Title 5">
            <a:extLst>
              <a:ext uri="{FF2B5EF4-FFF2-40B4-BE49-F238E27FC236}">
                <a16:creationId xmlns:a16="http://schemas.microsoft.com/office/drawing/2014/main" xmlns="" id="{2212B8BE-B14C-8360-BFFB-8437AF6553AA}"/>
              </a:ext>
            </a:extLst>
          </p:cNvPr>
          <p:cNvSpPr>
            <a:spLocks noGrp="1"/>
          </p:cNvSpPr>
          <p:nvPr>
            <p:ph type="title"/>
          </p:nvPr>
        </p:nvSpPr>
        <p:spPr/>
        <p:txBody>
          <a:bodyPr>
            <a:normAutofit fontScale="90000"/>
          </a:bodyPr>
          <a:lstStyle/>
          <a:p>
            <a:r>
              <a:rPr lang="en-US" dirty="0"/>
              <a:t>5. AWS ECS – Elastic Container Service</a:t>
            </a:r>
            <a:endParaRPr lang="en-IN" dirty="0"/>
          </a:p>
        </p:txBody>
      </p:sp>
    </p:spTree>
    <p:extLst>
      <p:ext uri="{BB962C8B-B14F-4D97-AF65-F5344CB8AC3E}">
        <p14:creationId xmlns:p14="http://schemas.microsoft.com/office/powerpoint/2010/main" xmlns="" val="9308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F32757-6680-2D9F-8DBB-BACD48B049BA}"/>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D660E75E-51E1-ACB5-7DA9-D8D70A4801D9}"/>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6A376C27-A5F4-8961-0B5C-DAD0FDADEBA8}"/>
              </a:ext>
            </a:extLst>
          </p:cNvPr>
          <p:cNvSpPr>
            <a:spLocks noGrp="1"/>
          </p:cNvSpPr>
          <p:nvPr>
            <p:ph type="sldNum" sz="quarter" idx="12"/>
          </p:nvPr>
        </p:nvSpPr>
        <p:spPr/>
        <p:txBody>
          <a:bodyPr/>
          <a:lstStyle/>
          <a:p>
            <a:fld id="{AF5A65D5-10C0-4B1A-9C99-2CF1681379E4}" type="slidenum">
              <a:rPr lang="en-IN" smtClean="0"/>
              <a:pPr/>
              <a:t>22</a:t>
            </a:fld>
            <a:endParaRPr lang="en-IN" dirty="0"/>
          </a:p>
        </p:txBody>
      </p:sp>
      <p:sp>
        <p:nvSpPr>
          <p:cNvPr id="5" name="Content Placeholder 4">
            <a:extLst>
              <a:ext uri="{FF2B5EF4-FFF2-40B4-BE49-F238E27FC236}">
                <a16:creationId xmlns:a16="http://schemas.microsoft.com/office/drawing/2014/main" xmlns="" id="{84DCCE19-EDD6-215A-0A62-A45DBCB5191E}"/>
              </a:ext>
            </a:extLst>
          </p:cNvPr>
          <p:cNvSpPr>
            <a:spLocks noGrp="1"/>
          </p:cNvSpPr>
          <p:nvPr>
            <p:ph idx="1"/>
          </p:nvPr>
        </p:nvSpPr>
        <p:spPr/>
        <p:txBody>
          <a:bodyPr/>
          <a:lstStyle/>
          <a:p>
            <a:r>
              <a:rPr lang="en-US" dirty="0"/>
              <a:t> Amazon EKS is a managed Kubernetes service that makes it easy for you to run Kubernetes on AWS and on-premises.</a:t>
            </a:r>
          </a:p>
          <a:p>
            <a:r>
              <a:rPr lang="en-US" dirty="0"/>
              <a:t> EKS lets you run your Kubernetes applications on both Amazon EC2 and AWS </a:t>
            </a:r>
            <a:r>
              <a:rPr lang="en-US" dirty="0" err="1"/>
              <a:t>Fargate</a:t>
            </a:r>
            <a:r>
              <a:rPr lang="en-US" dirty="0"/>
              <a:t>.</a:t>
            </a:r>
          </a:p>
          <a:p>
            <a:r>
              <a:rPr lang="en-US" dirty="0"/>
              <a:t> EKS runs the Kubernetes control plane across multiple Availability Zones, automatically detects and replaces unhealthy control plane nodes, and provides on-demand, zero downtime upgrades and patching.</a:t>
            </a:r>
          </a:p>
          <a:p>
            <a:r>
              <a:rPr lang="en-US" dirty="0"/>
              <a:t> EKS offers a 99.95% uptime SLA. At the same time, the EKS console provides observability of your Kubernetes clusters so you can identify and resolve issues faster.</a:t>
            </a:r>
          </a:p>
          <a:p>
            <a:r>
              <a:rPr lang="en-US" dirty="0"/>
              <a:t> With EKS, you have the advantage that any application running on EKS is compatible with one running in your existing Kubernetes environment. You can migrate to EKS without applying any changes to code.</a:t>
            </a:r>
          </a:p>
          <a:p>
            <a:endParaRPr lang="en-US" dirty="0"/>
          </a:p>
          <a:p>
            <a:endParaRPr lang="en-IN" dirty="0"/>
          </a:p>
        </p:txBody>
      </p:sp>
      <p:sp>
        <p:nvSpPr>
          <p:cNvPr id="6" name="Title 5">
            <a:extLst>
              <a:ext uri="{FF2B5EF4-FFF2-40B4-BE49-F238E27FC236}">
                <a16:creationId xmlns:a16="http://schemas.microsoft.com/office/drawing/2014/main" xmlns="" id="{0E01913B-024E-49EA-F699-B9A1FC8A9AFE}"/>
              </a:ext>
            </a:extLst>
          </p:cNvPr>
          <p:cNvSpPr>
            <a:spLocks noGrp="1"/>
          </p:cNvSpPr>
          <p:nvPr>
            <p:ph type="title"/>
          </p:nvPr>
        </p:nvSpPr>
        <p:spPr/>
        <p:txBody>
          <a:bodyPr>
            <a:noAutofit/>
          </a:bodyPr>
          <a:lstStyle/>
          <a:p>
            <a:r>
              <a:rPr lang="en-IN" sz="4000" dirty="0"/>
              <a:t>6. AWS EKS – Elastic Kubernetes Service</a:t>
            </a:r>
          </a:p>
        </p:txBody>
      </p:sp>
    </p:spTree>
    <p:extLst>
      <p:ext uri="{BB962C8B-B14F-4D97-AF65-F5344CB8AC3E}">
        <p14:creationId xmlns:p14="http://schemas.microsoft.com/office/powerpoint/2010/main" xmlns="" val="2510780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2CCBBE-7426-D21D-57A8-343AB5253056}"/>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075B5A48-0159-F0C6-B85F-25E3AF26C2DC}"/>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E3CDC344-23D5-22A0-2781-AAE92ED73D28}"/>
              </a:ext>
            </a:extLst>
          </p:cNvPr>
          <p:cNvSpPr>
            <a:spLocks noGrp="1"/>
          </p:cNvSpPr>
          <p:nvPr>
            <p:ph type="sldNum" sz="quarter" idx="12"/>
          </p:nvPr>
        </p:nvSpPr>
        <p:spPr/>
        <p:txBody>
          <a:bodyPr/>
          <a:lstStyle/>
          <a:p>
            <a:fld id="{AF5A65D5-10C0-4B1A-9C99-2CF1681379E4}" type="slidenum">
              <a:rPr lang="en-IN" smtClean="0"/>
              <a:pPr/>
              <a:t>23</a:t>
            </a:fld>
            <a:endParaRPr lang="en-IN" dirty="0"/>
          </a:p>
        </p:txBody>
      </p:sp>
      <p:sp>
        <p:nvSpPr>
          <p:cNvPr id="5" name="Content Placeholder 4">
            <a:extLst>
              <a:ext uri="{FF2B5EF4-FFF2-40B4-BE49-F238E27FC236}">
                <a16:creationId xmlns:a16="http://schemas.microsoft.com/office/drawing/2014/main" xmlns="" id="{098C9D10-80D6-3603-3C99-F40C06895A96}"/>
              </a:ext>
            </a:extLst>
          </p:cNvPr>
          <p:cNvSpPr>
            <a:spLocks noGrp="1"/>
          </p:cNvSpPr>
          <p:nvPr>
            <p:ph idx="1"/>
          </p:nvPr>
        </p:nvSpPr>
        <p:spPr/>
        <p:txBody>
          <a:bodyPr/>
          <a:lstStyle/>
          <a:p>
            <a:r>
              <a:rPr lang="en-IN" dirty="0"/>
              <a:t> </a:t>
            </a:r>
            <a:r>
              <a:rPr lang="en-US" dirty="0"/>
              <a:t>Amazon SQS is a fully managed event-queuing service that enables you to decouple and scale microservices and serverless applications.</a:t>
            </a:r>
          </a:p>
          <a:p>
            <a:r>
              <a:rPr lang="en-US" dirty="0"/>
              <a:t> Using SQS, you can send, store, and receive messages between software components at any volume, without losing messages or requiring other services to be available.</a:t>
            </a:r>
          </a:p>
          <a:p>
            <a:r>
              <a:rPr lang="en-US" dirty="0"/>
              <a:t> If no workers pull jobs from SQS, the messages stay in the queue.</a:t>
            </a:r>
          </a:p>
          <a:p>
            <a:r>
              <a:rPr lang="en-US" dirty="0"/>
              <a:t> SQS offers two types of event queues.</a:t>
            </a:r>
          </a:p>
          <a:p>
            <a:r>
              <a:rPr lang="en-US" dirty="0"/>
              <a:t> Standard queues offer maximum throughput, with best-effort ordering and at-least-once delivery.</a:t>
            </a:r>
          </a:p>
          <a:p>
            <a:r>
              <a:rPr lang="en-US" dirty="0"/>
              <a:t> SQS FIFO queues offer event processing in the exact order that events are sent, with exactly once processing guarantee, although it comes with a throughput constraint.</a:t>
            </a:r>
            <a:endParaRPr lang="en-IN" dirty="0"/>
          </a:p>
        </p:txBody>
      </p:sp>
      <p:sp>
        <p:nvSpPr>
          <p:cNvPr id="6" name="Title 5">
            <a:extLst>
              <a:ext uri="{FF2B5EF4-FFF2-40B4-BE49-F238E27FC236}">
                <a16:creationId xmlns:a16="http://schemas.microsoft.com/office/drawing/2014/main" xmlns="" id="{5A4FA864-2FE1-830F-87A9-8E143CDC2522}"/>
              </a:ext>
            </a:extLst>
          </p:cNvPr>
          <p:cNvSpPr>
            <a:spLocks noGrp="1"/>
          </p:cNvSpPr>
          <p:nvPr>
            <p:ph type="title"/>
          </p:nvPr>
        </p:nvSpPr>
        <p:spPr/>
        <p:txBody>
          <a:bodyPr>
            <a:normAutofit fontScale="90000"/>
          </a:bodyPr>
          <a:lstStyle/>
          <a:p>
            <a:r>
              <a:rPr lang="en-IN" dirty="0"/>
              <a:t>7. AWS SQS – Simple Queue Service</a:t>
            </a:r>
          </a:p>
        </p:txBody>
      </p:sp>
    </p:spTree>
    <p:extLst>
      <p:ext uri="{BB962C8B-B14F-4D97-AF65-F5344CB8AC3E}">
        <p14:creationId xmlns:p14="http://schemas.microsoft.com/office/powerpoint/2010/main" xmlns="" val="275949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D0D6DD-7054-C93F-2FE7-28A6696F2506}"/>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1B76FE0B-0B81-A931-2200-8DEB1C3685AC}"/>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462784E0-BAFA-C147-2F23-417D0A4FDDDD}"/>
              </a:ext>
            </a:extLst>
          </p:cNvPr>
          <p:cNvSpPr>
            <a:spLocks noGrp="1"/>
          </p:cNvSpPr>
          <p:nvPr>
            <p:ph type="sldNum" sz="quarter" idx="12"/>
          </p:nvPr>
        </p:nvSpPr>
        <p:spPr/>
        <p:txBody>
          <a:bodyPr/>
          <a:lstStyle/>
          <a:p>
            <a:fld id="{AF5A65D5-10C0-4B1A-9C99-2CF1681379E4}" type="slidenum">
              <a:rPr lang="en-IN" smtClean="0"/>
              <a:pPr/>
              <a:t>24</a:t>
            </a:fld>
            <a:endParaRPr lang="en-IN" dirty="0"/>
          </a:p>
        </p:txBody>
      </p:sp>
      <p:sp>
        <p:nvSpPr>
          <p:cNvPr id="5" name="Content Placeholder 4">
            <a:extLst>
              <a:ext uri="{FF2B5EF4-FFF2-40B4-BE49-F238E27FC236}">
                <a16:creationId xmlns:a16="http://schemas.microsoft.com/office/drawing/2014/main" xmlns="" id="{EA10E5B3-2AD1-D06A-2024-1DF8B848B073}"/>
              </a:ext>
            </a:extLst>
          </p:cNvPr>
          <p:cNvSpPr>
            <a:spLocks noGrp="1"/>
          </p:cNvSpPr>
          <p:nvPr>
            <p:ph idx="1"/>
          </p:nvPr>
        </p:nvSpPr>
        <p:spPr/>
        <p:txBody>
          <a:bodyPr/>
          <a:lstStyle/>
          <a:p>
            <a:r>
              <a:rPr lang="en-US" dirty="0"/>
              <a:t> AWS has Global Services:</a:t>
            </a:r>
          </a:p>
          <a:p>
            <a:pPr lvl="1"/>
            <a:r>
              <a:rPr lang="en-US" dirty="0"/>
              <a:t> Identity and Access Management (IAM)</a:t>
            </a:r>
          </a:p>
          <a:p>
            <a:pPr lvl="1"/>
            <a:r>
              <a:rPr lang="en-US" dirty="0"/>
              <a:t> Route 53 (DNS service)</a:t>
            </a:r>
          </a:p>
          <a:p>
            <a:pPr lvl="1"/>
            <a:r>
              <a:rPr lang="en-US" dirty="0"/>
              <a:t> CloudFront (Content Delivery Network)</a:t>
            </a:r>
          </a:p>
          <a:p>
            <a:pPr lvl="1"/>
            <a:r>
              <a:rPr lang="en-US" dirty="0"/>
              <a:t> WAF (Web Application Firewall)</a:t>
            </a:r>
          </a:p>
          <a:p>
            <a:pPr lvl="1"/>
            <a:endParaRPr lang="en-US" dirty="0"/>
          </a:p>
          <a:p>
            <a:pPr marL="91440" lvl="1" indent="-91440">
              <a:spcBef>
                <a:spcPts val="1200"/>
              </a:spcBef>
              <a:spcAft>
                <a:spcPts val="200"/>
              </a:spcAft>
              <a:buSzPct val="100000"/>
              <a:buFont typeface="Arial" panose="020B0604020202020204" pitchFamily="34" charset="0"/>
              <a:buChar char="•"/>
            </a:pPr>
            <a:r>
              <a:rPr lang="en-US" sz="2200" dirty="0">
                <a:solidFill>
                  <a:schemeClr val="tx2">
                    <a:lumMod val="75000"/>
                  </a:schemeClr>
                </a:solidFill>
              </a:rPr>
              <a:t> Most AWS services are Region-scoped:</a:t>
            </a:r>
          </a:p>
          <a:p>
            <a:pPr lvl="1"/>
            <a:r>
              <a:rPr lang="en-US" dirty="0"/>
              <a:t> Amazon EC2 (Infrastructure as a Service)</a:t>
            </a:r>
          </a:p>
          <a:p>
            <a:pPr lvl="1"/>
            <a:r>
              <a:rPr lang="en-US" dirty="0"/>
              <a:t> Elastic Beanstalk (Platform as a Service)</a:t>
            </a:r>
          </a:p>
          <a:p>
            <a:pPr lvl="1"/>
            <a:r>
              <a:rPr lang="en-US" dirty="0"/>
              <a:t> Lambda (Function as a Service)</a:t>
            </a:r>
          </a:p>
          <a:p>
            <a:pPr lvl="1"/>
            <a:r>
              <a:rPr lang="en-US" dirty="0"/>
              <a:t> </a:t>
            </a:r>
            <a:r>
              <a:rPr lang="en-US" dirty="0" err="1"/>
              <a:t>Rekognition</a:t>
            </a:r>
            <a:r>
              <a:rPr lang="en-US" dirty="0"/>
              <a:t> (Software as a Service)</a:t>
            </a:r>
            <a:endParaRPr lang="en-IN" dirty="0"/>
          </a:p>
        </p:txBody>
      </p:sp>
      <p:sp>
        <p:nvSpPr>
          <p:cNvPr id="6" name="Title 5">
            <a:extLst>
              <a:ext uri="{FF2B5EF4-FFF2-40B4-BE49-F238E27FC236}">
                <a16:creationId xmlns:a16="http://schemas.microsoft.com/office/drawing/2014/main" xmlns="" id="{6B4DB011-4A11-A9C6-4C32-E4D62DB26982}"/>
              </a:ext>
            </a:extLst>
          </p:cNvPr>
          <p:cNvSpPr>
            <a:spLocks noGrp="1"/>
          </p:cNvSpPr>
          <p:nvPr>
            <p:ph type="title"/>
          </p:nvPr>
        </p:nvSpPr>
        <p:spPr/>
        <p:txBody>
          <a:bodyPr/>
          <a:lstStyle/>
          <a:p>
            <a:r>
              <a:rPr lang="en-US" dirty="0"/>
              <a:t>Tour of the AWS Console</a:t>
            </a:r>
            <a:endParaRPr lang="en-IN" dirty="0"/>
          </a:p>
        </p:txBody>
      </p:sp>
      <p:pic>
        <p:nvPicPr>
          <p:cNvPr id="8" name="Picture 7">
            <a:extLst>
              <a:ext uri="{FF2B5EF4-FFF2-40B4-BE49-F238E27FC236}">
                <a16:creationId xmlns:a16="http://schemas.microsoft.com/office/drawing/2014/main" xmlns="" id="{4C47F19B-48A1-B966-355C-91C56B10987B}"/>
              </a:ext>
            </a:extLst>
          </p:cNvPr>
          <p:cNvPicPr>
            <a:picLocks noChangeAspect="1"/>
          </p:cNvPicPr>
          <p:nvPr/>
        </p:nvPicPr>
        <p:blipFill>
          <a:blip r:embed="rId2"/>
          <a:stretch>
            <a:fillRect/>
          </a:stretch>
        </p:blipFill>
        <p:spPr>
          <a:xfrm>
            <a:off x="8295396" y="1257203"/>
            <a:ext cx="1691173" cy="1703168"/>
          </a:xfrm>
          <a:prstGeom prst="rect">
            <a:avLst/>
          </a:prstGeom>
        </p:spPr>
      </p:pic>
      <p:pic>
        <p:nvPicPr>
          <p:cNvPr id="10" name="Picture 9">
            <a:extLst>
              <a:ext uri="{FF2B5EF4-FFF2-40B4-BE49-F238E27FC236}">
                <a16:creationId xmlns:a16="http://schemas.microsoft.com/office/drawing/2014/main" xmlns="" id="{D7A45F16-3572-2EC2-C18A-EF992ECACFD0}"/>
              </a:ext>
            </a:extLst>
          </p:cNvPr>
          <p:cNvPicPr>
            <a:picLocks noChangeAspect="1"/>
          </p:cNvPicPr>
          <p:nvPr/>
        </p:nvPicPr>
        <p:blipFill>
          <a:blip r:embed="rId3"/>
          <a:stretch>
            <a:fillRect/>
          </a:stretch>
        </p:blipFill>
        <p:spPr>
          <a:xfrm>
            <a:off x="8295396" y="3429000"/>
            <a:ext cx="1691173" cy="1703168"/>
          </a:xfrm>
          <a:prstGeom prst="rect">
            <a:avLst/>
          </a:prstGeom>
        </p:spPr>
      </p:pic>
    </p:spTree>
    <p:extLst>
      <p:ext uri="{BB962C8B-B14F-4D97-AF65-F5344CB8AC3E}">
        <p14:creationId xmlns:p14="http://schemas.microsoft.com/office/powerpoint/2010/main" xmlns="" val="427802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BB531F4-C2D1-1F34-5FE2-75D5FEEDD15B}"/>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70D5EE3C-122D-9FA6-6314-EDE147C0427C}"/>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621911A5-4FB4-6FFE-91CB-F87906747B79}"/>
              </a:ext>
            </a:extLst>
          </p:cNvPr>
          <p:cNvSpPr>
            <a:spLocks noGrp="1"/>
          </p:cNvSpPr>
          <p:nvPr>
            <p:ph type="sldNum" sz="quarter" idx="12"/>
          </p:nvPr>
        </p:nvSpPr>
        <p:spPr/>
        <p:txBody>
          <a:bodyPr/>
          <a:lstStyle/>
          <a:p>
            <a:fld id="{AF5A65D5-10C0-4B1A-9C99-2CF1681379E4}" type="slidenum">
              <a:rPr lang="en-IN" smtClean="0"/>
              <a:pPr/>
              <a:t>25</a:t>
            </a:fld>
            <a:endParaRPr lang="en-IN" dirty="0"/>
          </a:p>
        </p:txBody>
      </p:sp>
      <p:sp>
        <p:nvSpPr>
          <p:cNvPr id="6" name="Title 5">
            <a:extLst>
              <a:ext uri="{FF2B5EF4-FFF2-40B4-BE49-F238E27FC236}">
                <a16:creationId xmlns:a16="http://schemas.microsoft.com/office/drawing/2014/main" xmlns="" id="{5DC6D80A-E36C-EEEF-BAC9-DE121C9164F6}"/>
              </a:ext>
            </a:extLst>
          </p:cNvPr>
          <p:cNvSpPr>
            <a:spLocks noGrp="1"/>
          </p:cNvSpPr>
          <p:nvPr>
            <p:ph type="title"/>
          </p:nvPr>
        </p:nvSpPr>
        <p:spPr/>
        <p:txBody>
          <a:bodyPr>
            <a:normAutofit fontScale="90000"/>
          </a:bodyPr>
          <a:lstStyle/>
          <a:p>
            <a:r>
              <a:rPr lang="en-IN" dirty="0"/>
              <a:t>Shared Responsibility Model diagram</a:t>
            </a:r>
          </a:p>
        </p:txBody>
      </p:sp>
      <p:pic>
        <p:nvPicPr>
          <p:cNvPr id="8" name="Picture 7">
            <a:extLst>
              <a:ext uri="{FF2B5EF4-FFF2-40B4-BE49-F238E27FC236}">
                <a16:creationId xmlns:a16="http://schemas.microsoft.com/office/drawing/2014/main" xmlns="" id="{CA22EE23-24AB-FB59-C33F-12FFD015F839}"/>
              </a:ext>
            </a:extLst>
          </p:cNvPr>
          <p:cNvPicPr>
            <a:picLocks noChangeAspect="1"/>
          </p:cNvPicPr>
          <p:nvPr/>
        </p:nvPicPr>
        <p:blipFill rotWithShape="1">
          <a:blip r:embed="rId2"/>
          <a:srcRect t="2157" b="3256"/>
          <a:stretch/>
        </p:blipFill>
        <p:spPr>
          <a:xfrm>
            <a:off x="1243496" y="1166326"/>
            <a:ext cx="9705007" cy="5029200"/>
          </a:xfrm>
          <a:prstGeom prst="rect">
            <a:avLst/>
          </a:prstGeom>
        </p:spPr>
      </p:pic>
    </p:spTree>
    <p:extLst>
      <p:ext uri="{BB962C8B-B14F-4D97-AF65-F5344CB8AC3E}">
        <p14:creationId xmlns:p14="http://schemas.microsoft.com/office/powerpoint/2010/main" xmlns="" val="36672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61C0E5-31CE-BBA3-3B47-FCFE939CE54D}"/>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A1F0024F-5EF2-CE66-0032-9CE7B101F0EB}"/>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4B52683B-4767-3AFF-A1BB-A28525C12374}"/>
              </a:ext>
            </a:extLst>
          </p:cNvPr>
          <p:cNvSpPr>
            <a:spLocks noGrp="1"/>
          </p:cNvSpPr>
          <p:nvPr>
            <p:ph type="sldNum" sz="quarter" idx="12"/>
          </p:nvPr>
        </p:nvSpPr>
        <p:spPr/>
        <p:txBody>
          <a:bodyPr/>
          <a:lstStyle/>
          <a:p>
            <a:fld id="{AF5A65D5-10C0-4B1A-9C99-2CF1681379E4}" type="slidenum">
              <a:rPr lang="en-IN" smtClean="0"/>
              <a:pPr/>
              <a:t>3</a:t>
            </a:fld>
            <a:endParaRPr lang="en-IN" dirty="0"/>
          </a:p>
        </p:txBody>
      </p:sp>
      <p:sp>
        <p:nvSpPr>
          <p:cNvPr id="5" name="Content Placeholder 4">
            <a:extLst>
              <a:ext uri="{FF2B5EF4-FFF2-40B4-BE49-F238E27FC236}">
                <a16:creationId xmlns:a16="http://schemas.microsoft.com/office/drawing/2014/main" xmlns="" id="{241BB74C-786A-7D47-6838-DEFE034BCB93}"/>
              </a:ext>
            </a:extLst>
          </p:cNvPr>
          <p:cNvSpPr>
            <a:spLocks noGrp="1"/>
          </p:cNvSpPr>
          <p:nvPr>
            <p:ph idx="1"/>
          </p:nvPr>
        </p:nvSpPr>
        <p:spPr>
          <a:xfrm>
            <a:off x="1097280" y="1142061"/>
            <a:ext cx="4892973" cy="4930265"/>
          </a:xfrm>
        </p:spPr>
        <p:txBody>
          <a:bodyPr/>
          <a:lstStyle/>
          <a:p>
            <a:r>
              <a:rPr lang="en-US" dirty="0"/>
              <a:t> In 2019, AWS had $35.02 billion in annual revenue</a:t>
            </a:r>
          </a:p>
          <a:p>
            <a:r>
              <a:rPr lang="en-US" dirty="0"/>
              <a:t> AWS accounts for 47% of the market in 2019 (Microsoft is 2nd with 22%)</a:t>
            </a:r>
          </a:p>
          <a:p>
            <a:r>
              <a:rPr lang="en-US" dirty="0"/>
              <a:t> Pioneer and Leader of the AWS Cloud Market for the 9th consecutive year</a:t>
            </a:r>
          </a:p>
          <a:p>
            <a:r>
              <a:rPr lang="en-US" dirty="0"/>
              <a:t> Over 1,000,000 active users</a:t>
            </a:r>
            <a:endParaRPr lang="en-IN" dirty="0"/>
          </a:p>
        </p:txBody>
      </p:sp>
      <p:sp>
        <p:nvSpPr>
          <p:cNvPr id="6" name="Title 5">
            <a:extLst>
              <a:ext uri="{FF2B5EF4-FFF2-40B4-BE49-F238E27FC236}">
                <a16:creationId xmlns:a16="http://schemas.microsoft.com/office/drawing/2014/main" xmlns="" id="{60859D07-0C2D-2181-40A4-661262C2E581}"/>
              </a:ext>
            </a:extLst>
          </p:cNvPr>
          <p:cNvSpPr>
            <a:spLocks noGrp="1"/>
          </p:cNvSpPr>
          <p:nvPr>
            <p:ph type="title"/>
          </p:nvPr>
        </p:nvSpPr>
        <p:spPr/>
        <p:txBody>
          <a:bodyPr/>
          <a:lstStyle/>
          <a:p>
            <a:r>
              <a:rPr lang="en-IN" dirty="0"/>
              <a:t>AWS Cloud Number Facts</a:t>
            </a:r>
          </a:p>
        </p:txBody>
      </p:sp>
      <p:pic>
        <p:nvPicPr>
          <p:cNvPr id="8" name="Picture 7">
            <a:extLst>
              <a:ext uri="{FF2B5EF4-FFF2-40B4-BE49-F238E27FC236}">
                <a16:creationId xmlns:a16="http://schemas.microsoft.com/office/drawing/2014/main" xmlns="" id="{9E4F8811-576F-C01B-4FBF-87C1A328BE74}"/>
              </a:ext>
            </a:extLst>
          </p:cNvPr>
          <p:cNvPicPr>
            <a:picLocks noChangeAspect="1"/>
          </p:cNvPicPr>
          <p:nvPr/>
        </p:nvPicPr>
        <p:blipFill>
          <a:blip r:embed="rId2"/>
          <a:stretch>
            <a:fillRect/>
          </a:stretch>
        </p:blipFill>
        <p:spPr>
          <a:xfrm>
            <a:off x="6319510" y="1142061"/>
            <a:ext cx="4892973" cy="5107040"/>
          </a:xfrm>
          <a:prstGeom prst="rect">
            <a:avLst/>
          </a:prstGeom>
        </p:spPr>
      </p:pic>
    </p:spTree>
    <p:extLst>
      <p:ext uri="{BB962C8B-B14F-4D97-AF65-F5344CB8AC3E}">
        <p14:creationId xmlns:p14="http://schemas.microsoft.com/office/powerpoint/2010/main" xmlns="" val="374557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ADFE17-6716-46E0-226E-2C813DAC3869}"/>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1BCCE07A-7E4E-B3D2-7018-0D22EB4149D5}"/>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9249A4C6-40F8-0EF1-0280-9E75E1054DDB}"/>
              </a:ext>
            </a:extLst>
          </p:cNvPr>
          <p:cNvSpPr>
            <a:spLocks noGrp="1"/>
          </p:cNvSpPr>
          <p:nvPr>
            <p:ph type="sldNum" sz="quarter" idx="12"/>
          </p:nvPr>
        </p:nvSpPr>
        <p:spPr/>
        <p:txBody>
          <a:bodyPr/>
          <a:lstStyle/>
          <a:p>
            <a:fld id="{AF5A65D5-10C0-4B1A-9C99-2CF1681379E4}" type="slidenum">
              <a:rPr lang="en-IN" smtClean="0"/>
              <a:pPr/>
              <a:t>4</a:t>
            </a:fld>
            <a:endParaRPr lang="en-IN" dirty="0"/>
          </a:p>
        </p:txBody>
      </p:sp>
      <p:sp>
        <p:nvSpPr>
          <p:cNvPr id="5" name="Content Placeholder 4">
            <a:extLst>
              <a:ext uri="{FF2B5EF4-FFF2-40B4-BE49-F238E27FC236}">
                <a16:creationId xmlns:a16="http://schemas.microsoft.com/office/drawing/2014/main" xmlns="" id="{18C94F84-1AE5-2B06-8D0B-3310A8C4B9EA}"/>
              </a:ext>
            </a:extLst>
          </p:cNvPr>
          <p:cNvSpPr>
            <a:spLocks noGrp="1"/>
          </p:cNvSpPr>
          <p:nvPr>
            <p:ph idx="1"/>
          </p:nvPr>
        </p:nvSpPr>
        <p:spPr/>
        <p:txBody>
          <a:bodyPr/>
          <a:lstStyle/>
          <a:p>
            <a:r>
              <a:rPr lang="en-US" dirty="0"/>
              <a:t> AWS enables you to build sophisticated, scalable applications</a:t>
            </a:r>
          </a:p>
          <a:p>
            <a:r>
              <a:rPr lang="en-US" dirty="0"/>
              <a:t> Applicable to a diverse set of industries</a:t>
            </a:r>
          </a:p>
          <a:p>
            <a:r>
              <a:rPr lang="en-US" dirty="0"/>
              <a:t> Use cases include</a:t>
            </a:r>
          </a:p>
          <a:p>
            <a:r>
              <a:rPr lang="en-US" dirty="0"/>
              <a:t> Enterprise IT, Backup &amp; Storage, Big Data analytics</a:t>
            </a:r>
          </a:p>
          <a:p>
            <a:r>
              <a:rPr lang="en-US" dirty="0"/>
              <a:t> Website hosting, Mobile &amp; Social Apps</a:t>
            </a:r>
          </a:p>
          <a:p>
            <a:r>
              <a:rPr lang="en-US" dirty="0"/>
              <a:t> Gaming</a:t>
            </a:r>
            <a:endParaRPr lang="en-IN" dirty="0"/>
          </a:p>
        </p:txBody>
      </p:sp>
      <p:sp>
        <p:nvSpPr>
          <p:cNvPr id="6" name="Title 5">
            <a:extLst>
              <a:ext uri="{FF2B5EF4-FFF2-40B4-BE49-F238E27FC236}">
                <a16:creationId xmlns:a16="http://schemas.microsoft.com/office/drawing/2014/main" xmlns="" id="{9D5BFF25-D2C7-281A-694F-B6EEC05453C9}"/>
              </a:ext>
            </a:extLst>
          </p:cNvPr>
          <p:cNvSpPr>
            <a:spLocks noGrp="1"/>
          </p:cNvSpPr>
          <p:nvPr>
            <p:ph type="title"/>
          </p:nvPr>
        </p:nvSpPr>
        <p:spPr/>
        <p:txBody>
          <a:bodyPr/>
          <a:lstStyle/>
          <a:p>
            <a:r>
              <a:rPr lang="en-IN" dirty="0"/>
              <a:t>AWS Cloud Use Cases</a:t>
            </a:r>
          </a:p>
        </p:txBody>
      </p:sp>
      <p:pic>
        <p:nvPicPr>
          <p:cNvPr id="8" name="Picture 7">
            <a:extLst>
              <a:ext uri="{FF2B5EF4-FFF2-40B4-BE49-F238E27FC236}">
                <a16:creationId xmlns:a16="http://schemas.microsoft.com/office/drawing/2014/main" xmlns="" id="{CAF1BC3D-D45F-8A71-F647-28595554C23E}"/>
              </a:ext>
            </a:extLst>
          </p:cNvPr>
          <p:cNvPicPr>
            <a:picLocks noChangeAspect="1"/>
          </p:cNvPicPr>
          <p:nvPr/>
        </p:nvPicPr>
        <p:blipFill>
          <a:blip r:embed="rId2"/>
          <a:stretch>
            <a:fillRect/>
          </a:stretch>
        </p:blipFill>
        <p:spPr>
          <a:xfrm>
            <a:off x="1097280" y="4125304"/>
            <a:ext cx="10115202" cy="1783598"/>
          </a:xfrm>
          <a:prstGeom prst="rect">
            <a:avLst/>
          </a:prstGeom>
        </p:spPr>
      </p:pic>
    </p:spTree>
    <p:extLst>
      <p:ext uri="{BB962C8B-B14F-4D97-AF65-F5344CB8AC3E}">
        <p14:creationId xmlns:p14="http://schemas.microsoft.com/office/powerpoint/2010/main" xmlns="" val="410414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F9AC30-D06F-0C45-9FD7-C1EA8D521121}"/>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54B47B80-644B-F945-01BA-D48C44B413A9}"/>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FCE8BA97-92F7-69C6-4D1A-887A4EB95A64}"/>
              </a:ext>
            </a:extLst>
          </p:cNvPr>
          <p:cNvSpPr>
            <a:spLocks noGrp="1"/>
          </p:cNvSpPr>
          <p:nvPr>
            <p:ph type="sldNum" sz="quarter" idx="12"/>
          </p:nvPr>
        </p:nvSpPr>
        <p:spPr/>
        <p:txBody>
          <a:bodyPr/>
          <a:lstStyle/>
          <a:p>
            <a:fld id="{AF5A65D5-10C0-4B1A-9C99-2CF1681379E4}" type="slidenum">
              <a:rPr lang="en-IN" smtClean="0"/>
              <a:pPr/>
              <a:t>5</a:t>
            </a:fld>
            <a:endParaRPr lang="en-IN" dirty="0"/>
          </a:p>
        </p:txBody>
      </p:sp>
      <p:sp>
        <p:nvSpPr>
          <p:cNvPr id="5" name="Content Placeholder 4">
            <a:extLst>
              <a:ext uri="{FF2B5EF4-FFF2-40B4-BE49-F238E27FC236}">
                <a16:creationId xmlns:a16="http://schemas.microsoft.com/office/drawing/2014/main" xmlns="" id="{1EB9B23C-31C4-59C9-A769-07912A80BEB9}"/>
              </a:ext>
            </a:extLst>
          </p:cNvPr>
          <p:cNvSpPr>
            <a:spLocks noGrp="1"/>
          </p:cNvSpPr>
          <p:nvPr>
            <p:ph idx="1"/>
          </p:nvPr>
        </p:nvSpPr>
        <p:spPr/>
        <p:txBody>
          <a:bodyPr>
            <a:normAutofit/>
          </a:bodyPr>
          <a:lstStyle/>
          <a:p>
            <a:r>
              <a:rPr lang="en-US" sz="2000" dirty="0"/>
              <a:t> AWS has Regions all around the world</a:t>
            </a:r>
          </a:p>
          <a:p>
            <a:r>
              <a:rPr lang="en-US" sz="2000" dirty="0"/>
              <a:t> Names can be us-east-1, eu-west-3…</a:t>
            </a:r>
          </a:p>
          <a:p>
            <a:r>
              <a:rPr lang="en-US" sz="2000" dirty="0"/>
              <a:t> A region is a cluster of data centers</a:t>
            </a:r>
          </a:p>
          <a:p>
            <a:r>
              <a:rPr lang="en-US" sz="2000" dirty="0"/>
              <a:t> Most AWS services are region-scoped</a:t>
            </a:r>
            <a:endParaRPr lang="en-IN" sz="2000" dirty="0"/>
          </a:p>
        </p:txBody>
      </p:sp>
      <p:sp>
        <p:nvSpPr>
          <p:cNvPr id="6" name="Title 5">
            <a:extLst>
              <a:ext uri="{FF2B5EF4-FFF2-40B4-BE49-F238E27FC236}">
                <a16:creationId xmlns:a16="http://schemas.microsoft.com/office/drawing/2014/main" xmlns="" id="{99DB47A4-CA54-B585-A336-5FC3B892E2FC}"/>
              </a:ext>
            </a:extLst>
          </p:cNvPr>
          <p:cNvSpPr>
            <a:spLocks noGrp="1"/>
          </p:cNvSpPr>
          <p:nvPr>
            <p:ph type="title"/>
          </p:nvPr>
        </p:nvSpPr>
        <p:spPr/>
        <p:txBody>
          <a:bodyPr/>
          <a:lstStyle/>
          <a:p>
            <a:r>
              <a:rPr lang="en-IN" dirty="0"/>
              <a:t>AWS Regions</a:t>
            </a:r>
          </a:p>
        </p:txBody>
      </p:sp>
      <p:pic>
        <p:nvPicPr>
          <p:cNvPr id="10" name="Picture 9">
            <a:extLst>
              <a:ext uri="{FF2B5EF4-FFF2-40B4-BE49-F238E27FC236}">
                <a16:creationId xmlns:a16="http://schemas.microsoft.com/office/drawing/2014/main" xmlns="" id="{A99292BB-6ACD-1072-9814-A2E4858C2A9B}"/>
              </a:ext>
            </a:extLst>
          </p:cNvPr>
          <p:cNvPicPr>
            <a:picLocks noChangeAspect="1"/>
          </p:cNvPicPr>
          <p:nvPr/>
        </p:nvPicPr>
        <p:blipFill>
          <a:blip r:embed="rId2"/>
          <a:stretch>
            <a:fillRect/>
          </a:stretch>
        </p:blipFill>
        <p:spPr>
          <a:xfrm>
            <a:off x="8649478" y="286604"/>
            <a:ext cx="2506202" cy="5955548"/>
          </a:xfrm>
          <a:prstGeom prst="rect">
            <a:avLst/>
          </a:prstGeom>
        </p:spPr>
      </p:pic>
      <p:pic>
        <p:nvPicPr>
          <p:cNvPr id="12" name="Picture 11">
            <a:extLst>
              <a:ext uri="{FF2B5EF4-FFF2-40B4-BE49-F238E27FC236}">
                <a16:creationId xmlns:a16="http://schemas.microsoft.com/office/drawing/2014/main" xmlns="" id="{38E39EA2-D80F-23A8-F61C-CC28B29BBEA6}"/>
              </a:ext>
            </a:extLst>
          </p:cNvPr>
          <p:cNvPicPr>
            <a:picLocks noChangeAspect="1"/>
          </p:cNvPicPr>
          <p:nvPr/>
        </p:nvPicPr>
        <p:blipFill>
          <a:blip r:embed="rId3"/>
          <a:stretch>
            <a:fillRect/>
          </a:stretch>
        </p:blipFill>
        <p:spPr>
          <a:xfrm>
            <a:off x="1737888" y="3023146"/>
            <a:ext cx="6026426" cy="3219006"/>
          </a:xfrm>
          <a:prstGeom prst="rect">
            <a:avLst/>
          </a:prstGeom>
        </p:spPr>
      </p:pic>
    </p:spTree>
    <p:extLst>
      <p:ext uri="{BB962C8B-B14F-4D97-AF65-F5344CB8AC3E}">
        <p14:creationId xmlns:p14="http://schemas.microsoft.com/office/powerpoint/2010/main" xmlns="" val="82994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47A3A19-40AA-AA8D-8FA4-73DBE1BFF79F}"/>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BC344FF2-B9C6-8985-C342-3B35387DE1A4}"/>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790D0CE1-0C79-63A7-720F-B07C3CF8AC2E}"/>
              </a:ext>
            </a:extLst>
          </p:cNvPr>
          <p:cNvSpPr>
            <a:spLocks noGrp="1"/>
          </p:cNvSpPr>
          <p:nvPr>
            <p:ph type="sldNum" sz="quarter" idx="12"/>
          </p:nvPr>
        </p:nvSpPr>
        <p:spPr/>
        <p:txBody>
          <a:bodyPr/>
          <a:lstStyle/>
          <a:p>
            <a:fld id="{AF5A65D5-10C0-4B1A-9C99-2CF1681379E4}" type="slidenum">
              <a:rPr lang="en-IN" smtClean="0"/>
              <a:pPr/>
              <a:t>6</a:t>
            </a:fld>
            <a:endParaRPr lang="en-IN" dirty="0"/>
          </a:p>
        </p:txBody>
      </p:sp>
      <p:sp>
        <p:nvSpPr>
          <p:cNvPr id="5" name="Content Placeholder 4">
            <a:extLst>
              <a:ext uri="{FF2B5EF4-FFF2-40B4-BE49-F238E27FC236}">
                <a16:creationId xmlns:a16="http://schemas.microsoft.com/office/drawing/2014/main" xmlns="" id="{A23CBED2-6877-7049-936E-8D97B2DDE923}"/>
              </a:ext>
            </a:extLst>
          </p:cNvPr>
          <p:cNvSpPr>
            <a:spLocks noGrp="1"/>
          </p:cNvSpPr>
          <p:nvPr>
            <p:ph idx="1"/>
          </p:nvPr>
        </p:nvSpPr>
        <p:spPr/>
        <p:txBody>
          <a:bodyPr/>
          <a:lstStyle/>
          <a:p>
            <a:r>
              <a:rPr lang="en-IN" dirty="0"/>
              <a:t> </a:t>
            </a:r>
            <a:r>
              <a:rPr lang="en-US" dirty="0"/>
              <a:t> Compliance with data governance and legal requirements</a:t>
            </a:r>
          </a:p>
          <a:p>
            <a:pPr lvl="1"/>
            <a:r>
              <a:rPr lang="en-US" dirty="0"/>
              <a:t>Data never leaves a region without your explicit permission</a:t>
            </a:r>
          </a:p>
          <a:p>
            <a:r>
              <a:rPr lang="en-US" dirty="0"/>
              <a:t> Proximity to customers</a:t>
            </a:r>
          </a:p>
          <a:p>
            <a:pPr lvl="1"/>
            <a:r>
              <a:rPr lang="en-US" dirty="0"/>
              <a:t>Reduced latency</a:t>
            </a:r>
          </a:p>
          <a:p>
            <a:r>
              <a:rPr lang="en-US" dirty="0"/>
              <a:t> Available services within a Region</a:t>
            </a:r>
          </a:p>
          <a:p>
            <a:pPr lvl="1"/>
            <a:r>
              <a:rPr lang="en-US" dirty="0"/>
              <a:t>New services and new features aren’t available in every Region</a:t>
            </a:r>
          </a:p>
          <a:p>
            <a:r>
              <a:rPr lang="en-US" dirty="0"/>
              <a:t> Pricing</a:t>
            </a:r>
          </a:p>
          <a:p>
            <a:pPr lvl="1"/>
            <a:r>
              <a:rPr lang="en-US" dirty="0"/>
              <a:t>Pricing varies region to region and is transparent in the service pricing page</a:t>
            </a:r>
            <a:endParaRPr lang="en-IN" dirty="0"/>
          </a:p>
        </p:txBody>
      </p:sp>
      <p:sp>
        <p:nvSpPr>
          <p:cNvPr id="6" name="Title 5">
            <a:extLst>
              <a:ext uri="{FF2B5EF4-FFF2-40B4-BE49-F238E27FC236}">
                <a16:creationId xmlns:a16="http://schemas.microsoft.com/office/drawing/2014/main" xmlns="" id="{9534125E-946E-DC89-337E-9CE6748A858D}"/>
              </a:ext>
            </a:extLst>
          </p:cNvPr>
          <p:cNvSpPr>
            <a:spLocks noGrp="1"/>
          </p:cNvSpPr>
          <p:nvPr>
            <p:ph type="title"/>
          </p:nvPr>
        </p:nvSpPr>
        <p:spPr/>
        <p:txBody>
          <a:bodyPr/>
          <a:lstStyle/>
          <a:p>
            <a:r>
              <a:rPr lang="en-US" dirty="0"/>
              <a:t>How to choose an AWS Region?</a:t>
            </a:r>
            <a:endParaRPr lang="en-IN" dirty="0"/>
          </a:p>
        </p:txBody>
      </p:sp>
    </p:spTree>
    <p:extLst>
      <p:ext uri="{BB962C8B-B14F-4D97-AF65-F5344CB8AC3E}">
        <p14:creationId xmlns:p14="http://schemas.microsoft.com/office/powerpoint/2010/main" xmlns="" val="274897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F2DA8B-1EE4-AE72-C464-DD459F236B4F}"/>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578AB668-8A75-F909-478E-B1A69DEC172C}"/>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35C947CC-34BF-3907-2B24-B08794081954}"/>
              </a:ext>
            </a:extLst>
          </p:cNvPr>
          <p:cNvSpPr>
            <a:spLocks noGrp="1"/>
          </p:cNvSpPr>
          <p:nvPr>
            <p:ph type="sldNum" sz="quarter" idx="12"/>
          </p:nvPr>
        </p:nvSpPr>
        <p:spPr/>
        <p:txBody>
          <a:bodyPr/>
          <a:lstStyle/>
          <a:p>
            <a:fld id="{AF5A65D5-10C0-4B1A-9C99-2CF1681379E4}" type="slidenum">
              <a:rPr lang="en-IN" smtClean="0"/>
              <a:pPr/>
              <a:t>7</a:t>
            </a:fld>
            <a:endParaRPr lang="en-IN" dirty="0"/>
          </a:p>
        </p:txBody>
      </p:sp>
      <p:sp>
        <p:nvSpPr>
          <p:cNvPr id="5" name="Content Placeholder 4">
            <a:extLst>
              <a:ext uri="{FF2B5EF4-FFF2-40B4-BE49-F238E27FC236}">
                <a16:creationId xmlns:a16="http://schemas.microsoft.com/office/drawing/2014/main" xmlns="" id="{30B0BE8D-FAB2-581C-1FDF-C93983DA96D9}"/>
              </a:ext>
            </a:extLst>
          </p:cNvPr>
          <p:cNvSpPr>
            <a:spLocks noGrp="1"/>
          </p:cNvSpPr>
          <p:nvPr>
            <p:ph idx="1"/>
          </p:nvPr>
        </p:nvSpPr>
        <p:spPr>
          <a:xfrm>
            <a:off x="1097280" y="1142061"/>
            <a:ext cx="7654834" cy="4930265"/>
          </a:xfrm>
        </p:spPr>
        <p:txBody>
          <a:bodyPr>
            <a:normAutofit/>
          </a:bodyPr>
          <a:lstStyle/>
          <a:p>
            <a:pPr algn="l"/>
            <a:r>
              <a:rPr lang="en-IN" sz="2800" dirty="0"/>
              <a:t> </a:t>
            </a:r>
            <a:r>
              <a:rPr lang="en-US" sz="2400" b="0" i="0" u="none" strike="noStrike" baseline="0" dirty="0">
                <a:solidFill>
                  <a:srgbClr val="444949"/>
                </a:solidFill>
                <a:latin typeface="ArialMT"/>
              </a:rPr>
              <a:t> </a:t>
            </a:r>
            <a:r>
              <a:rPr lang="en-US" sz="2400" b="0" i="0" u="none" strike="noStrike" baseline="0" dirty="0">
                <a:solidFill>
                  <a:srgbClr val="444949"/>
                </a:solidFill>
                <a:latin typeface="GillSans-Light"/>
              </a:rPr>
              <a:t>Each region has many availability zones (usually 3, min is 2, max is 6). Example:</a:t>
            </a:r>
          </a:p>
          <a:p>
            <a:pPr lvl="1"/>
            <a:r>
              <a:rPr lang="en-IN" b="0" i="0" u="none" strike="noStrike" baseline="0" dirty="0">
                <a:solidFill>
                  <a:srgbClr val="444949"/>
                </a:solidFill>
                <a:latin typeface="ArialMT"/>
              </a:rPr>
              <a:t> </a:t>
            </a:r>
            <a:r>
              <a:rPr lang="en-IN" b="0" i="0" u="none" strike="noStrike" baseline="0" dirty="0">
                <a:solidFill>
                  <a:srgbClr val="444949"/>
                </a:solidFill>
                <a:latin typeface="GillSans-Light"/>
              </a:rPr>
              <a:t>ap-southeast-2a</a:t>
            </a:r>
          </a:p>
          <a:p>
            <a:pPr lvl="1"/>
            <a:r>
              <a:rPr lang="en-IN" b="0" i="0" u="none" strike="noStrike" baseline="0" dirty="0">
                <a:solidFill>
                  <a:srgbClr val="444949"/>
                </a:solidFill>
                <a:latin typeface="ArialMT"/>
              </a:rPr>
              <a:t> </a:t>
            </a:r>
            <a:r>
              <a:rPr lang="en-IN" b="0" i="0" u="none" strike="noStrike" baseline="0" dirty="0">
                <a:solidFill>
                  <a:srgbClr val="444949"/>
                </a:solidFill>
                <a:latin typeface="GillSans-Light"/>
              </a:rPr>
              <a:t>ap-southeast-2b</a:t>
            </a:r>
          </a:p>
          <a:p>
            <a:pPr lvl="1"/>
            <a:r>
              <a:rPr lang="en-IN" b="0" i="0" u="none" strike="noStrike" baseline="0" dirty="0">
                <a:solidFill>
                  <a:srgbClr val="444949"/>
                </a:solidFill>
                <a:latin typeface="ArialMT"/>
              </a:rPr>
              <a:t> </a:t>
            </a:r>
            <a:r>
              <a:rPr lang="en-IN" b="0" i="0" u="none" strike="noStrike" baseline="0" dirty="0">
                <a:solidFill>
                  <a:srgbClr val="444949"/>
                </a:solidFill>
                <a:latin typeface="GillSans-Light"/>
              </a:rPr>
              <a:t>ap-southeast-2c</a:t>
            </a:r>
          </a:p>
          <a:p>
            <a:pPr algn="l"/>
            <a:r>
              <a:rPr lang="en-US" sz="2400" b="0" i="0" u="none" strike="noStrike" baseline="0" dirty="0">
                <a:solidFill>
                  <a:srgbClr val="444949"/>
                </a:solidFill>
                <a:latin typeface="ArialMT"/>
              </a:rPr>
              <a:t> </a:t>
            </a:r>
            <a:r>
              <a:rPr lang="en-US" sz="2400" b="0" i="0" u="none" strike="noStrike" baseline="0" dirty="0">
                <a:solidFill>
                  <a:srgbClr val="444949"/>
                </a:solidFill>
                <a:latin typeface="GillSans-Light"/>
              </a:rPr>
              <a:t>Each availability zone (AZ) is one or more discrete data centers with redundant power, </a:t>
            </a:r>
            <a:r>
              <a:rPr lang="en-IN" sz="2400" b="0" i="0" u="none" strike="noStrike" baseline="0" dirty="0">
                <a:solidFill>
                  <a:srgbClr val="444949"/>
                </a:solidFill>
                <a:latin typeface="GillSans-Light"/>
              </a:rPr>
              <a:t>networking, and connectivity</a:t>
            </a:r>
          </a:p>
          <a:p>
            <a:pPr algn="l"/>
            <a:r>
              <a:rPr lang="en-US" sz="2400" b="0" i="0" u="none" strike="noStrike" baseline="0" dirty="0">
                <a:solidFill>
                  <a:srgbClr val="444949"/>
                </a:solidFill>
                <a:latin typeface="ArialMT"/>
              </a:rPr>
              <a:t> </a:t>
            </a:r>
            <a:r>
              <a:rPr lang="en-US" sz="2400" b="0" i="0" u="none" strike="noStrike" baseline="0" dirty="0">
                <a:solidFill>
                  <a:srgbClr val="444949"/>
                </a:solidFill>
                <a:latin typeface="GillSans-Light"/>
              </a:rPr>
              <a:t>They’re separate from each other, so that </a:t>
            </a:r>
            <a:r>
              <a:rPr lang="en-IN" sz="2400" b="0" i="0" u="none" strike="noStrike" baseline="0" dirty="0">
                <a:solidFill>
                  <a:srgbClr val="444949"/>
                </a:solidFill>
                <a:latin typeface="GillSans-Light"/>
              </a:rPr>
              <a:t>they’re isolated from disasters</a:t>
            </a:r>
          </a:p>
          <a:p>
            <a:pPr algn="l"/>
            <a:r>
              <a:rPr lang="en-US" sz="2400" b="0" i="0" u="none" strike="noStrike" baseline="0" dirty="0">
                <a:solidFill>
                  <a:srgbClr val="444949"/>
                </a:solidFill>
                <a:latin typeface="ArialMT"/>
              </a:rPr>
              <a:t> </a:t>
            </a:r>
            <a:r>
              <a:rPr lang="en-US" sz="2400" b="0" i="0" u="none" strike="noStrike" baseline="0" dirty="0">
                <a:solidFill>
                  <a:srgbClr val="444949"/>
                </a:solidFill>
                <a:latin typeface="GillSans-Light"/>
              </a:rPr>
              <a:t>They’re connected with high bandwidth, </a:t>
            </a:r>
            <a:r>
              <a:rPr lang="en-IN" sz="2400" b="0" i="0" u="none" strike="noStrike" baseline="0" dirty="0">
                <a:solidFill>
                  <a:srgbClr val="444949"/>
                </a:solidFill>
                <a:latin typeface="GillSans-Light"/>
              </a:rPr>
              <a:t>ultra-low latency networking</a:t>
            </a:r>
            <a:endParaRPr lang="en-IN" sz="2800" dirty="0"/>
          </a:p>
        </p:txBody>
      </p:sp>
      <p:sp>
        <p:nvSpPr>
          <p:cNvPr id="6" name="Title 5">
            <a:extLst>
              <a:ext uri="{FF2B5EF4-FFF2-40B4-BE49-F238E27FC236}">
                <a16:creationId xmlns:a16="http://schemas.microsoft.com/office/drawing/2014/main" xmlns="" id="{F347DA38-CF00-3484-E2B3-0390C5E6C2EB}"/>
              </a:ext>
            </a:extLst>
          </p:cNvPr>
          <p:cNvSpPr>
            <a:spLocks noGrp="1"/>
          </p:cNvSpPr>
          <p:nvPr>
            <p:ph type="title"/>
          </p:nvPr>
        </p:nvSpPr>
        <p:spPr/>
        <p:txBody>
          <a:bodyPr/>
          <a:lstStyle/>
          <a:p>
            <a:r>
              <a:rPr lang="en-IN" dirty="0"/>
              <a:t>AWS Availability Zones</a:t>
            </a:r>
          </a:p>
        </p:txBody>
      </p:sp>
    </p:spTree>
    <p:extLst>
      <p:ext uri="{BB962C8B-B14F-4D97-AF65-F5344CB8AC3E}">
        <p14:creationId xmlns:p14="http://schemas.microsoft.com/office/powerpoint/2010/main" xmlns="" val="211829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6A3B194-6BFC-D3AA-B85A-F00AE2A0135A}"/>
              </a:ext>
            </a:extLst>
          </p:cNvPr>
          <p:cNvSpPr>
            <a:spLocks noGrp="1"/>
          </p:cNvSpPr>
          <p:nvPr>
            <p:ph type="dt" sz="half" idx="10"/>
          </p:nvPr>
        </p:nvSpPr>
        <p:spPr/>
        <p:txBody>
          <a:bodyPr/>
          <a:lstStyle/>
          <a:p>
            <a:r>
              <a:rPr lang="en-IN" dirty="0"/>
              <a:t>Day 1</a:t>
            </a:r>
          </a:p>
        </p:txBody>
      </p:sp>
      <p:sp>
        <p:nvSpPr>
          <p:cNvPr id="3" name="Footer Placeholder 2">
            <a:extLst>
              <a:ext uri="{FF2B5EF4-FFF2-40B4-BE49-F238E27FC236}">
                <a16:creationId xmlns:a16="http://schemas.microsoft.com/office/drawing/2014/main" xmlns="" id="{B13C5936-5966-FAE2-EA19-7E5BC29FA9CE}"/>
              </a:ext>
            </a:extLst>
          </p:cNvPr>
          <p:cNvSpPr>
            <a:spLocks noGrp="1"/>
          </p:cNvSpPr>
          <p:nvPr>
            <p:ph type="ftr" sz="quarter" idx="11"/>
          </p:nvPr>
        </p:nvSpPr>
        <p:spPr/>
        <p:txBody>
          <a:bodyPr/>
          <a:lstStyle/>
          <a:p>
            <a:r>
              <a:rPr lang="en-IN" dirty="0"/>
              <a:t>Introduction to Cloud</a:t>
            </a:r>
          </a:p>
        </p:txBody>
      </p:sp>
      <p:sp>
        <p:nvSpPr>
          <p:cNvPr id="4" name="Slide Number Placeholder 3">
            <a:extLst>
              <a:ext uri="{FF2B5EF4-FFF2-40B4-BE49-F238E27FC236}">
                <a16:creationId xmlns:a16="http://schemas.microsoft.com/office/drawing/2014/main" xmlns="" id="{0D0A9E63-FFC9-EED4-5107-AE6FA9DED0EB}"/>
              </a:ext>
            </a:extLst>
          </p:cNvPr>
          <p:cNvSpPr>
            <a:spLocks noGrp="1"/>
          </p:cNvSpPr>
          <p:nvPr>
            <p:ph type="sldNum" sz="quarter" idx="12"/>
          </p:nvPr>
        </p:nvSpPr>
        <p:spPr/>
        <p:txBody>
          <a:bodyPr/>
          <a:lstStyle/>
          <a:p>
            <a:fld id="{AF5A65D5-10C0-4B1A-9C99-2CF1681379E4}" type="slidenum">
              <a:rPr lang="en-IN" smtClean="0"/>
              <a:pPr/>
              <a:t>8</a:t>
            </a:fld>
            <a:endParaRPr lang="en-IN" dirty="0"/>
          </a:p>
        </p:txBody>
      </p:sp>
      <p:sp>
        <p:nvSpPr>
          <p:cNvPr id="5" name="Content Placeholder 4">
            <a:extLst>
              <a:ext uri="{FF2B5EF4-FFF2-40B4-BE49-F238E27FC236}">
                <a16:creationId xmlns:a16="http://schemas.microsoft.com/office/drawing/2014/main" xmlns="" id="{8FB0915E-C5B2-A682-E18E-F58ACC3D4EFF}"/>
              </a:ext>
            </a:extLst>
          </p:cNvPr>
          <p:cNvSpPr>
            <a:spLocks noGrp="1"/>
          </p:cNvSpPr>
          <p:nvPr>
            <p:ph idx="1"/>
          </p:nvPr>
        </p:nvSpPr>
        <p:spPr/>
        <p:txBody>
          <a:bodyPr/>
          <a:lstStyle/>
          <a:p>
            <a:r>
              <a:rPr lang="en-IN" dirty="0"/>
              <a:t> </a:t>
            </a:r>
            <a:r>
              <a:rPr lang="en-US" dirty="0"/>
              <a:t>Amazon has 216 Points of Presence (205 Edge Locations &amp; 11 Regional Caches) in 84 cities across 42 countries</a:t>
            </a:r>
          </a:p>
          <a:p>
            <a:r>
              <a:rPr lang="en-US" dirty="0"/>
              <a:t> Content is delivered to end users with lower latency</a:t>
            </a:r>
            <a:endParaRPr lang="en-IN" dirty="0"/>
          </a:p>
        </p:txBody>
      </p:sp>
      <p:sp>
        <p:nvSpPr>
          <p:cNvPr id="6" name="Title 5">
            <a:extLst>
              <a:ext uri="{FF2B5EF4-FFF2-40B4-BE49-F238E27FC236}">
                <a16:creationId xmlns:a16="http://schemas.microsoft.com/office/drawing/2014/main" xmlns="" id="{C84A2FEF-983D-31B0-9C02-4358FDF95F63}"/>
              </a:ext>
            </a:extLst>
          </p:cNvPr>
          <p:cNvSpPr>
            <a:spLocks noGrp="1"/>
          </p:cNvSpPr>
          <p:nvPr>
            <p:ph type="title"/>
          </p:nvPr>
        </p:nvSpPr>
        <p:spPr/>
        <p:txBody>
          <a:bodyPr>
            <a:noAutofit/>
          </a:bodyPr>
          <a:lstStyle/>
          <a:p>
            <a:r>
              <a:rPr lang="en-US" sz="4000" dirty="0"/>
              <a:t>AWS Points of Presence (Edge Locations)</a:t>
            </a:r>
            <a:endParaRPr lang="en-IN" sz="4000" dirty="0"/>
          </a:p>
        </p:txBody>
      </p:sp>
      <p:pic>
        <p:nvPicPr>
          <p:cNvPr id="10" name="Picture 9">
            <a:extLst>
              <a:ext uri="{FF2B5EF4-FFF2-40B4-BE49-F238E27FC236}">
                <a16:creationId xmlns:a16="http://schemas.microsoft.com/office/drawing/2014/main" xmlns="" id="{93C4A794-987F-5550-B0B5-8CA853266BAA}"/>
              </a:ext>
            </a:extLst>
          </p:cNvPr>
          <p:cNvPicPr>
            <a:picLocks noChangeAspect="1"/>
          </p:cNvPicPr>
          <p:nvPr/>
        </p:nvPicPr>
        <p:blipFill>
          <a:blip r:embed="rId2"/>
          <a:stretch>
            <a:fillRect/>
          </a:stretch>
        </p:blipFill>
        <p:spPr>
          <a:xfrm>
            <a:off x="2959165" y="2520072"/>
            <a:ext cx="6273670" cy="3552254"/>
          </a:xfrm>
          <a:prstGeom prst="rect">
            <a:avLst/>
          </a:prstGeom>
        </p:spPr>
      </p:pic>
    </p:spTree>
    <p:extLst>
      <p:ext uri="{BB962C8B-B14F-4D97-AF65-F5344CB8AC3E}">
        <p14:creationId xmlns:p14="http://schemas.microsoft.com/office/powerpoint/2010/main" xmlns="" val="368400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82AFD8-3FEE-D844-5E01-744F3772B747}"/>
              </a:ext>
            </a:extLst>
          </p:cNvPr>
          <p:cNvSpPr>
            <a:spLocks noGrp="1"/>
          </p:cNvSpPr>
          <p:nvPr>
            <p:ph type="dt" sz="half" idx="10"/>
          </p:nvPr>
        </p:nvSpPr>
        <p:spPr/>
        <p:txBody>
          <a:bodyPr/>
          <a:lstStyle/>
          <a:p>
            <a:r>
              <a:rPr lang="en-IN"/>
              <a:t>Day 1</a:t>
            </a:r>
            <a:endParaRPr lang="en-IN" dirty="0"/>
          </a:p>
        </p:txBody>
      </p:sp>
      <p:sp>
        <p:nvSpPr>
          <p:cNvPr id="3" name="Footer Placeholder 2">
            <a:extLst>
              <a:ext uri="{FF2B5EF4-FFF2-40B4-BE49-F238E27FC236}">
                <a16:creationId xmlns:a16="http://schemas.microsoft.com/office/drawing/2014/main" xmlns="" id="{794B1E8B-E105-3D2B-F7C2-A18FB8F85387}"/>
              </a:ext>
            </a:extLst>
          </p:cNvPr>
          <p:cNvSpPr>
            <a:spLocks noGrp="1"/>
          </p:cNvSpPr>
          <p:nvPr>
            <p:ph type="ftr" sz="quarter" idx="11"/>
          </p:nvPr>
        </p:nvSpPr>
        <p:spPr/>
        <p:txBody>
          <a:bodyPr/>
          <a:lstStyle/>
          <a:p>
            <a:r>
              <a:rPr lang="en-IN"/>
              <a:t>Introduction to Cloud</a:t>
            </a:r>
            <a:endParaRPr lang="en-IN" dirty="0"/>
          </a:p>
        </p:txBody>
      </p:sp>
      <p:sp>
        <p:nvSpPr>
          <p:cNvPr id="4" name="Slide Number Placeholder 3">
            <a:extLst>
              <a:ext uri="{FF2B5EF4-FFF2-40B4-BE49-F238E27FC236}">
                <a16:creationId xmlns:a16="http://schemas.microsoft.com/office/drawing/2014/main" xmlns="" id="{A737407A-AE5A-EEE9-6BAC-9D1E1C538F4B}"/>
              </a:ext>
            </a:extLst>
          </p:cNvPr>
          <p:cNvSpPr>
            <a:spLocks noGrp="1"/>
          </p:cNvSpPr>
          <p:nvPr>
            <p:ph type="sldNum" sz="quarter" idx="12"/>
          </p:nvPr>
        </p:nvSpPr>
        <p:spPr/>
        <p:txBody>
          <a:bodyPr/>
          <a:lstStyle/>
          <a:p>
            <a:fld id="{AF5A65D5-10C0-4B1A-9C99-2CF1681379E4}" type="slidenum">
              <a:rPr lang="en-IN" smtClean="0"/>
              <a:pPr/>
              <a:t>9</a:t>
            </a:fld>
            <a:endParaRPr lang="en-IN" dirty="0"/>
          </a:p>
        </p:txBody>
      </p:sp>
      <p:sp>
        <p:nvSpPr>
          <p:cNvPr id="5" name="Content Placeholder 4">
            <a:extLst>
              <a:ext uri="{FF2B5EF4-FFF2-40B4-BE49-F238E27FC236}">
                <a16:creationId xmlns:a16="http://schemas.microsoft.com/office/drawing/2014/main" xmlns="" id="{15D5D616-DC4F-2D67-EB43-783702322F1C}"/>
              </a:ext>
            </a:extLst>
          </p:cNvPr>
          <p:cNvSpPr>
            <a:spLocks noGrp="1"/>
          </p:cNvSpPr>
          <p:nvPr>
            <p:ph idx="1"/>
          </p:nvPr>
        </p:nvSpPr>
        <p:spPr/>
        <p:txBody>
          <a:bodyPr/>
          <a:lstStyle/>
          <a:p>
            <a:r>
              <a:rPr lang="en-US" dirty="0"/>
              <a:t> The AWS Well-Architected Framework is a set of best practices that guide you in building resilient and agile applications on the cloud.</a:t>
            </a:r>
          </a:p>
          <a:p>
            <a:r>
              <a:rPr lang="en-US" dirty="0"/>
              <a:t> Well-Architected design principles</a:t>
            </a:r>
          </a:p>
          <a:p>
            <a:pPr lvl="1"/>
            <a:r>
              <a:rPr lang="en-US" dirty="0"/>
              <a:t>These design principles guide where and how to implement the Well-Architected Framework for cloud-based applications:</a:t>
            </a:r>
          </a:p>
          <a:p>
            <a:pPr lvl="2"/>
            <a:r>
              <a:rPr lang="en-US" sz="2000" dirty="0">
                <a:solidFill>
                  <a:schemeClr val="tx1"/>
                </a:solidFill>
              </a:rPr>
              <a:t>Use only as much capacity as your workload requires</a:t>
            </a:r>
          </a:p>
          <a:p>
            <a:pPr lvl="2"/>
            <a:r>
              <a:rPr lang="en-US" sz="2000" dirty="0">
                <a:solidFill>
                  <a:schemeClr val="tx1"/>
                </a:solidFill>
              </a:rPr>
              <a:t>Test workloads and applications at a production-scale before deploying them to production.</a:t>
            </a:r>
          </a:p>
          <a:p>
            <a:pPr lvl="2"/>
            <a:r>
              <a:rPr lang="en-US" sz="2000" dirty="0">
                <a:solidFill>
                  <a:schemeClr val="tx1"/>
                </a:solidFill>
              </a:rPr>
              <a:t>Create an architecture that evolves</a:t>
            </a:r>
          </a:p>
          <a:p>
            <a:pPr lvl="2"/>
            <a:r>
              <a:rPr lang="en-US" sz="2000" dirty="0">
                <a:solidFill>
                  <a:schemeClr val="tx1"/>
                </a:solidFill>
              </a:rPr>
              <a:t>Take advantage of automation to simplify testing</a:t>
            </a:r>
          </a:p>
          <a:p>
            <a:pPr lvl="2"/>
            <a:r>
              <a:rPr lang="en-US" sz="2000" dirty="0">
                <a:solidFill>
                  <a:schemeClr val="tx1"/>
                </a:solidFill>
              </a:rPr>
              <a:t>Create data-driven architecture</a:t>
            </a:r>
          </a:p>
          <a:p>
            <a:pPr lvl="2"/>
            <a:r>
              <a:rPr lang="en-US" sz="2000" dirty="0">
                <a:solidFill>
                  <a:schemeClr val="tx1"/>
                </a:solidFill>
              </a:rPr>
              <a:t>Schedule live-event simulations to help improve infrastructure</a:t>
            </a:r>
            <a:endParaRPr lang="en-IN" sz="2000" dirty="0">
              <a:solidFill>
                <a:schemeClr val="tx1"/>
              </a:solidFill>
            </a:endParaRPr>
          </a:p>
        </p:txBody>
      </p:sp>
      <p:sp>
        <p:nvSpPr>
          <p:cNvPr id="6" name="Title 5">
            <a:extLst>
              <a:ext uri="{FF2B5EF4-FFF2-40B4-BE49-F238E27FC236}">
                <a16:creationId xmlns:a16="http://schemas.microsoft.com/office/drawing/2014/main" xmlns="" id="{1C7AB97D-E907-A12B-B758-E05015DB3B93}"/>
              </a:ext>
            </a:extLst>
          </p:cNvPr>
          <p:cNvSpPr>
            <a:spLocks noGrp="1"/>
          </p:cNvSpPr>
          <p:nvPr>
            <p:ph type="title"/>
          </p:nvPr>
        </p:nvSpPr>
        <p:spPr/>
        <p:txBody>
          <a:bodyPr/>
          <a:lstStyle/>
          <a:p>
            <a:r>
              <a:rPr lang="en-IN" dirty="0"/>
              <a:t>AWS Well-Architected Framework</a:t>
            </a:r>
          </a:p>
        </p:txBody>
      </p:sp>
    </p:spTree>
    <p:extLst>
      <p:ext uri="{BB962C8B-B14F-4D97-AF65-F5344CB8AC3E}">
        <p14:creationId xmlns:p14="http://schemas.microsoft.com/office/powerpoint/2010/main" xmlns="" val="4000853000"/>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Presentation2" id="{741485F0-8875-424F-87CA-5B5836C4B0AA}" vid="{229128E9-E5C2-40CB-9D01-AB4C7314EC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heu</Template>
  <TotalTime>1476</TotalTime>
  <Words>2131</Words>
  <Application>Microsoft Office PowerPoint</Application>
  <PresentationFormat>Custom</PresentationFormat>
  <Paragraphs>222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Introduction to AWS</vt:lpstr>
      <vt:lpstr>AWS Cloud History</vt:lpstr>
      <vt:lpstr>AWS Cloud Number Facts</vt:lpstr>
      <vt:lpstr>AWS Cloud Use Cases</vt:lpstr>
      <vt:lpstr>AWS Regions</vt:lpstr>
      <vt:lpstr>How to choose an AWS Region?</vt:lpstr>
      <vt:lpstr>AWS Availability Zones</vt:lpstr>
      <vt:lpstr>AWS Points of Presence (Edge Locations)</vt:lpstr>
      <vt:lpstr>AWS Well-Architected Framework</vt:lpstr>
      <vt:lpstr>Pillars of an AWS Well-Architected Framework</vt:lpstr>
      <vt:lpstr>1. Operational Excellence</vt:lpstr>
      <vt:lpstr>2. Security</vt:lpstr>
      <vt:lpstr>3. Reliability</vt:lpstr>
      <vt:lpstr>4. Cost Optimization</vt:lpstr>
      <vt:lpstr>5. Performance Efficiency</vt:lpstr>
      <vt:lpstr>Slide 16</vt:lpstr>
      <vt:lpstr>1. AWS EC2 – Elastic Compute Cloud</vt:lpstr>
      <vt:lpstr>2. AWS RDS – Relational Database Service</vt:lpstr>
      <vt:lpstr>3. AWS Lambda</vt:lpstr>
      <vt:lpstr>4. AWS S3 – Simple Storage Service</vt:lpstr>
      <vt:lpstr>5. AWS ECS – Elastic Container Service</vt:lpstr>
      <vt:lpstr>6. AWS EKS – Elastic Kubernetes Service</vt:lpstr>
      <vt:lpstr>7. AWS SQS – Simple Queue Service</vt:lpstr>
      <vt:lpstr>Tour of the AWS Console</vt:lpstr>
      <vt:lpstr>Shared Responsibility Model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Deore</dc:creator>
  <cp:lastModifiedBy>sandip</cp:lastModifiedBy>
  <cp:revision>240</cp:revision>
  <dcterms:created xsi:type="dcterms:W3CDTF">2022-05-21T13:46:19Z</dcterms:created>
  <dcterms:modified xsi:type="dcterms:W3CDTF">2023-05-17T03:49:28Z</dcterms:modified>
</cp:coreProperties>
</file>