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81" r:id="rId4"/>
    <p:sldId id="282" r:id="rId5"/>
    <p:sldId id="286" r:id="rId6"/>
    <p:sldId id="283" r:id="rId7"/>
    <p:sldId id="288" r:id="rId8"/>
    <p:sldId id="289" r:id="rId9"/>
    <p:sldId id="29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73A95-9194-4193-911C-277996A54C43}" type="datetimeFigureOut">
              <a:rPr lang="en-IN" smtClean="0"/>
              <a:t>20/06/22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7280B-F41A-41DC-AF98-5F3BA119BBC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44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0910-9426-453D-8A98-1208455452C0}" type="datetime5">
              <a:rPr lang="en-IN" smtClean="0"/>
              <a:t>20-Jun-22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Introduction to 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207658" y="4343400"/>
            <a:ext cx="727787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82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IN" dirty="0"/>
              <a:t>Day 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Introduction to Cloud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F5A65D5-10C0-4B1A-9C99-2CF1681379E4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EAF045-D299-4EBF-BAFA-97138F73159D}"/>
              </a:ext>
            </a:extLst>
          </p:cNvPr>
          <p:cNvCxnSpPr>
            <a:cxnSpLocks/>
          </p:cNvCxnSpPr>
          <p:nvPr userDrawn="1"/>
        </p:nvCxnSpPr>
        <p:spPr>
          <a:xfrm>
            <a:off x="1097280" y="1083075"/>
            <a:ext cx="10115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0CE7B27-4995-40F6-AD69-52F5D89A9E4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7280" y="1142061"/>
            <a:ext cx="10115202" cy="4930265"/>
          </a:xfrm>
        </p:spPr>
        <p:txBody>
          <a:bodyPr/>
          <a:lstStyle>
            <a:lvl1pPr marL="91440" indent="-91440">
              <a:buFont typeface="Arial" panose="020B0604020202020204" pitchFamily="34" charset="0"/>
              <a:buChar char="•"/>
              <a:defRPr sz="220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7DA3E70-F4F9-4C9D-9F0A-067FB6F2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6472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4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4FD4E78-1620-4B97-941B-464EACB02684}"/>
              </a:ext>
            </a:extLst>
          </p:cNvPr>
          <p:cNvSpPr/>
          <p:nvPr userDrawn="1"/>
        </p:nvSpPr>
        <p:spPr>
          <a:xfrm>
            <a:off x="275073" y="4485316"/>
            <a:ext cx="3441066" cy="2273703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64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A6ADDA-32DD-4208-88A2-212EE8AD7533}" type="datetime5">
              <a:rPr lang="en-IN" smtClean="0"/>
              <a:t>20-Jun-22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Introduction to 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5A65D5-10C0-4B1A-9C99-2CF1681379E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tree&#10;&#10;Description automatically generated">
            <a:extLst>
              <a:ext uri="{FF2B5EF4-FFF2-40B4-BE49-F238E27FC236}">
                <a16:creationId xmlns:a16="http://schemas.microsoft.com/office/drawing/2014/main" id="{45C2567D-071D-4A98-982E-EDB37C8D5C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94" b="2007"/>
          <a:stretch/>
        </p:blipFill>
        <p:spPr>
          <a:xfrm>
            <a:off x="8485529" y="210594"/>
            <a:ext cx="3706471" cy="612371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90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9" r:id="rId2"/>
    <p:sldLayoutId id="2147483680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4CB8-923F-43F8-8EAD-FFC9ED50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323644"/>
            <a:ext cx="10058400" cy="1001467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accent2">
                    <a:lumMod val="75000"/>
                  </a:schemeClr>
                </a:solidFill>
              </a:rPr>
              <a:t>Introduction to AWS </a:t>
            </a:r>
            <a:r>
              <a:rPr lang="en-IN" dirty="0"/>
              <a:t>Lambda</a:t>
            </a:r>
            <a:endParaRPr lang="en-IN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23DE9-1E0E-4030-A69A-EA13D9D46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Amazon Web services</a:t>
            </a:r>
          </a:p>
        </p:txBody>
      </p:sp>
      <p:pic>
        <p:nvPicPr>
          <p:cNvPr id="1026" name="Picture 2" descr="Amazon Web Services - Wikipedia">
            <a:extLst>
              <a:ext uri="{FF2B5EF4-FFF2-40B4-BE49-F238E27FC236}">
                <a16:creationId xmlns:a16="http://schemas.microsoft.com/office/drawing/2014/main" id="{B21D6C81-6CC0-E8F8-DF5C-D9609392F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78" y="861812"/>
            <a:ext cx="3213402" cy="192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99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AD2C5-E0A3-5B94-C9F0-AD016C05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Day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49653-2E19-C4AC-B477-89F42CD5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Introduction to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78A9-5F17-5460-CDB1-17C05F5E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0C253-279A-8CF2-5E7A-DBDBED75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Serverless is a new paradigm in which the developers don’t have to manage servers anymore…</a:t>
            </a:r>
          </a:p>
          <a:p>
            <a:r>
              <a:rPr lang="en-IN" dirty="0"/>
              <a:t>Just deploy code, basically functions.</a:t>
            </a:r>
          </a:p>
          <a:p>
            <a:r>
              <a:rPr lang="en-IN" dirty="0"/>
              <a:t>Initially, Serverless refers to </a:t>
            </a:r>
            <a:r>
              <a:rPr lang="en-IN" dirty="0" err="1"/>
              <a:t>FaaS</a:t>
            </a:r>
            <a:r>
              <a:rPr lang="en-IN" dirty="0"/>
              <a:t> (Function as a Service)</a:t>
            </a:r>
          </a:p>
          <a:p>
            <a:r>
              <a:rPr lang="en-IN" dirty="0"/>
              <a:t>Serverless does not mean there are no servers, it means </a:t>
            </a:r>
            <a:r>
              <a:rPr lang="en-IN" dirty="0" err="1"/>
              <a:t>aws</a:t>
            </a:r>
            <a:r>
              <a:rPr lang="en-IN" dirty="0"/>
              <a:t> manage / provision them.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BBF445-B8D2-C756-7C40-63E2C19E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Amazon Serverless</a:t>
            </a:r>
          </a:p>
        </p:txBody>
      </p:sp>
    </p:spTree>
    <p:extLst>
      <p:ext uri="{BB962C8B-B14F-4D97-AF65-F5344CB8AC3E}">
        <p14:creationId xmlns:p14="http://schemas.microsoft.com/office/powerpoint/2010/main" val="341065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AD2C5-E0A3-5B94-C9F0-AD016C05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Day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49653-2E19-C4AC-B477-89F42CD5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Introduction to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78A9-5F17-5460-CDB1-17C05F5E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E3806E6-32B8-6C48-BCB4-7000EA65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/>
              <a:t>Why AWS Lambda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42348-DC20-1A43-9A78-34B46204B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B193384E-7FFE-314A-85A3-2644EDE81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03" y="1209692"/>
            <a:ext cx="9963277" cy="443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6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AD2C5-E0A3-5B94-C9F0-AD016C05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Day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49653-2E19-C4AC-B477-89F42CD5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Introduction to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78A9-5F17-5460-CDB1-17C05F5E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0C253-279A-8CF2-5E7A-DBDBED75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Easy Pricing:</a:t>
            </a:r>
          </a:p>
          <a:p>
            <a:r>
              <a:rPr lang="en-IN" dirty="0"/>
              <a:t>Pay per request and compute time</a:t>
            </a:r>
          </a:p>
          <a:p>
            <a:r>
              <a:rPr lang="en-IN" dirty="0"/>
              <a:t>Free tier of 1,000,000 AWS Lambda requests and 400,000 GBs of compute time</a:t>
            </a:r>
          </a:p>
          <a:p>
            <a:r>
              <a:rPr lang="en-IN" dirty="0"/>
              <a:t>Integrated with the whole AWS suite of services</a:t>
            </a:r>
          </a:p>
          <a:p>
            <a:r>
              <a:rPr lang="en-IN" dirty="0"/>
              <a:t>Integrated with many programming languages</a:t>
            </a:r>
          </a:p>
          <a:p>
            <a:r>
              <a:rPr lang="en-IN" dirty="0"/>
              <a:t>Easy monitoring through AWS CloudWatch</a:t>
            </a:r>
          </a:p>
          <a:p>
            <a:r>
              <a:rPr lang="en-IN" dirty="0"/>
              <a:t>Easy to get more resources per functions (up to 10GB of RAM)</a:t>
            </a:r>
          </a:p>
          <a:p>
            <a:r>
              <a:rPr lang="en-IN" dirty="0"/>
              <a:t>Increasing RAM will also improve CPU and network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BBF445-B8D2-C756-7C40-63E2C19E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Amazon Lambda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374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AD2C5-E0A3-5B94-C9F0-AD016C05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Day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49653-2E19-C4AC-B477-89F42CD5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Introduction to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78A9-5F17-5460-CDB1-17C05F5E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0C253-279A-8CF2-5E7A-DBDBED75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Node.js (JavaScript)</a:t>
            </a:r>
          </a:p>
          <a:p>
            <a:r>
              <a:rPr lang="en-IN" dirty="0"/>
              <a:t>Python</a:t>
            </a:r>
          </a:p>
          <a:p>
            <a:r>
              <a:rPr lang="en-IN" dirty="0"/>
              <a:t>Java (Java 8 compatible)</a:t>
            </a:r>
          </a:p>
          <a:p>
            <a:r>
              <a:rPr lang="en-IN" dirty="0"/>
              <a:t>C# (.NET Core)</a:t>
            </a:r>
          </a:p>
          <a:p>
            <a:r>
              <a:rPr lang="en-IN" dirty="0"/>
              <a:t>Golang</a:t>
            </a:r>
          </a:p>
          <a:p>
            <a:r>
              <a:rPr lang="en-IN" dirty="0"/>
              <a:t>C# / </a:t>
            </a:r>
            <a:r>
              <a:rPr lang="en-IN" dirty="0" err="1"/>
              <a:t>Powershell</a:t>
            </a:r>
            <a:endParaRPr lang="en-IN" dirty="0"/>
          </a:p>
          <a:p>
            <a:r>
              <a:rPr lang="en-IN" dirty="0"/>
              <a:t>Ruby</a:t>
            </a:r>
          </a:p>
          <a:p>
            <a:r>
              <a:rPr lang="en-IN" dirty="0"/>
              <a:t>Custom Runtime API (community supported, example Rust)</a:t>
            </a:r>
          </a:p>
          <a:p>
            <a:r>
              <a:rPr lang="en-IN" dirty="0"/>
              <a:t>Lambda Container Image</a:t>
            </a:r>
          </a:p>
          <a:p>
            <a:pPr lvl="1"/>
            <a:r>
              <a:rPr lang="en-IN" dirty="0"/>
              <a:t>The container image must implement the Lambda Runtime API</a:t>
            </a:r>
          </a:p>
          <a:p>
            <a:pPr lvl="1"/>
            <a:r>
              <a:rPr lang="en-IN" dirty="0"/>
              <a:t>ECS / </a:t>
            </a:r>
            <a:r>
              <a:rPr lang="en-IN" dirty="0" err="1"/>
              <a:t>Fargate</a:t>
            </a:r>
            <a:r>
              <a:rPr lang="en-IN" dirty="0"/>
              <a:t> is preferred for running arbitrary Docker images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BBF445-B8D2-C756-7C40-63E2C19E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Lambda Languages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902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AD2C5-E0A3-5B94-C9F0-AD016C05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Day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49653-2E19-C4AC-B477-89F42CD5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Introduction to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78A9-5F17-5460-CDB1-17C05F5E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0C253-279A-8CF2-5E7A-DBDBED75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BBF445-B8D2-C756-7C40-63E2C19E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Lambda Serverless Example</a:t>
            </a:r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95690EA-D9AB-9D4A-95BD-3FA56B806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4" y="1470534"/>
            <a:ext cx="10693067" cy="455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5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AD2C5-E0A3-5B94-C9F0-AD016C05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Day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49653-2E19-C4AC-B477-89F42CD5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Introduction to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78A9-5F17-5460-CDB1-17C05F5E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0C253-279A-8CF2-5E7A-DBDBED75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Execution:</a:t>
            </a:r>
          </a:p>
          <a:p>
            <a:pPr lvl="1"/>
            <a:r>
              <a:rPr lang="en-IN" dirty="0"/>
              <a:t>Memory allocation: 128 MB – 10GB (1 MB increments)</a:t>
            </a:r>
          </a:p>
          <a:p>
            <a:pPr lvl="1"/>
            <a:r>
              <a:rPr lang="en-IN" dirty="0"/>
              <a:t>Maximum execution time: 900 seconds (15 minutes)</a:t>
            </a:r>
          </a:p>
          <a:p>
            <a:pPr lvl="1"/>
            <a:r>
              <a:rPr lang="en-IN" dirty="0"/>
              <a:t>Environment variables (4 KB)</a:t>
            </a:r>
          </a:p>
          <a:p>
            <a:pPr lvl="1"/>
            <a:r>
              <a:rPr lang="en-IN" dirty="0"/>
              <a:t>Disk capacity in the “function container” (in /</a:t>
            </a:r>
            <a:r>
              <a:rPr lang="en-IN" dirty="0" err="1"/>
              <a:t>tmp</a:t>
            </a:r>
            <a:r>
              <a:rPr lang="en-IN" dirty="0"/>
              <a:t>): 512 MB</a:t>
            </a:r>
          </a:p>
          <a:p>
            <a:pPr lvl="1"/>
            <a:r>
              <a:rPr lang="en-IN" dirty="0"/>
              <a:t>Concurrency executions: 1000 (can be increased)</a:t>
            </a:r>
          </a:p>
          <a:p>
            <a:r>
              <a:rPr lang="en-IN" dirty="0"/>
              <a:t>Deployment:</a:t>
            </a:r>
          </a:p>
          <a:p>
            <a:pPr lvl="1"/>
            <a:r>
              <a:rPr lang="en-IN" dirty="0"/>
              <a:t>Lambda function deployment size (compressed .zip): 50 MB</a:t>
            </a:r>
          </a:p>
          <a:p>
            <a:pPr lvl="1"/>
            <a:r>
              <a:rPr lang="en-IN" dirty="0"/>
              <a:t>Size of uncompressed deployment (code + dependencies): 250 MB</a:t>
            </a:r>
          </a:p>
          <a:p>
            <a:pPr lvl="1"/>
            <a:r>
              <a:rPr lang="en-IN" dirty="0"/>
              <a:t>Can use the /</a:t>
            </a:r>
            <a:r>
              <a:rPr lang="en-IN" dirty="0" err="1"/>
              <a:t>tmp</a:t>
            </a:r>
            <a:r>
              <a:rPr lang="en-IN" dirty="0"/>
              <a:t> directory to load other</a:t>
            </a:r>
          </a:p>
          <a:p>
            <a:pPr lvl="1"/>
            <a:r>
              <a:rPr lang="en-IN" dirty="0"/>
              <a:t>Size of environment variables: 4 KB</a:t>
            </a:r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BBF445-B8D2-C756-7C40-63E2C19E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AWS Lambda Limits</a:t>
            </a:r>
          </a:p>
        </p:txBody>
      </p:sp>
    </p:spTree>
    <p:extLst>
      <p:ext uri="{BB962C8B-B14F-4D97-AF65-F5344CB8AC3E}">
        <p14:creationId xmlns:p14="http://schemas.microsoft.com/office/powerpoint/2010/main" val="416122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AD2C5-E0A3-5B94-C9F0-AD016C05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Day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49653-2E19-C4AC-B477-89F42CD5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Introduction to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78A9-5F17-5460-CDB1-17C05F5E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0C253-279A-8CF2-5E7A-DBDBED75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Fully managed service for developers to easily create, publish, maintain, monitor, and secure APIs</a:t>
            </a:r>
          </a:p>
          <a:p>
            <a:r>
              <a:rPr lang="en-IN" dirty="0"/>
              <a:t>Serverless and scalable</a:t>
            </a:r>
          </a:p>
          <a:p>
            <a:r>
              <a:rPr lang="en-IN" dirty="0"/>
              <a:t>Supports RESTful APIs and WebSocket APIs</a:t>
            </a:r>
          </a:p>
          <a:p>
            <a:r>
              <a:rPr lang="en-IN" dirty="0"/>
              <a:t>Support for security, user authentication, API throttling, API keys, monitoring.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BBF445-B8D2-C756-7C40-63E2C19E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AWS API Gateway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FFF99E0-B66E-944E-951B-6A55CEB6A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51" y="3607193"/>
            <a:ext cx="9517498" cy="147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9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AD2C5-E0A3-5B94-C9F0-AD016C05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Day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49653-2E19-C4AC-B477-89F42CD5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Introduction to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78A9-5F17-5460-CDB1-17C05F5E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65D5-10C0-4B1A-9C99-2CF1681379E4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0C253-279A-8CF2-5E7A-DBDBED75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Lambda is Serverless, Function as a Service, seamless scaling, reactive</a:t>
            </a:r>
          </a:p>
          <a:p>
            <a:r>
              <a:rPr lang="en-IN" dirty="0"/>
              <a:t>Lambda Billing:</a:t>
            </a:r>
          </a:p>
          <a:p>
            <a:pPr lvl="1"/>
            <a:r>
              <a:rPr lang="en-IN" dirty="0"/>
              <a:t>By the time run x by the RAM provisioned</a:t>
            </a:r>
          </a:p>
          <a:p>
            <a:pPr lvl="1"/>
            <a:r>
              <a:rPr lang="en-IN"/>
              <a:t>By </a:t>
            </a:r>
            <a:r>
              <a:rPr lang="en-IN" dirty="0"/>
              <a:t>the number of invocations</a:t>
            </a:r>
          </a:p>
          <a:p>
            <a:r>
              <a:rPr lang="en-IN" dirty="0"/>
              <a:t>Language Support: many programming languages except (arbitrary) Docker</a:t>
            </a:r>
          </a:p>
          <a:p>
            <a:r>
              <a:rPr lang="en-IN" dirty="0"/>
              <a:t>Invocation time: up to 15 minutes</a:t>
            </a:r>
          </a:p>
          <a:p>
            <a:r>
              <a:rPr lang="en-IN" dirty="0"/>
              <a:t>Use cases: Create Thumbnails for images uploaded onto S3.</a:t>
            </a:r>
          </a:p>
          <a:p>
            <a:r>
              <a:rPr lang="en-IN" dirty="0"/>
              <a:t>API Gateway: expose Lambda functions as HTTP API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BBF445-B8D2-C756-7C40-63E2C19E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Lambda Summary</a:t>
            </a:r>
          </a:p>
        </p:txBody>
      </p:sp>
    </p:spTree>
    <p:extLst>
      <p:ext uri="{BB962C8B-B14F-4D97-AF65-F5344CB8AC3E}">
        <p14:creationId xmlns:p14="http://schemas.microsoft.com/office/powerpoint/2010/main" val="38789738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41485F0-8875-424F-87CA-5B5836C4B0AA}" vid="{229128E9-E5C2-40CB-9D01-AB4C7314EC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heu</Template>
  <TotalTime>3595</TotalTime>
  <Words>451</Words>
  <Application>Microsoft Macintosh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Retrospect</vt:lpstr>
      <vt:lpstr>Introduction to AWS Lambda</vt:lpstr>
      <vt:lpstr>Amazon Serverless</vt:lpstr>
      <vt:lpstr>Why AWS Lambda</vt:lpstr>
      <vt:lpstr>Amazon Lambda</vt:lpstr>
      <vt:lpstr>Amazon Lambda Languages</vt:lpstr>
      <vt:lpstr>Lambda Serverless Example</vt:lpstr>
      <vt:lpstr>AWS Lambda Limits</vt:lpstr>
      <vt:lpstr>AWS API Gateway</vt:lpstr>
      <vt:lpstr>Lambda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Deore</dc:creator>
  <cp:lastModifiedBy>Harikrishnan V K</cp:lastModifiedBy>
  <cp:revision>312</cp:revision>
  <dcterms:created xsi:type="dcterms:W3CDTF">2022-05-21T13:46:19Z</dcterms:created>
  <dcterms:modified xsi:type="dcterms:W3CDTF">2022-06-20T02:26:13Z</dcterms:modified>
</cp:coreProperties>
</file>