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3A95-9194-4193-911C-277996A54C43}" type="datetimeFigureOut">
              <a:rPr lang="en-IN" smtClean="0"/>
              <a:t>10/06/22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7280B-F41A-41DC-AF98-5F3BA119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0910-9426-453D-8A98-1208455452C0}" type="datetime5">
              <a:rPr lang="en-IN" smtClean="0"/>
              <a:t>10-Jun-22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727787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IN" dirty="0"/>
              <a:t>Day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5A65D5-10C0-4B1A-9C99-2CF1681379E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EAF045-D299-4EBF-BAFA-97138F73159D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083075"/>
            <a:ext cx="1011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CE7B27-4995-40F6-AD69-52F5D89A9E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142061"/>
            <a:ext cx="10115202" cy="4930265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DA3E70-F4F9-4C9D-9F0A-067FB6F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647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FD4E78-1620-4B97-941B-464EACB02684}"/>
              </a:ext>
            </a:extLst>
          </p:cNvPr>
          <p:cNvSpPr/>
          <p:nvPr userDrawn="1"/>
        </p:nvSpPr>
        <p:spPr>
          <a:xfrm>
            <a:off x="275073" y="4485316"/>
            <a:ext cx="3441066" cy="227370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A6ADDA-32DD-4208-88A2-212EE8AD7533}" type="datetime5">
              <a:rPr lang="en-IN" smtClean="0"/>
              <a:t>10-Jun-22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A65D5-10C0-4B1A-9C99-2CF1681379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45C2567D-071D-4A98-982E-EDB37C8D5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2007"/>
          <a:stretch/>
        </p:blipFill>
        <p:spPr>
          <a:xfrm>
            <a:off x="8485529" y="210594"/>
            <a:ext cx="3706471" cy="61237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B8-923F-43F8-8EAD-FFC9ED50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23644"/>
            <a:ext cx="10058400" cy="100146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Introduction to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3DE9-1E0E-4030-A69A-EA13D9D46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Amazon web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9C26E3-4114-C4F2-F348-E87807C2D638}"/>
              </a:ext>
            </a:extLst>
          </p:cNvPr>
          <p:cNvSpPr txBox="1">
            <a:spLocks/>
          </p:cNvSpPr>
          <p:nvPr/>
        </p:nvSpPr>
        <p:spPr>
          <a:xfrm>
            <a:off x="1097280" y="361079"/>
            <a:ext cx="6345141" cy="1001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Day 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C52300-E6C0-E567-8330-B8C9DFA0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70" y="74502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9F7B-7127-E089-2A6F-DC876D05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1420F-D18A-3B96-7EE0-40590141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77B1-45AC-7100-D7A3-DE0F432B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7FC301-0852-11A0-A2C0-D0DD4B999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462864"/>
            <a:ext cx="10115550" cy="428787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5BDFE23-E010-8AEE-0D8B-DE0C876A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CloudTrail Diagram</a:t>
            </a:r>
          </a:p>
        </p:txBody>
      </p:sp>
    </p:spTree>
    <p:extLst>
      <p:ext uri="{BB962C8B-B14F-4D97-AF65-F5344CB8AC3E}">
        <p14:creationId xmlns:p14="http://schemas.microsoft.com/office/powerpoint/2010/main" val="28191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2AC17-37E0-C578-9920-9416B0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7B722-F5C2-E942-915C-97C25552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44B4-D8D9-A6C6-03C2-E14FB2FC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F0280-8B40-0FF1-8B65-59C84689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Management Events:</a:t>
            </a:r>
          </a:p>
          <a:p>
            <a:pPr lvl="1"/>
            <a:r>
              <a:rPr lang="en-US" dirty="0"/>
              <a:t> Operations that are performed on resources in your AWS account</a:t>
            </a:r>
          </a:p>
          <a:p>
            <a:pPr lvl="1"/>
            <a:r>
              <a:rPr lang="en-US" dirty="0"/>
              <a:t> Examples:</a:t>
            </a:r>
          </a:p>
          <a:p>
            <a:pPr lvl="2"/>
            <a:r>
              <a:rPr lang="en-US" dirty="0"/>
              <a:t> Configuring security (IAM </a:t>
            </a:r>
            <a:r>
              <a:rPr lang="en-US" dirty="0" err="1"/>
              <a:t>AttachRolePolicy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Configuring rules for routing data (Amazon EC2 </a:t>
            </a:r>
            <a:r>
              <a:rPr lang="en-US" dirty="0" err="1"/>
              <a:t>CreateSubnet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Setting up logging (AWS CloudTrail </a:t>
            </a:r>
            <a:r>
              <a:rPr lang="en-US" dirty="0" err="1"/>
              <a:t>CreateTrail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By default, trails are configured to log management events.</a:t>
            </a:r>
          </a:p>
          <a:p>
            <a:pPr lvl="1"/>
            <a:r>
              <a:rPr lang="en-US" dirty="0"/>
              <a:t> Can separate Read Events (that don’t modify resources) from Write Events (that may modify resources)</a:t>
            </a:r>
          </a:p>
          <a:p>
            <a:r>
              <a:rPr lang="en-US" dirty="0"/>
              <a:t> Data Events:</a:t>
            </a:r>
          </a:p>
          <a:p>
            <a:pPr lvl="1"/>
            <a:r>
              <a:rPr lang="en-US" dirty="0"/>
              <a:t> By default, data events are not logged (because high volume operations)</a:t>
            </a:r>
          </a:p>
          <a:p>
            <a:pPr lvl="1"/>
            <a:r>
              <a:rPr lang="en-US" dirty="0"/>
              <a:t> Amazon S3 object-level activity (ex: </a:t>
            </a:r>
            <a:r>
              <a:rPr lang="en-US" dirty="0" err="1"/>
              <a:t>GetObject</a:t>
            </a:r>
            <a:r>
              <a:rPr lang="en-US" dirty="0"/>
              <a:t>, </a:t>
            </a:r>
            <a:r>
              <a:rPr lang="en-US" dirty="0" err="1"/>
              <a:t>DeleteObject</a:t>
            </a:r>
            <a:r>
              <a:rPr lang="en-US" dirty="0"/>
              <a:t>, </a:t>
            </a:r>
            <a:r>
              <a:rPr lang="en-US" dirty="0" err="1"/>
              <a:t>PutObject</a:t>
            </a:r>
            <a:r>
              <a:rPr lang="en-US" dirty="0"/>
              <a:t>): can separate Read and Write Events</a:t>
            </a:r>
          </a:p>
          <a:p>
            <a:pPr lvl="1"/>
            <a:r>
              <a:rPr lang="en-US" dirty="0"/>
              <a:t> AWS Lambda function execution activity (the Invoke API)</a:t>
            </a:r>
          </a:p>
          <a:p>
            <a:r>
              <a:rPr lang="en-US" dirty="0"/>
              <a:t> CloudTrail Insights Events:</a:t>
            </a:r>
          </a:p>
          <a:p>
            <a:pPr lvl="1"/>
            <a:r>
              <a:rPr lang="en-US" dirty="0"/>
              <a:t> See next slide 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CE596-D3FF-6FDA-3F8F-C17F1EC2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CloudTrail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BEC20-A078-EFC7-5E39-CE2F34AE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55" y="125938"/>
            <a:ext cx="898127" cy="8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38F50-B148-AA62-473A-E889A665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1FD82-8EF2-5C04-D4B5-C8F378F3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16B0-15ED-F2BA-FBE9-F95DC7C5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41626-9A66-58D1-D898-C211CD9D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Enable CloudTrail Insights to detect unusual activity in your account:</a:t>
            </a:r>
          </a:p>
          <a:p>
            <a:pPr lvl="1"/>
            <a:r>
              <a:rPr lang="en-US" dirty="0"/>
              <a:t> inaccurate resource provisioning</a:t>
            </a:r>
          </a:p>
          <a:p>
            <a:pPr lvl="1"/>
            <a:r>
              <a:rPr lang="en-US" dirty="0"/>
              <a:t> hitting service limits</a:t>
            </a:r>
          </a:p>
          <a:p>
            <a:pPr lvl="1"/>
            <a:r>
              <a:rPr lang="en-US" dirty="0"/>
              <a:t> Bursts of AWS IAM actions</a:t>
            </a:r>
          </a:p>
          <a:p>
            <a:pPr lvl="1"/>
            <a:r>
              <a:rPr lang="en-US" dirty="0"/>
              <a:t> Gaps in periodic maintenance activity</a:t>
            </a:r>
          </a:p>
          <a:p>
            <a:r>
              <a:rPr lang="en-US" dirty="0"/>
              <a:t> CloudTrail Insights analyzes normal management events to create a baseline</a:t>
            </a:r>
          </a:p>
          <a:p>
            <a:r>
              <a:rPr lang="en-US" dirty="0"/>
              <a:t> And then continuously analyzes write events to detect unusual patterns</a:t>
            </a:r>
          </a:p>
          <a:p>
            <a:pPr lvl="1"/>
            <a:r>
              <a:rPr lang="en-US" dirty="0"/>
              <a:t> Anomalies appear in the CloudTrail console</a:t>
            </a:r>
          </a:p>
          <a:p>
            <a:pPr lvl="1"/>
            <a:r>
              <a:rPr lang="en-US" dirty="0"/>
              <a:t> Event is sent to Amazon S3</a:t>
            </a:r>
          </a:p>
          <a:p>
            <a:pPr lvl="1"/>
            <a:r>
              <a:rPr lang="en-US" dirty="0"/>
              <a:t> An </a:t>
            </a:r>
            <a:r>
              <a:rPr lang="en-US" dirty="0" err="1"/>
              <a:t>EventBridge</a:t>
            </a:r>
            <a:r>
              <a:rPr lang="en-US" dirty="0"/>
              <a:t> event is generated (for automation needs)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1EB521-1D92-1068-209D-4EF5FF43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CloudTrail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E04D1-6CAB-FB9D-D6D9-B3E3D82E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47" y="4903494"/>
            <a:ext cx="6784855" cy="1362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679F84-0381-BE09-9A1A-CB12B793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69" y="4627034"/>
            <a:ext cx="2765111" cy="16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37277-5F91-38F4-E299-A531874B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94F53-20C8-60D5-AB6D-AF4E9F7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1911F-4AE9-95F2-8057-5F012B7A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2B94-28C0-3C55-EB25-16F34E7A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Events are stored for 90 days in CloudTrail</a:t>
            </a:r>
          </a:p>
          <a:p>
            <a:r>
              <a:rPr lang="en-US" dirty="0"/>
              <a:t> To keep events beyond this period, log them to S3 and use Athena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F06773-FCBE-0F74-FBBE-F8056C89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CloudTrail Events Retention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2427E-6927-C57E-31C7-AA2E50EE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93" y="2641567"/>
            <a:ext cx="9685813" cy="25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7359D-736E-D831-A697-95979F5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E4331-3BD5-6ADB-1235-BDC857C5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893EC-C96A-758F-59D1-C1F3E504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3F12F-50E7-465B-0DDF-042A651C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Debugging in Production, the good old way:</a:t>
            </a:r>
          </a:p>
          <a:p>
            <a:r>
              <a:rPr lang="en-US" dirty="0"/>
              <a:t> Test locally</a:t>
            </a:r>
          </a:p>
          <a:p>
            <a:r>
              <a:rPr lang="en-US" dirty="0"/>
              <a:t> Add log statements everywhere</a:t>
            </a:r>
          </a:p>
          <a:p>
            <a:r>
              <a:rPr lang="en-US" dirty="0"/>
              <a:t> Re-deploy in production</a:t>
            </a:r>
          </a:p>
          <a:p>
            <a:r>
              <a:rPr lang="en-US" dirty="0"/>
              <a:t> Log formats differ across applications and log analysis is hard.</a:t>
            </a:r>
          </a:p>
          <a:p>
            <a:r>
              <a:rPr lang="en-US" dirty="0"/>
              <a:t> Debugging: one big monolith “easy”, distributed services “hard”</a:t>
            </a:r>
          </a:p>
          <a:p>
            <a:r>
              <a:rPr lang="en-US" dirty="0"/>
              <a:t> No common views of your entire architecture</a:t>
            </a:r>
          </a:p>
          <a:p>
            <a:r>
              <a:rPr lang="en-US" dirty="0"/>
              <a:t> Enter… AWS X-Ray!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4B21B1-E93A-AF98-88FE-AF9FD462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X-Ray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2D165-FD46-907C-D939-9CAD41C8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40" y="130628"/>
            <a:ext cx="875442" cy="8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4A97-455B-B317-3290-7D8494F3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8D94F-1806-4583-9922-ABB3188E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AFD43-DDB9-D9BF-2867-BCE540D3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9565DE-4089-AB0C-CC79-0068B3CDB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438" y="1420813"/>
            <a:ext cx="8610600" cy="43719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8D0B8D-F2E0-C1C6-8EEC-1B6FFB22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analysis of our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7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2B16C-11B1-9C8A-316A-2C859D77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D313B-7736-12D0-A696-1E3B6F48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70747-E12E-997D-A082-829921E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99DE9-B038-EBB0-4CBC-08ED189B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Troubleshooting performance (bottlenecks)</a:t>
            </a:r>
          </a:p>
          <a:p>
            <a:r>
              <a:rPr lang="en-US" dirty="0"/>
              <a:t> Understand dependencies in a microservice architecture</a:t>
            </a:r>
          </a:p>
          <a:p>
            <a:r>
              <a:rPr lang="en-US" dirty="0"/>
              <a:t> Pinpoint service issues</a:t>
            </a:r>
          </a:p>
          <a:p>
            <a:r>
              <a:rPr lang="en-US" dirty="0"/>
              <a:t> Review request behavior</a:t>
            </a:r>
          </a:p>
          <a:p>
            <a:r>
              <a:rPr lang="en-US" dirty="0"/>
              <a:t> Find errors and exceptions</a:t>
            </a:r>
          </a:p>
          <a:p>
            <a:r>
              <a:rPr lang="en-US" dirty="0"/>
              <a:t> Are we meeting time SLA?</a:t>
            </a:r>
          </a:p>
          <a:p>
            <a:r>
              <a:rPr lang="en-US" dirty="0"/>
              <a:t> Where I am throttled?</a:t>
            </a:r>
          </a:p>
          <a:p>
            <a:r>
              <a:rPr lang="en-US" dirty="0"/>
              <a:t> Identify users that are impacted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C3D0-FEE6-5A90-54E9-B70A6F7D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X-Ray 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266B0-3AFB-F2BD-5CAB-2DA8E939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004" y="137494"/>
            <a:ext cx="882676" cy="8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89D54-DA43-2C44-AFF0-BCE15D1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C83F7-A533-86DA-8408-4796DFEB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D86B-A003-9855-1096-79B0EFA9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3411D-60C8-2426-2807-998BBB9A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ML-powered service for automated code reviews and application performance recommendations</a:t>
            </a:r>
          </a:p>
          <a:p>
            <a:r>
              <a:rPr lang="en-US" dirty="0"/>
              <a:t> Provides two functionalities</a:t>
            </a:r>
          </a:p>
          <a:p>
            <a:r>
              <a:rPr lang="en-US" dirty="0"/>
              <a:t> </a:t>
            </a:r>
            <a:r>
              <a:rPr lang="en-US" dirty="0" err="1"/>
              <a:t>CodeGuru</a:t>
            </a:r>
            <a:r>
              <a:rPr lang="en-US" dirty="0"/>
              <a:t> Reviewer: automated code reviews for static code analysis (development)</a:t>
            </a:r>
          </a:p>
          <a:p>
            <a:r>
              <a:rPr lang="en-US" dirty="0"/>
              <a:t> </a:t>
            </a:r>
            <a:r>
              <a:rPr lang="en-US" dirty="0" err="1"/>
              <a:t>CodeGuru</a:t>
            </a:r>
            <a:r>
              <a:rPr lang="en-US" dirty="0"/>
              <a:t> Profiler: visibility/recommendations about application performance during runtime (production)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086D36-96CD-C2A3-4195-327B8DAD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CodeGuru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CC5DA-DF5F-07E7-BEF0-56965D98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690" y="173881"/>
            <a:ext cx="902792" cy="909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26F3F-610B-1045-5451-7201B135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509" y="3721849"/>
            <a:ext cx="8120743" cy="19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B2B70-2158-2ACD-1139-75BE6A59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DFC6F-4B45-F58C-8B49-4CA9E89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F6C3-A13F-3067-8895-4E2BF46C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97A78-9DE3-05A1-04E7-61643415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4734353" cy="4930265"/>
          </a:xfrm>
        </p:spPr>
        <p:txBody>
          <a:bodyPr>
            <a:normAutofit/>
          </a:bodyPr>
          <a:lstStyle/>
          <a:p>
            <a:r>
              <a:rPr lang="en-US" dirty="0"/>
              <a:t> Identify critical issues, security vulnerabilities, and hard-to-find bugs</a:t>
            </a:r>
          </a:p>
          <a:p>
            <a:r>
              <a:rPr lang="en-US" dirty="0"/>
              <a:t> Example: common coding best practices, resource leaks, security detection, input validation</a:t>
            </a:r>
          </a:p>
          <a:p>
            <a:r>
              <a:rPr lang="en-US" dirty="0"/>
              <a:t> Uses Machine Learning and automated reasoning</a:t>
            </a:r>
          </a:p>
          <a:p>
            <a:r>
              <a:rPr lang="en-US" dirty="0"/>
              <a:t> Hard-learned lessons across millions of code reviews on 1000s of open-source and Amazon repositories</a:t>
            </a:r>
          </a:p>
          <a:p>
            <a:r>
              <a:rPr lang="en-US" dirty="0"/>
              <a:t> Supports Java and Python</a:t>
            </a:r>
          </a:p>
          <a:p>
            <a:r>
              <a:rPr lang="en-US" dirty="0"/>
              <a:t> Integrates with GitHub, Bitbucket, and AWS </a:t>
            </a:r>
            <a:r>
              <a:rPr lang="en-US" dirty="0" err="1"/>
              <a:t>CodeCommit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4BA6F2-8D04-8C1F-2B85-1583CCC5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CodeGuru</a:t>
            </a:r>
            <a:r>
              <a:rPr lang="en-IN" dirty="0"/>
              <a:t> Reviewer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15726-E9DD-83D7-FF4E-51B94D3A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2061"/>
            <a:ext cx="5531039" cy="50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5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455C1-56A9-7FD9-E0DE-7B6B1CC0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3518B-5581-3087-B736-1465E14C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59CF-4083-C9C9-B98E-268F2420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A535B-0109-4808-037F-84D4AE18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Helps understand the runtime behavior of your application</a:t>
            </a:r>
          </a:p>
          <a:p>
            <a:r>
              <a:rPr lang="en-US" dirty="0"/>
              <a:t> Example: identify if your application is consuming excessive CPU capacity on a logging routine</a:t>
            </a:r>
          </a:p>
          <a:p>
            <a:r>
              <a:rPr lang="en-US" dirty="0"/>
              <a:t> Features:</a:t>
            </a:r>
          </a:p>
          <a:p>
            <a:pPr lvl="1"/>
            <a:r>
              <a:rPr lang="en-US" dirty="0"/>
              <a:t> Identify and remove code inefficiencies</a:t>
            </a:r>
          </a:p>
          <a:p>
            <a:pPr lvl="1"/>
            <a:r>
              <a:rPr lang="en-US" dirty="0"/>
              <a:t> Improve application performance (e.g., reduce CPU utilization)</a:t>
            </a:r>
          </a:p>
          <a:p>
            <a:pPr lvl="1"/>
            <a:r>
              <a:rPr lang="en-US" dirty="0"/>
              <a:t> Decrease compute costs</a:t>
            </a:r>
          </a:p>
          <a:p>
            <a:pPr lvl="1"/>
            <a:r>
              <a:rPr lang="en-US" dirty="0"/>
              <a:t> Provides heap summary (identify which objects using up memory)</a:t>
            </a:r>
          </a:p>
          <a:p>
            <a:pPr lvl="1"/>
            <a:r>
              <a:rPr lang="en-US" dirty="0"/>
              <a:t> Anomaly Detection</a:t>
            </a:r>
          </a:p>
          <a:p>
            <a:r>
              <a:rPr lang="en-US" dirty="0"/>
              <a:t> Support applications running on AWS or </a:t>
            </a:r>
            <a:r>
              <a:rPr lang="en-US" dirty="0" err="1"/>
              <a:t>onpremise</a:t>
            </a:r>
            <a:endParaRPr lang="en-US" dirty="0"/>
          </a:p>
          <a:p>
            <a:r>
              <a:rPr lang="en-US" dirty="0"/>
              <a:t> Minimal overhead on application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AE72E3-571B-E771-15E2-C0881ED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CodeGuru</a:t>
            </a:r>
            <a:r>
              <a:rPr lang="en-IN" dirty="0"/>
              <a:t> Profiler</a:t>
            </a:r>
          </a:p>
        </p:txBody>
      </p:sp>
    </p:spTree>
    <p:extLst>
      <p:ext uri="{BB962C8B-B14F-4D97-AF65-F5344CB8AC3E}">
        <p14:creationId xmlns:p14="http://schemas.microsoft.com/office/powerpoint/2010/main" val="36511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4D633-95D0-A455-5038-3AFFB630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BAABD-6183-5031-CDD1-38CD91C5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4405-D584-70AA-CFB5-88C2970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8F35D-0D6B-6FC4-B76A-188E84E9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Example: CloudWatch Billing metric (us-east-1)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593115-A4BC-B155-1713-90793624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Monitoring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E3F3F-DFFA-7542-3852-9F044603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48" y="1673158"/>
            <a:ext cx="7651103" cy="45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0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A75A-ECAA-DE46-3E1C-DCD22E6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AECA7-6F16-4CC1-F2BF-1ADFA010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0E1FB-27B1-3488-4934-645AC657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9527A8-2A73-8FBF-0D63-5550D806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4814694" cy="4930265"/>
          </a:xfrm>
        </p:spPr>
        <p:txBody>
          <a:bodyPr/>
          <a:lstStyle/>
          <a:p>
            <a:r>
              <a:rPr lang="en-US" dirty="0"/>
              <a:t> Shows all regions, all services health</a:t>
            </a:r>
          </a:p>
          <a:p>
            <a:r>
              <a:rPr lang="en-US" dirty="0"/>
              <a:t> Shows historical information for each day</a:t>
            </a:r>
          </a:p>
          <a:p>
            <a:r>
              <a:rPr lang="en-US" dirty="0"/>
              <a:t> Has an RSS feed you can subscribe to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2F3B98-4057-9FD0-4F7D-50377B18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AWS Status - Service Health Dashboard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56E45-EBA5-4F2C-5FC2-D76C8925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74" y="1219385"/>
            <a:ext cx="5334723" cy="49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10EC8-DFE7-FEC4-F6FF-2592F49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24415-00FC-BB0D-99A6-AC33E18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6B780-E55B-A5D1-8FD4-EB0851DD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2A466-E3FA-3523-054C-E0BEED23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8000067" cy="4930265"/>
          </a:xfrm>
        </p:spPr>
        <p:txBody>
          <a:bodyPr/>
          <a:lstStyle/>
          <a:p>
            <a:r>
              <a:rPr lang="en-US" dirty="0"/>
              <a:t> AWS Personal Health Dashboard provides alerts and remediation guidance when AWS is experiencing events that may impact you.</a:t>
            </a:r>
          </a:p>
          <a:p>
            <a:r>
              <a:rPr lang="en-US" dirty="0"/>
              <a:t> While the Service Health Dashboard displays the general status of AWS services, Personal Health Dashboard gives you a personalized view into the performance and availability of the AWS services underlying your AWS resources.</a:t>
            </a:r>
          </a:p>
          <a:p>
            <a:r>
              <a:rPr lang="en-US" dirty="0"/>
              <a:t> The dashboard displays relevant and timely information to help you manage events in progress and provides proactive notification to help you plan for scheduled activities.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C39451-B4B1-FE69-831D-A6D828BC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Personal Health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F2C58-1F5C-25C8-0082-04C93482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352" y="1263359"/>
            <a:ext cx="1146219" cy="11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710B9-A1A2-A0D3-C090-2AD83E49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3A63-F698-2126-19A5-599E30A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8477-EEDA-FA17-732A-85EE213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EBBC6-CE04-2DEB-E81C-AFC1D06C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7141651" cy="2095661"/>
          </a:xfrm>
        </p:spPr>
        <p:txBody>
          <a:bodyPr/>
          <a:lstStyle/>
          <a:p>
            <a:r>
              <a:rPr lang="en-US" dirty="0"/>
              <a:t> Global service https://phd.aws.amazon.com/</a:t>
            </a:r>
          </a:p>
          <a:p>
            <a:r>
              <a:rPr lang="en-US" dirty="0"/>
              <a:t> Shows how AWS outages directly impact you &amp; your AWS resources</a:t>
            </a:r>
          </a:p>
          <a:p>
            <a:r>
              <a:rPr lang="en-US" dirty="0"/>
              <a:t> Alert, remediation, proactive, scheduled activities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CC4831-C6B4-89C8-F529-1507A99F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Personal Health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C2D25-148A-05D3-71B2-C0C975C0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91" y="1142061"/>
            <a:ext cx="2538691" cy="23869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2F4C29-68D6-75E7-809F-22363D13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18" y="3601018"/>
            <a:ext cx="7063764" cy="26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BA34E-CE34-8863-AE53-96C82D31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A1F57-72E3-99E0-C76F-FA47633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B426-AE27-BCD3-1C04-D6F71299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63D8DC-01CF-1F19-3439-F3D5F7B1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CloudWatch:</a:t>
            </a:r>
          </a:p>
          <a:p>
            <a:pPr lvl="1"/>
            <a:r>
              <a:rPr lang="en-US" dirty="0"/>
              <a:t> Metrics: monitor the performance of AWS services and billing metrics</a:t>
            </a:r>
          </a:p>
          <a:p>
            <a:pPr lvl="1"/>
            <a:r>
              <a:rPr lang="en-US" dirty="0"/>
              <a:t> Alarms: automate notification, perform EC2 action, notify to SNS based on metric</a:t>
            </a:r>
          </a:p>
          <a:p>
            <a:pPr lvl="1"/>
            <a:r>
              <a:rPr lang="en-US" dirty="0"/>
              <a:t> Logs: collect log files from EC2 instances, servers, Lambda functions…</a:t>
            </a:r>
          </a:p>
          <a:p>
            <a:pPr lvl="1"/>
            <a:r>
              <a:rPr lang="en-US" dirty="0"/>
              <a:t> Events (or </a:t>
            </a:r>
            <a:r>
              <a:rPr lang="en-US" dirty="0" err="1"/>
              <a:t>EventBridge</a:t>
            </a:r>
            <a:r>
              <a:rPr lang="en-US" dirty="0"/>
              <a:t>): react to events in AWS, or trigger a rule on a schedule</a:t>
            </a:r>
          </a:p>
          <a:p>
            <a:r>
              <a:rPr lang="en-US" dirty="0"/>
              <a:t> CloudTrail: audit API calls made within your AWS account</a:t>
            </a:r>
          </a:p>
          <a:p>
            <a:r>
              <a:rPr lang="en-US" dirty="0"/>
              <a:t> CloudTrail Insights: automated analysis of your CloudTrail Events</a:t>
            </a:r>
          </a:p>
          <a:p>
            <a:r>
              <a:rPr lang="en-US" dirty="0"/>
              <a:t> X-Ray: trace requests made through your distributed applications</a:t>
            </a:r>
          </a:p>
          <a:p>
            <a:r>
              <a:rPr lang="en-US" dirty="0"/>
              <a:t> Service Health Dashboard: status of all AWS services across all regions</a:t>
            </a:r>
          </a:p>
          <a:p>
            <a:r>
              <a:rPr lang="en-US" dirty="0"/>
              <a:t> Personal Health Dashboard: AWS events that impact your infrastructure</a:t>
            </a:r>
          </a:p>
          <a:p>
            <a:r>
              <a:rPr lang="en-US" dirty="0"/>
              <a:t> Amazon </a:t>
            </a:r>
            <a:r>
              <a:rPr lang="en-US" dirty="0" err="1"/>
              <a:t>CodeGuru</a:t>
            </a:r>
            <a:r>
              <a:rPr lang="en-US" dirty="0"/>
              <a:t>: automated code reviews and application performance recommendations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B07EC6-90E7-601A-5CAD-19076C88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Summary</a:t>
            </a:r>
          </a:p>
        </p:txBody>
      </p:sp>
    </p:spTree>
    <p:extLst>
      <p:ext uri="{BB962C8B-B14F-4D97-AF65-F5344CB8AC3E}">
        <p14:creationId xmlns:p14="http://schemas.microsoft.com/office/powerpoint/2010/main" val="26555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B8849-5D2F-89A8-5E6B-5092CD20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549D-A371-84F6-FDC4-3ADD9349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6AB2-1575-BA85-5D41-BB18B79C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916EB-6FDF-42B3-3167-9E4AFF8B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EC2 instances: CPU Utilization, Status Checks, Network (not RAM)</a:t>
            </a:r>
          </a:p>
          <a:p>
            <a:r>
              <a:rPr lang="en-IN" dirty="0"/>
              <a:t> Default metrics every 5 minutes</a:t>
            </a:r>
          </a:p>
          <a:p>
            <a:r>
              <a:rPr lang="en-IN" dirty="0"/>
              <a:t> Option for Detailed Monitoring ($$$): metrics every 1 minute</a:t>
            </a:r>
          </a:p>
          <a:p>
            <a:r>
              <a:rPr lang="en-IN" dirty="0"/>
              <a:t> EBS volumes: Disk Read/Writes</a:t>
            </a:r>
          </a:p>
          <a:p>
            <a:r>
              <a:rPr lang="en-IN" dirty="0"/>
              <a:t> S3 buckets: </a:t>
            </a:r>
            <a:r>
              <a:rPr lang="en-IN" dirty="0" err="1"/>
              <a:t>BucketSizeBytes</a:t>
            </a:r>
            <a:r>
              <a:rPr lang="en-IN" dirty="0"/>
              <a:t>, </a:t>
            </a:r>
            <a:r>
              <a:rPr lang="en-IN" dirty="0" err="1"/>
              <a:t>NumberOfObjects</a:t>
            </a:r>
            <a:r>
              <a:rPr lang="en-IN" dirty="0"/>
              <a:t>, </a:t>
            </a:r>
            <a:r>
              <a:rPr lang="en-IN" dirty="0" err="1"/>
              <a:t>AllRequests</a:t>
            </a:r>
            <a:endParaRPr lang="en-IN" dirty="0"/>
          </a:p>
          <a:p>
            <a:r>
              <a:rPr lang="en-IN" dirty="0"/>
              <a:t> Billing: Total Estimated Charge (only in us-east-1)</a:t>
            </a:r>
          </a:p>
          <a:p>
            <a:r>
              <a:rPr lang="en-IN" dirty="0"/>
              <a:t> Service Limits: how much you’ve been using a service API</a:t>
            </a:r>
          </a:p>
          <a:p>
            <a:r>
              <a:rPr lang="en-IN" dirty="0"/>
              <a:t> Custom metrics: push your own metrics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13053A-7D41-0F87-C9B0-401D59D6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Metrics</a:t>
            </a:r>
          </a:p>
        </p:txBody>
      </p:sp>
    </p:spTree>
    <p:extLst>
      <p:ext uri="{BB962C8B-B14F-4D97-AF65-F5344CB8AC3E}">
        <p14:creationId xmlns:p14="http://schemas.microsoft.com/office/powerpoint/2010/main" val="177161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5E02C-1FC1-F156-66D8-4D0007BC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7C4C-2FA9-0A66-54DE-833E5E13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160D-74B0-76D4-DDDC-262E3069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AB85C6-D468-047B-2380-05601228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Alarms are used to trigger notifications for any metric</a:t>
            </a:r>
          </a:p>
          <a:p>
            <a:r>
              <a:rPr lang="en-US" dirty="0"/>
              <a:t> Alarms actions…</a:t>
            </a:r>
          </a:p>
          <a:p>
            <a:r>
              <a:rPr lang="en-US" dirty="0"/>
              <a:t> Auto Scaling: increase or decrease EC2 instances “desired” count</a:t>
            </a:r>
          </a:p>
          <a:p>
            <a:r>
              <a:rPr lang="en-US" dirty="0"/>
              <a:t> EC2 Actions: stop, terminate, reboot or recover an EC2 instance</a:t>
            </a:r>
          </a:p>
          <a:p>
            <a:r>
              <a:rPr lang="en-US" dirty="0"/>
              <a:t> SNS notifications: send a notification into an SNS topic</a:t>
            </a:r>
          </a:p>
          <a:p>
            <a:r>
              <a:rPr lang="en-US" dirty="0"/>
              <a:t> Various options (sampling, %, max, min,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 Can choose the period on which to evaluate an alarm</a:t>
            </a:r>
          </a:p>
          <a:p>
            <a:r>
              <a:rPr lang="en-US" dirty="0"/>
              <a:t> Example: create a billing alarm on the CloudWatch Billing metric</a:t>
            </a:r>
          </a:p>
          <a:p>
            <a:r>
              <a:rPr lang="en-US" dirty="0"/>
              <a:t> Alarm States: OK. INSUFFICIENT_DATA, ALARM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E36E43-0D7C-25EF-93E3-B27E52E7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CloudWatch Alarms</a:t>
            </a:r>
          </a:p>
        </p:txBody>
      </p:sp>
    </p:spTree>
    <p:extLst>
      <p:ext uri="{BB962C8B-B14F-4D97-AF65-F5344CB8AC3E}">
        <p14:creationId xmlns:p14="http://schemas.microsoft.com/office/powerpoint/2010/main" val="26545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3BE12-7C0A-A0E6-4935-900B7383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8B227-3D49-E71D-3537-13BE1635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B45C-8465-4522-2B56-6AA1452B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3B723-1916-0062-CFB4-228851B7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CloudWatch Logs can collect log from:</a:t>
            </a:r>
          </a:p>
          <a:p>
            <a:pPr lvl="1"/>
            <a:r>
              <a:rPr lang="en-IN" dirty="0"/>
              <a:t> Elastic Beanstalk: collection of logs from application</a:t>
            </a:r>
          </a:p>
          <a:p>
            <a:pPr lvl="1"/>
            <a:r>
              <a:rPr lang="en-IN" dirty="0"/>
              <a:t> ECS: collection from containers</a:t>
            </a:r>
          </a:p>
          <a:p>
            <a:pPr lvl="1"/>
            <a:r>
              <a:rPr lang="en-IN" dirty="0"/>
              <a:t> AWS Lambda: collection from function logs</a:t>
            </a:r>
          </a:p>
          <a:p>
            <a:pPr lvl="1"/>
            <a:r>
              <a:rPr lang="en-IN" dirty="0"/>
              <a:t> CloudTrail based on filter</a:t>
            </a:r>
          </a:p>
          <a:p>
            <a:pPr lvl="1"/>
            <a:r>
              <a:rPr lang="en-IN" dirty="0"/>
              <a:t> CloudWatch log agents: on EC2 machines or on-premises servers</a:t>
            </a:r>
          </a:p>
          <a:p>
            <a:pPr lvl="1"/>
            <a:r>
              <a:rPr lang="en-IN" dirty="0"/>
              <a:t> Route53: Log DNS queries</a:t>
            </a:r>
          </a:p>
          <a:p>
            <a:r>
              <a:rPr lang="en-IN" dirty="0"/>
              <a:t> Enables real-time monitoring of logs</a:t>
            </a:r>
          </a:p>
          <a:p>
            <a:r>
              <a:rPr lang="en-IN" dirty="0"/>
              <a:t> Adjustable CloudWatch Logs retention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DBBE3D-9219-7CB1-DF7A-E8457E1D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CloudWatch Logs</a:t>
            </a:r>
          </a:p>
        </p:txBody>
      </p:sp>
    </p:spTree>
    <p:extLst>
      <p:ext uri="{BB962C8B-B14F-4D97-AF65-F5344CB8AC3E}">
        <p14:creationId xmlns:p14="http://schemas.microsoft.com/office/powerpoint/2010/main" val="330004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72ED-54AC-2A4A-72A8-BBD89D5D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E2B6C-9712-49C4-C141-418A9103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B1A5-B3A2-3072-F4CA-D14DFCDE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39162-B0EB-62E7-939F-819FC15E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4998720" cy="4930265"/>
          </a:xfrm>
        </p:spPr>
        <p:txBody>
          <a:bodyPr/>
          <a:lstStyle/>
          <a:p>
            <a:r>
              <a:rPr lang="en-US" dirty="0"/>
              <a:t> By default, no logs from your EC2 instance will go to CloudWatch</a:t>
            </a:r>
          </a:p>
          <a:p>
            <a:r>
              <a:rPr lang="en-US" dirty="0"/>
              <a:t> You need to run a CloudWatch agent on EC2 to push the log files you want</a:t>
            </a:r>
          </a:p>
          <a:p>
            <a:r>
              <a:rPr lang="en-US" dirty="0"/>
              <a:t> Make sure IAM permissions are correct</a:t>
            </a:r>
          </a:p>
          <a:p>
            <a:r>
              <a:rPr lang="en-US" dirty="0"/>
              <a:t> The CloudWatch log agent can be setup on-premises too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8CC093-92BB-0FF5-42E7-1B05E28B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CloudWatch Logs for EC2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D9DCB-69C5-367D-78FB-93B48DD6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325" y="1202710"/>
            <a:ext cx="4400158" cy="46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AF09E-6967-4FF2-A27F-CD4846D3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10F39-E2A8-DA9B-A039-7A5DE1D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52EA-8722-C05C-AE14-8C58DE23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28CB8-5386-D4F1-8E96-1F89C2D8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Schedule: Cron jobs (scheduled scripts)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Event Pattern: Event rules to react to a service doing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Trigger Lambda functions, send SQS/SNS messages…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67950C-1879-82FB-63E2-60CE4109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CloudWatch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B893B-ADA3-496E-80F6-C257EC55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45" y="1575144"/>
            <a:ext cx="8891725" cy="977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B6EBEB-1EA2-2F9F-31E1-FBB21195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45" y="3043763"/>
            <a:ext cx="8476570" cy="11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D2553-4C21-53F6-AC9B-EA74B358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D9815-F0F6-D921-2B3B-127D343C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AD4B5-8527-B314-88D6-22264CC0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CC769-6DB8-68C2-DF31-B8A694E2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EventBridge</a:t>
            </a:r>
            <a:r>
              <a:rPr lang="en-US" dirty="0"/>
              <a:t> is the next evolution of CloudWatch Events</a:t>
            </a:r>
          </a:p>
          <a:p>
            <a:r>
              <a:rPr lang="en-US" dirty="0"/>
              <a:t> Default event bus: generated by AWS services (CloudWatch Events)</a:t>
            </a:r>
          </a:p>
          <a:p>
            <a:r>
              <a:rPr lang="en-US" dirty="0"/>
              <a:t> Partner event bus: receive events from SaaS service or applications (Zendesk, </a:t>
            </a:r>
            <a:r>
              <a:rPr lang="en-US" dirty="0" err="1"/>
              <a:t>DataDog</a:t>
            </a:r>
            <a:r>
              <a:rPr lang="en-US" dirty="0"/>
              <a:t>, Segment, Auth0…)</a:t>
            </a:r>
          </a:p>
          <a:p>
            <a:r>
              <a:rPr lang="en-US" dirty="0"/>
              <a:t> Custom Event buses: for your own applications</a:t>
            </a:r>
          </a:p>
          <a:p>
            <a:r>
              <a:rPr lang="en-US" dirty="0"/>
              <a:t> Schema Registry: model event schema</a:t>
            </a:r>
          </a:p>
          <a:p>
            <a:r>
              <a:rPr lang="en-US" dirty="0"/>
              <a:t> </a:t>
            </a:r>
            <a:r>
              <a:rPr lang="en-US" dirty="0" err="1"/>
              <a:t>EventBridge</a:t>
            </a:r>
            <a:r>
              <a:rPr lang="en-US" dirty="0"/>
              <a:t> has a different name to mark the new capabilities</a:t>
            </a:r>
          </a:p>
          <a:p>
            <a:r>
              <a:rPr lang="en-US" dirty="0"/>
              <a:t> The CloudWatch Events name will be replaced with </a:t>
            </a:r>
            <a:r>
              <a:rPr lang="en-US" dirty="0" err="1"/>
              <a:t>EventBridge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7FA14D-54F0-9452-CA2C-3BA8A941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EventBridge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8E78B-186F-D9BC-E0A7-2D150D66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544" y="125024"/>
            <a:ext cx="886938" cy="8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8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17208-858B-79B5-C6B8-D428A271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CA6F8-4C15-D9A6-DD3D-2071C62A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625E-2528-D6C7-4856-987E5D50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F0B93-45DA-1F90-691A-9FACDEA1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Provides governance, compliance and audit for your AWS Account</a:t>
            </a:r>
          </a:p>
          <a:p>
            <a:r>
              <a:rPr lang="en-US" dirty="0"/>
              <a:t> CloudTrail is enabled by default!</a:t>
            </a:r>
          </a:p>
          <a:p>
            <a:r>
              <a:rPr lang="en-US" dirty="0"/>
              <a:t> Get an history of events / API calls made within your AWS Account by:</a:t>
            </a:r>
          </a:p>
          <a:p>
            <a:pPr lvl="1"/>
            <a:r>
              <a:rPr lang="en-US" dirty="0"/>
              <a:t> Console</a:t>
            </a:r>
          </a:p>
          <a:p>
            <a:pPr lvl="1"/>
            <a:r>
              <a:rPr lang="en-US" dirty="0"/>
              <a:t> SDK</a:t>
            </a:r>
          </a:p>
          <a:p>
            <a:pPr lvl="1"/>
            <a:r>
              <a:rPr lang="en-US" dirty="0"/>
              <a:t> CLI</a:t>
            </a:r>
          </a:p>
          <a:p>
            <a:pPr lvl="1"/>
            <a:r>
              <a:rPr lang="en-US" dirty="0"/>
              <a:t> AWS Services</a:t>
            </a:r>
          </a:p>
          <a:p>
            <a:r>
              <a:rPr lang="en-US" dirty="0"/>
              <a:t> Can put logs from CloudTrail into CloudWatch Logs or S3</a:t>
            </a:r>
          </a:p>
          <a:p>
            <a:r>
              <a:rPr lang="en-US" dirty="0"/>
              <a:t> A trail can be applied to All Regions (default) or a single Region.</a:t>
            </a:r>
          </a:p>
          <a:p>
            <a:r>
              <a:rPr lang="en-US" dirty="0"/>
              <a:t> If a resource is deleted in AWS, investigate CloudTrail first!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0DD843-19B0-09FF-95F3-35A21039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CloudTrail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0FB4D-1F11-3C96-98B3-032B01D4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71" y="166551"/>
            <a:ext cx="856125" cy="8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41485F0-8875-424F-87CA-5B5836C4B0AA}" vid="{229128E9-E5C2-40CB-9D01-AB4C7314E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heu</Template>
  <TotalTime>620</TotalTime>
  <Words>1506</Words>
  <Application>Microsoft Macintosh PowerPoint</Application>
  <PresentationFormat>Widescreen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Retrospect</vt:lpstr>
      <vt:lpstr>Introduction to AWS</vt:lpstr>
      <vt:lpstr>Cloud Monitoring</vt:lpstr>
      <vt:lpstr>Important Metrics</vt:lpstr>
      <vt:lpstr>Amazon CloudWatch Alarms</vt:lpstr>
      <vt:lpstr>Amazon CloudWatch Logs</vt:lpstr>
      <vt:lpstr>CloudWatch Logs for EC2</vt:lpstr>
      <vt:lpstr>Amazon CloudWatch Events</vt:lpstr>
      <vt:lpstr>Amazon EventBridge</vt:lpstr>
      <vt:lpstr>AWS CloudTrail</vt:lpstr>
      <vt:lpstr>CloudTrail Diagram</vt:lpstr>
      <vt:lpstr>CloudTrail Events</vt:lpstr>
      <vt:lpstr>CloudTrail Insights</vt:lpstr>
      <vt:lpstr>CloudTrail Events Retention</vt:lpstr>
      <vt:lpstr>AWS X-Ray</vt:lpstr>
      <vt:lpstr>Visual analysis of our applications</vt:lpstr>
      <vt:lpstr>AWS X-Ray advantages</vt:lpstr>
      <vt:lpstr>Amazon CodeGuru</vt:lpstr>
      <vt:lpstr>Amazon CodeGuru Reviewer</vt:lpstr>
      <vt:lpstr>Amazon CodeGuru Profiler</vt:lpstr>
      <vt:lpstr>AWS Status - Service Health Dashboard</vt:lpstr>
      <vt:lpstr>AWS Personal Health Dashboard</vt:lpstr>
      <vt:lpstr>AWS Personal Health Dashboard</vt:lpstr>
      <vt:lpstr>Monitoring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Deore</dc:creator>
  <cp:lastModifiedBy>Harikrishnan V K</cp:lastModifiedBy>
  <cp:revision>49</cp:revision>
  <dcterms:created xsi:type="dcterms:W3CDTF">2022-05-21T13:46:19Z</dcterms:created>
  <dcterms:modified xsi:type="dcterms:W3CDTF">2022-06-10T04:06:46Z</dcterms:modified>
</cp:coreProperties>
</file>