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10/06/22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10-Jun-22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10-Jun-22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C26E3-4114-C4F2-F348-E87807C2D638}"/>
              </a:ext>
            </a:extLst>
          </p:cNvPr>
          <p:cNvSpPr txBox="1">
            <a:spLocks/>
          </p:cNvSpPr>
          <p:nvPr/>
        </p:nvSpPr>
        <p:spPr>
          <a:xfrm>
            <a:off x="1097280" y="361079"/>
            <a:ext cx="6345141" cy="100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Day 3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B21D6C81-6CC0-E8F8-DF5C-D960939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78" y="861812"/>
            <a:ext cx="3213402" cy="19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1E4F0-5D3C-6347-4896-19E5100D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EB8DA-BCAD-6127-5600-0E31AB18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04F75-006B-D216-B9F5-4A6C4C83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88FCB-D0C7-096C-638E-9B0323CB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Great for storage-intensive tasks that require high, sequential read and write access to large data sets on local storage</a:t>
            </a:r>
          </a:p>
          <a:p>
            <a:r>
              <a:rPr lang="en-US" dirty="0"/>
              <a:t> Use cases:</a:t>
            </a:r>
          </a:p>
          <a:p>
            <a:pPr lvl="1"/>
            <a:r>
              <a:rPr lang="en-US" dirty="0"/>
              <a:t>High frequency online transaction processing (OLTP) systems</a:t>
            </a:r>
          </a:p>
          <a:p>
            <a:pPr lvl="1"/>
            <a:r>
              <a:rPr lang="en-US" dirty="0"/>
              <a:t>Relational &amp; NoSQL databases</a:t>
            </a:r>
          </a:p>
          <a:p>
            <a:pPr lvl="1"/>
            <a:r>
              <a:rPr lang="en-US" dirty="0"/>
              <a:t>Cache for in-memory databases (for example, Redis)</a:t>
            </a:r>
          </a:p>
          <a:p>
            <a:pPr lvl="1"/>
            <a:r>
              <a:rPr lang="en-US" dirty="0"/>
              <a:t>Data warehousing applications</a:t>
            </a:r>
          </a:p>
          <a:p>
            <a:pPr lvl="1"/>
            <a:r>
              <a:rPr lang="en-US" dirty="0"/>
              <a:t>Distributed file systems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8CB85F-0C31-02D9-B1D6-636AC4CF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EC2 Instance Types – Storage Optimized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5E56B-5EEA-6C6D-CC8A-941F6AD0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35" y="4193844"/>
            <a:ext cx="8420929" cy="175908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589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BA6CE-D448-8544-71CB-7B631E6B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61F0A-84EE-D775-DEBD-8EADAF4C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6A935-16D2-6FD0-B6A6-F6DB837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7CEBE2-EE4C-5874-794E-8F74C408E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683062"/>
            <a:ext cx="10115550" cy="384747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9BD0B7-605E-8E56-0164-50780726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Types: example</a:t>
            </a:r>
          </a:p>
        </p:txBody>
      </p:sp>
    </p:spTree>
    <p:extLst>
      <p:ext uri="{BB962C8B-B14F-4D97-AF65-F5344CB8AC3E}">
        <p14:creationId xmlns:p14="http://schemas.microsoft.com/office/powerpoint/2010/main" val="35571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766DA-3081-AD24-C303-3C3BAE7C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421B0-981C-3EB9-7050-68362E24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D671-3F31-FB99-2E00-2E2DA9E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137B-A70D-D9FD-4154-7281B9E9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Security Groups are the fundamental of network security in AWS</a:t>
            </a:r>
          </a:p>
          <a:p>
            <a:r>
              <a:rPr lang="en-US" dirty="0"/>
              <a:t> They control how traffic is allowed into or out of our EC2 Instances.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Security groups only contain rules</a:t>
            </a:r>
          </a:p>
          <a:p>
            <a:r>
              <a:rPr lang="en-US" dirty="0"/>
              <a:t> Security groups rules can reference by IP or by security group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70542B-2F30-255F-C34D-6BA077F0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Security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F607A-731D-BE78-7DAA-6201C4E4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355397"/>
            <a:ext cx="8648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5C26-6D4E-A03C-FB62-71E6DA24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C9E77-A958-E8BA-2FEA-0F40622C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E6DF-6E6E-A21B-4FD0-2551F47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FBCF8-CA78-55F3-CC1F-2042E23D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Security groups are acting as a “firewall” on EC2 instances</a:t>
            </a:r>
          </a:p>
          <a:p>
            <a:r>
              <a:rPr lang="en-US" dirty="0"/>
              <a:t> They regulate:</a:t>
            </a:r>
          </a:p>
          <a:p>
            <a:pPr lvl="1"/>
            <a:r>
              <a:rPr lang="en-US" dirty="0"/>
              <a:t>Access to Ports</a:t>
            </a:r>
          </a:p>
          <a:p>
            <a:pPr lvl="1"/>
            <a:r>
              <a:rPr lang="en-US" dirty="0" err="1"/>
              <a:t>Authorised</a:t>
            </a:r>
            <a:r>
              <a:rPr lang="en-US" dirty="0"/>
              <a:t> IP ranges – IPv4 and IPv6</a:t>
            </a:r>
          </a:p>
          <a:p>
            <a:pPr lvl="1"/>
            <a:r>
              <a:rPr lang="en-US" dirty="0"/>
              <a:t>Control of inbound network (from other to the instance)</a:t>
            </a:r>
          </a:p>
          <a:p>
            <a:pPr lvl="1"/>
            <a:r>
              <a:rPr lang="en-US" dirty="0"/>
              <a:t>Control of outbound network (from the instance to other)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FC497E-ABB4-9EDF-CAEA-1C052D36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Security Groups</a:t>
            </a:r>
            <a:br>
              <a:rPr lang="en-IN" sz="2800" dirty="0"/>
            </a:br>
            <a:r>
              <a:rPr lang="en-IN" sz="2800" dirty="0"/>
              <a:t>Deeper Dive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0DFBC-BDCB-5B94-1347-263E29A4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9" y="3826088"/>
            <a:ext cx="11436842" cy="16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1AB22-7548-E81B-637A-8F72528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A2DE0-FCF0-E7F3-9340-EFA79496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E1C0-1FC0-250C-B7EA-668D0440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19B0F9-BE71-18DC-64CF-CAABD4BD5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462985"/>
            <a:ext cx="10115550" cy="428763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B20DF26-B9D6-6C1B-B59B-79367C8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Security Groups</a:t>
            </a:r>
            <a:br>
              <a:rPr lang="en-IN" sz="3200" dirty="0"/>
            </a:br>
            <a:r>
              <a:rPr lang="en-IN" sz="32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2831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5B288-60C5-297C-45F5-BF3ECAC2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CF128-D03E-5E45-B136-E0571107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7A47-920C-EB3C-1B42-2BA396E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4F2AD-4D8A-131F-C134-68AFD699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be attached to multiple instances</a:t>
            </a:r>
          </a:p>
          <a:p>
            <a:r>
              <a:rPr lang="en-US" dirty="0"/>
              <a:t> Locked down to a region / VPC combination</a:t>
            </a:r>
          </a:p>
          <a:p>
            <a:r>
              <a:rPr lang="en-US" dirty="0"/>
              <a:t> Does live “outside” the EC2 – if traffic is blocked the EC2 instance won’t see it</a:t>
            </a:r>
          </a:p>
          <a:p>
            <a:r>
              <a:rPr lang="en-US" dirty="0"/>
              <a:t> It’s good to maintain one separate security group for SSH access</a:t>
            </a:r>
          </a:p>
          <a:p>
            <a:r>
              <a:rPr lang="en-US" dirty="0"/>
              <a:t> If your application is not accessible (time out), then it’s a security group issue</a:t>
            </a:r>
          </a:p>
          <a:p>
            <a:r>
              <a:rPr lang="en-US" dirty="0"/>
              <a:t> If your application gives a “connection refused“ error, then it’s an application error or it’s not launched</a:t>
            </a:r>
          </a:p>
          <a:p>
            <a:r>
              <a:rPr lang="en-US" dirty="0"/>
              <a:t> All inbound traffic is blocked by default</a:t>
            </a:r>
          </a:p>
          <a:p>
            <a:r>
              <a:rPr lang="en-US" dirty="0"/>
              <a:t> All outbound traffic is </a:t>
            </a:r>
            <a:r>
              <a:rPr lang="en-US" dirty="0" err="1"/>
              <a:t>authorised</a:t>
            </a:r>
            <a:r>
              <a:rPr lang="en-US" dirty="0"/>
              <a:t> by default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BBCC37-9F8E-F84A-ED1C-68996E8B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Security Groups</a:t>
            </a:r>
            <a:br>
              <a:rPr lang="en-US" sz="3200" dirty="0"/>
            </a:br>
            <a:r>
              <a:rPr lang="en-US" sz="3200" dirty="0"/>
              <a:t>Good to know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294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1F606-A046-8235-04D8-717BB82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0A8-D13A-1E96-A249-024A361F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BEB4-6B0C-CBE4-3AF5-2A35D79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4ADD14-BCFB-D231-C110-318D121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Referencing other security groups</a:t>
            </a:r>
            <a:br>
              <a:rPr lang="en-US" sz="2800" dirty="0"/>
            </a:br>
            <a:r>
              <a:rPr lang="en-US" sz="2800" dirty="0"/>
              <a:t>Diagram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E7E21-71BF-7418-5D87-A366AFD3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8467"/>
            <a:ext cx="10162078" cy="40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7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4363E-C1EA-F287-CA14-1A065A3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59B6-1320-AD46-FCDF-572489A7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3A4C6-906F-1570-F8F8-8E68C364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37EF6-3164-F11F-3189-66E92B59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22 = SSH (Secure Shell) - log into a Linux instance</a:t>
            </a:r>
          </a:p>
          <a:p>
            <a:r>
              <a:rPr lang="en-IN" dirty="0"/>
              <a:t> 21 = FTP (File Transfer Protocol) – upload files into a file share</a:t>
            </a:r>
          </a:p>
          <a:p>
            <a:r>
              <a:rPr lang="en-IN" dirty="0"/>
              <a:t> 22 = SFTP (Secure File Transfer Protocol) – upload files using SSH</a:t>
            </a:r>
          </a:p>
          <a:p>
            <a:r>
              <a:rPr lang="en-IN" dirty="0"/>
              <a:t> 80 = HTTP – access unsecured websites</a:t>
            </a:r>
          </a:p>
          <a:p>
            <a:r>
              <a:rPr lang="en-IN" dirty="0"/>
              <a:t> 443 = HTTPS – access secured websites</a:t>
            </a:r>
          </a:p>
          <a:p>
            <a:r>
              <a:rPr lang="en-IN" dirty="0"/>
              <a:t> 3389 = RDP (Remote Desktop Protocol) – log into a Windows instance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3A00CE-575B-877E-505B-A6EC75C9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 Ports to know</a:t>
            </a:r>
          </a:p>
        </p:txBody>
      </p:sp>
    </p:spTree>
    <p:extLst>
      <p:ext uri="{BB962C8B-B14F-4D97-AF65-F5344CB8AC3E}">
        <p14:creationId xmlns:p14="http://schemas.microsoft.com/office/powerpoint/2010/main" val="91742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604F5-81B5-FB46-4EA2-4387C6A3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A977C-EFD9-3DE9-6CF0-BF2367D1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DEC9-B4E0-AC79-E299-807A70C4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0B946B-9520-91B5-43EA-6945D20C2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738" y="1141413"/>
            <a:ext cx="9886000" cy="49307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695D36D-321E-7AEC-D9CE-C00E94BC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SSH Summary Table</a:t>
            </a:r>
          </a:p>
        </p:txBody>
      </p:sp>
    </p:spTree>
    <p:extLst>
      <p:ext uri="{BB962C8B-B14F-4D97-AF65-F5344CB8AC3E}">
        <p14:creationId xmlns:p14="http://schemas.microsoft.com/office/powerpoint/2010/main" val="1703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69D44-2888-A75D-6E37-44BB460B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304B9-41D2-3D87-9A6C-4081BD22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9ED3-9D54-665C-9BB0-EA93E0BE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213E82-09A8-FA90-91A6-99323797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400" b="1" dirty="0"/>
              <a:t>Linux / Mac OS X</a:t>
            </a:r>
          </a:p>
          <a:p>
            <a:r>
              <a:rPr lang="en-US" dirty="0"/>
              <a:t> We’ll learn how to SSH into your EC2 instance using Linux / Mac</a:t>
            </a:r>
          </a:p>
          <a:p>
            <a:r>
              <a:rPr lang="en-US" dirty="0"/>
              <a:t> SSH is one of the most important function. It allows you to control a remote machine, all using the command line.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how we can configure OpenSSH ~/.</a:t>
            </a:r>
            <a:r>
              <a:rPr lang="en-US" dirty="0" err="1"/>
              <a:t>ssh</a:t>
            </a:r>
            <a:r>
              <a:rPr lang="en-US" dirty="0"/>
              <a:t>/config to facilitate the SSH into our EC2 instances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B0A80D-E262-9E91-26D5-DF959756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SSH into your EC2 Instance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29D68-D17D-35E1-D268-23B499FF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3" y="2768826"/>
            <a:ext cx="7486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2B14C-AD9B-5202-127C-622A169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165B5-ECBF-35CB-FB63-CD41049C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65F8-FC3E-FA16-33D0-2291FEBA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B3305-56DF-B550-6EF2-4B4F5C74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EC2 is one of the most popular of AWS’ offering</a:t>
            </a:r>
          </a:p>
          <a:p>
            <a:r>
              <a:rPr lang="en-US" dirty="0"/>
              <a:t> EC2 = Elastic Compute Cloud = Infrastructure as a Service</a:t>
            </a:r>
          </a:p>
          <a:p>
            <a:r>
              <a:rPr lang="en-US" dirty="0"/>
              <a:t> It mainly consists in the capability of :</a:t>
            </a:r>
          </a:p>
          <a:p>
            <a:r>
              <a:rPr lang="en-US" dirty="0"/>
              <a:t> Renting virtual machines (EC2)</a:t>
            </a:r>
          </a:p>
          <a:p>
            <a:r>
              <a:rPr lang="en-US" dirty="0"/>
              <a:t> Storing data on virtual drives (EBS)</a:t>
            </a:r>
          </a:p>
          <a:p>
            <a:r>
              <a:rPr lang="en-US" dirty="0"/>
              <a:t> Distributing load across machines (ELB)</a:t>
            </a:r>
          </a:p>
          <a:p>
            <a:r>
              <a:rPr lang="en-US" dirty="0"/>
              <a:t> Scaling the services using an auto-scaling group (ASG)</a:t>
            </a:r>
          </a:p>
          <a:p>
            <a:r>
              <a:rPr lang="en-US" dirty="0"/>
              <a:t> Knowing EC2 is fundamental to understand how the Cloud works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445CF3-E1C5-100C-6F85-2CF1DCC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EC2</a:t>
            </a:r>
          </a:p>
        </p:txBody>
      </p:sp>
    </p:spTree>
    <p:extLst>
      <p:ext uri="{BB962C8B-B14F-4D97-AF65-F5344CB8AC3E}">
        <p14:creationId xmlns:p14="http://schemas.microsoft.com/office/powerpoint/2010/main" val="211035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3C52-A630-267B-02DB-99179D87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CBF2-507F-B20F-BFC1-37AB256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ADA3-3767-D8EA-57DC-9797E5A8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71D2E-762A-22BE-C1F9-CB5FAF5B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i="0" u="none" strike="noStrike" baseline="0" dirty="0">
                <a:solidFill>
                  <a:srgbClr val="5092D1"/>
                </a:solidFill>
                <a:latin typeface="GillSans-Light"/>
              </a:rPr>
              <a:t> </a:t>
            </a:r>
            <a:r>
              <a:rPr lang="en-IN" sz="2400" b="1" i="0" u="none" strike="noStrike" baseline="0" dirty="0">
                <a:solidFill>
                  <a:schemeClr val="tx2"/>
                </a:solidFill>
                <a:latin typeface="GillSans-Light"/>
              </a:rPr>
              <a:t>Windows</a:t>
            </a:r>
          </a:p>
          <a:p>
            <a:r>
              <a:rPr lang="en-IN" sz="2000" dirty="0">
                <a:solidFill>
                  <a:schemeClr val="tx2"/>
                </a:solidFill>
                <a:latin typeface="GillSans-Ligh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GillSans-Light"/>
              </a:rPr>
              <a:t>We’ll learn how to SSH into your EC2 instance using Windows</a:t>
            </a:r>
          </a:p>
          <a:p>
            <a:r>
              <a:rPr lang="en-US" sz="2000" dirty="0">
                <a:solidFill>
                  <a:schemeClr val="tx2"/>
                </a:solidFill>
                <a:latin typeface="GillSans-Light"/>
              </a:rPr>
              <a:t> SSH is one of the most important function. It allows you to control a remote machine, all using the command line.</a:t>
            </a:r>
          </a:p>
          <a:p>
            <a:endParaRPr lang="en-US" sz="2000" dirty="0">
              <a:solidFill>
                <a:schemeClr val="tx2"/>
              </a:solidFill>
              <a:latin typeface="GillSans-Light"/>
            </a:endParaRPr>
          </a:p>
          <a:p>
            <a:endParaRPr lang="en-US" sz="2000" dirty="0">
              <a:solidFill>
                <a:schemeClr val="tx2"/>
              </a:solidFill>
              <a:latin typeface="GillSans-Light"/>
            </a:endParaRPr>
          </a:p>
          <a:p>
            <a:endParaRPr lang="en-US" sz="2000" dirty="0">
              <a:solidFill>
                <a:schemeClr val="tx2"/>
              </a:solidFill>
              <a:latin typeface="GillSans-Light"/>
            </a:endParaRPr>
          </a:p>
          <a:p>
            <a:endParaRPr lang="en-US" sz="2000" dirty="0">
              <a:solidFill>
                <a:schemeClr val="tx2"/>
              </a:solidFill>
              <a:latin typeface="GillSans-Light"/>
            </a:endParaRPr>
          </a:p>
          <a:p>
            <a:endParaRPr lang="en-US" sz="2000" dirty="0">
              <a:solidFill>
                <a:schemeClr val="tx2"/>
              </a:solidFill>
              <a:latin typeface="GillSans-Light"/>
            </a:endParaRPr>
          </a:p>
          <a:p>
            <a:r>
              <a:rPr lang="en-US" dirty="0"/>
              <a:t> We will configure all the required parameters necessary for doing SSH on Windows using the free tool Putty.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8124A5-E530-CB66-94EF-DC8E6FC1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9D975-A037-F820-760C-E687496C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48" y="2830349"/>
            <a:ext cx="6633303" cy="20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D5EE4-6D70-B012-F259-6931ECA8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9011D-2A8F-70F4-CD67-B76EFE2D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A282-7485-6948-41C1-E030C0B1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3A8802-8FEA-4B2D-1A17-06606680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Connect to your EC2 instance within your browser</a:t>
            </a:r>
          </a:p>
          <a:p>
            <a:r>
              <a:rPr lang="en-US" dirty="0"/>
              <a:t> No need to use your key file that was downloaded</a:t>
            </a:r>
          </a:p>
          <a:p>
            <a:r>
              <a:rPr lang="en-US" dirty="0"/>
              <a:t> The “magic” is that a temporary key is uploaded onto EC2 by AWS</a:t>
            </a:r>
          </a:p>
          <a:p>
            <a:r>
              <a:rPr lang="en-US" dirty="0"/>
              <a:t> Works only out-of-the-box with Amazon Linux 2</a:t>
            </a:r>
          </a:p>
          <a:p>
            <a:r>
              <a:rPr lang="en-US" dirty="0"/>
              <a:t> Need to make sure the port 22 is still opened!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DBB7E5-A676-CA0E-21A1-A51E374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Connect</a:t>
            </a:r>
          </a:p>
        </p:txBody>
      </p:sp>
    </p:spTree>
    <p:extLst>
      <p:ext uri="{BB962C8B-B14F-4D97-AF65-F5344CB8AC3E}">
        <p14:creationId xmlns:p14="http://schemas.microsoft.com/office/powerpoint/2010/main" val="181057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3734-6B3D-297F-74F3-E96244B8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CE9F4-7758-ED02-4628-0125109D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4541-DF58-8F9D-127A-1D3152B8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30E95-FAC3-E2EE-AD39-957E89A3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On-Demand Instances – short workload, predictable pricing, pay by second</a:t>
            </a:r>
          </a:p>
          <a:p>
            <a:r>
              <a:rPr lang="en-US" dirty="0"/>
              <a:t> Reserved (1 &amp; 3 years)</a:t>
            </a:r>
          </a:p>
          <a:p>
            <a:pPr lvl="1"/>
            <a:r>
              <a:rPr lang="en-US" dirty="0"/>
              <a:t> Reserved Instances – long workloads</a:t>
            </a:r>
          </a:p>
          <a:p>
            <a:pPr lvl="1"/>
            <a:r>
              <a:rPr lang="en-US" dirty="0"/>
              <a:t> Convertible Reserved Instances – long workloads with flexible instances</a:t>
            </a:r>
          </a:p>
          <a:p>
            <a:r>
              <a:rPr lang="en-US" dirty="0"/>
              <a:t> Savings Plans (1 &amp; 3 years) –commitment to an amount of usage, long workload</a:t>
            </a:r>
          </a:p>
          <a:p>
            <a:r>
              <a:rPr lang="en-US" dirty="0"/>
              <a:t> Spot Instances – short workloads, cheap, can lose instances (less reliable)</a:t>
            </a:r>
          </a:p>
          <a:p>
            <a:r>
              <a:rPr lang="en-US" dirty="0"/>
              <a:t> Dedicated Hosts – book an entire physical server, control instance placement</a:t>
            </a:r>
          </a:p>
          <a:p>
            <a:r>
              <a:rPr lang="en-US" dirty="0"/>
              <a:t> Dedicated Instances – no other customers will share your hardware</a:t>
            </a:r>
          </a:p>
          <a:p>
            <a:r>
              <a:rPr lang="en-US" dirty="0"/>
              <a:t> Capacity Reservations – reserve capacity in a specific AZ for any duration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D2183B-2EC6-0341-7C9A-AE5D539B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Instances Purchasing Options</a:t>
            </a:r>
          </a:p>
        </p:txBody>
      </p:sp>
    </p:spTree>
    <p:extLst>
      <p:ext uri="{BB962C8B-B14F-4D97-AF65-F5344CB8AC3E}">
        <p14:creationId xmlns:p14="http://schemas.microsoft.com/office/powerpoint/2010/main" val="408652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A41D9-932D-474D-90F7-6A40C5E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01FAE-DF51-3560-A6B7-6447E19A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B2CC-9BCC-8074-C2D7-7B7B6C06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80194-841A-B037-41CA-22A98532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 for what you use:</a:t>
            </a:r>
          </a:p>
          <a:p>
            <a:pPr lvl="1"/>
            <a:r>
              <a:rPr lang="en-US" dirty="0"/>
              <a:t> Linux or Windows - billing per second, after the first minute</a:t>
            </a:r>
          </a:p>
          <a:p>
            <a:pPr lvl="1"/>
            <a:r>
              <a:rPr lang="en-US" dirty="0"/>
              <a:t> All other operating systems - billing per hour</a:t>
            </a:r>
          </a:p>
          <a:p>
            <a:r>
              <a:rPr lang="en-US" dirty="0"/>
              <a:t> Has the highest cost but no upfront payment</a:t>
            </a:r>
          </a:p>
          <a:p>
            <a:r>
              <a:rPr lang="en-US" dirty="0"/>
              <a:t> No long-term commitment</a:t>
            </a:r>
          </a:p>
          <a:p>
            <a:r>
              <a:rPr lang="en-US" dirty="0"/>
              <a:t> Recommended for short-term and un-interrupted workloads, where</a:t>
            </a:r>
          </a:p>
          <a:p>
            <a:r>
              <a:rPr lang="en-US" dirty="0"/>
              <a:t>you can't predict how the application will behave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794C7-EF6F-B7B9-17CA-9DD26AE6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On Demand</a:t>
            </a:r>
          </a:p>
        </p:txBody>
      </p:sp>
    </p:spTree>
    <p:extLst>
      <p:ext uri="{BB962C8B-B14F-4D97-AF65-F5344CB8AC3E}">
        <p14:creationId xmlns:p14="http://schemas.microsoft.com/office/powerpoint/2010/main" val="256683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B8011-D927-E1B8-90CC-94F8C3F2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82F38-4CD1-BCE5-7AB1-97DA196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1677-FC0D-83BE-A01D-8310E474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29314-44AA-B580-431B-BBAE35FA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Up to 72% discount compared to On-demand</a:t>
            </a:r>
          </a:p>
          <a:p>
            <a:r>
              <a:rPr lang="en-US" dirty="0"/>
              <a:t> You reserve a specific instance attributes (Instance Type, Region, Tenancy, OS)</a:t>
            </a:r>
          </a:p>
          <a:p>
            <a:r>
              <a:rPr lang="en-US" dirty="0"/>
              <a:t> Reservation Period – 1 year (+discount) or 3 years (+++discount)</a:t>
            </a:r>
          </a:p>
          <a:p>
            <a:r>
              <a:rPr lang="en-US" dirty="0"/>
              <a:t> Payment Options – No Upfront (+), Partial Upfront (++), All Upfront (+++)</a:t>
            </a:r>
          </a:p>
          <a:p>
            <a:r>
              <a:rPr lang="en-US" dirty="0"/>
              <a:t> Reserved Instance’s Scope – Regional or Zonal (reserve capacity in an AZ)</a:t>
            </a:r>
          </a:p>
          <a:p>
            <a:r>
              <a:rPr lang="en-US" dirty="0"/>
              <a:t> Recommended for steady-state usage applications (think database)</a:t>
            </a:r>
          </a:p>
          <a:p>
            <a:r>
              <a:rPr lang="en-US" dirty="0"/>
              <a:t> You can buy and sell in the Reserved Instance Marketplace</a:t>
            </a:r>
          </a:p>
          <a:p>
            <a:r>
              <a:rPr lang="en-US" dirty="0"/>
              <a:t> Convertible Reserved Instance</a:t>
            </a:r>
          </a:p>
          <a:p>
            <a:pPr lvl="1"/>
            <a:r>
              <a:rPr lang="en-US" dirty="0"/>
              <a:t> Can change the EC2 instance type, instance family, OS, scope and tenancy</a:t>
            </a:r>
          </a:p>
          <a:p>
            <a:pPr lvl="1"/>
            <a:r>
              <a:rPr lang="en-US" dirty="0"/>
              <a:t> Up to 66% discount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2FA503-D2B7-8429-53A5-431C670F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Reserved Instances</a:t>
            </a:r>
          </a:p>
        </p:txBody>
      </p:sp>
    </p:spTree>
    <p:extLst>
      <p:ext uri="{BB962C8B-B14F-4D97-AF65-F5344CB8AC3E}">
        <p14:creationId xmlns:p14="http://schemas.microsoft.com/office/powerpoint/2010/main" val="256014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BF255-B811-96A3-A682-31210E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714ED-73F7-8EFB-CB20-61C96E62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4955C-60A8-D14C-976A-84F8B26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7455A-CABA-7AD5-9F8A-9921B93D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Get a discount based on long-term usage (up to 72% - same as RIs)</a:t>
            </a:r>
          </a:p>
          <a:p>
            <a:r>
              <a:rPr lang="en-US" dirty="0"/>
              <a:t> Commit to a certain type of usage ($10/hour for 1 or 3 years)</a:t>
            </a:r>
          </a:p>
          <a:p>
            <a:r>
              <a:rPr lang="en-US" dirty="0"/>
              <a:t> Usage beyond EC2 Savings Plans is billed at the On-Demand price</a:t>
            </a:r>
          </a:p>
          <a:p>
            <a:r>
              <a:rPr lang="en-US" dirty="0"/>
              <a:t> Locked to a specific instance family &amp; AWS region (e.g., M5 in us-east-1)</a:t>
            </a:r>
          </a:p>
          <a:p>
            <a:r>
              <a:rPr lang="en-US" dirty="0"/>
              <a:t> Flexible across:</a:t>
            </a:r>
          </a:p>
          <a:p>
            <a:pPr lvl="1"/>
            <a:r>
              <a:rPr lang="en-US" dirty="0"/>
              <a:t> Instance Size (e.g., m5.xlarge, m5.2xlarge)</a:t>
            </a:r>
          </a:p>
          <a:p>
            <a:pPr lvl="1"/>
            <a:r>
              <a:rPr lang="en-US" dirty="0"/>
              <a:t> OS (e.g., Linux, Windows)</a:t>
            </a:r>
          </a:p>
          <a:p>
            <a:pPr lvl="1"/>
            <a:r>
              <a:rPr lang="en-US" dirty="0"/>
              <a:t> Tenancy (Host, Dedicated, Default)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936106-9CE4-ABEC-4FD8-F03D1A2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Savings Plans</a:t>
            </a:r>
          </a:p>
        </p:txBody>
      </p:sp>
    </p:spTree>
    <p:extLst>
      <p:ext uri="{BB962C8B-B14F-4D97-AF65-F5344CB8AC3E}">
        <p14:creationId xmlns:p14="http://schemas.microsoft.com/office/powerpoint/2010/main" val="126960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C5711-F8A2-B87A-610F-2299CC9D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86A72-03E5-906E-AC08-616C8F76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8900-453B-0B72-4D8B-F385239B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22E27C-0F9A-AD91-E471-C87444E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Can get a discount of up to 90% compared to On-demand</a:t>
            </a:r>
          </a:p>
          <a:p>
            <a:r>
              <a:rPr lang="en-US" dirty="0"/>
              <a:t> Instances that you can “lose” at any point of time if your max price is less than the current spot price</a:t>
            </a:r>
          </a:p>
          <a:p>
            <a:r>
              <a:rPr lang="en-US" dirty="0"/>
              <a:t> The MOST cost-efficient instances in AWS</a:t>
            </a:r>
          </a:p>
          <a:p>
            <a:r>
              <a:rPr lang="en-US" dirty="0"/>
              <a:t> Useful for workloads that are resilient to failure</a:t>
            </a:r>
          </a:p>
          <a:p>
            <a:pPr lvl="1"/>
            <a:r>
              <a:rPr lang="en-US" dirty="0"/>
              <a:t> Batch jobs</a:t>
            </a:r>
          </a:p>
          <a:p>
            <a:pPr lvl="1"/>
            <a:r>
              <a:rPr lang="en-US" dirty="0"/>
              <a:t> Data analysis</a:t>
            </a:r>
          </a:p>
          <a:p>
            <a:pPr lvl="1"/>
            <a:r>
              <a:rPr lang="en-US" dirty="0"/>
              <a:t> Image processing</a:t>
            </a:r>
          </a:p>
          <a:p>
            <a:pPr lvl="1"/>
            <a:r>
              <a:rPr lang="en-US" dirty="0"/>
              <a:t> Any distributed workloads</a:t>
            </a:r>
          </a:p>
          <a:p>
            <a:pPr lvl="1"/>
            <a:r>
              <a:rPr lang="en-US" dirty="0"/>
              <a:t> Workloads with a flexible start and end time</a:t>
            </a:r>
          </a:p>
          <a:p>
            <a:r>
              <a:rPr lang="en-US" dirty="0"/>
              <a:t> Not suitable for critical jobs or databases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5D9E64-92DB-8D84-459F-D90F812E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Spot Instances</a:t>
            </a:r>
          </a:p>
        </p:txBody>
      </p:sp>
    </p:spTree>
    <p:extLst>
      <p:ext uri="{BB962C8B-B14F-4D97-AF65-F5344CB8AC3E}">
        <p14:creationId xmlns:p14="http://schemas.microsoft.com/office/powerpoint/2010/main" val="304634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E62BE-7263-6DBB-3DC6-4946B34B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ABEE-806F-BAC1-84EC-7A3DA15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C87E-2E18-BC25-327D-1D783E8A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26715-DE84-61B5-586C-36F5D976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physical server with EC2 instance capacity fully dedicated to your use</a:t>
            </a:r>
          </a:p>
          <a:p>
            <a:r>
              <a:rPr lang="en-US" dirty="0"/>
              <a:t> Allows you address compliance requirements and use your existing </a:t>
            </a:r>
            <a:r>
              <a:rPr lang="en-US" dirty="0" err="1"/>
              <a:t>serverbound</a:t>
            </a:r>
            <a:r>
              <a:rPr lang="en-US" dirty="0"/>
              <a:t> software licenses (per-socket, per-core, pe—VM software licenses)</a:t>
            </a:r>
          </a:p>
          <a:p>
            <a:r>
              <a:rPr lang="en-US" dirty="0"/>
              <a:t> Purchasing Options:</a:t>
            </a:r>
          </a:p>
          <a:p>
            <a:pPr lvl="1"/>
            <a:r>
              <a:rPr lang="en-US" dirty="0"/>
              <a:t> On-demand – pay per second for active Dedicated Host</a:t>
            </a:r>
          </a:p>
          <a:p>
            <a:pPr lvl="1"/>
            <a:r>
              <a:rPr lang="en-US" dirty="0"/>
              <a:t> Reserved - 1 or 3 years (No Upfront, Partial Upfront, All Upfront)</a:t>
            </a:r>
          </a:p>
          <a:p>
            <a:r>
              <a:rPr lang="en-US" dirty="0"/>
              <a:t> The most expensive option</a:t>
            </a:r>
          </a:p>
          <a:p>
            <a:r>
              <a:rPr lang="en-US" dirty="0"/>
              <a:t> Useful for software that have complicated licensing model (BYOL – Bring Your Own License)</a:t>
            </a:r>
          </a:p>
          <a:p>
            <a:r>
              <a:rPr lang="en-US" dirty="0"/>
              <a:t> Or for companies that have strong regulatory or compliance needs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7034D4-BD02-9DDC-820E-ADF0D6BE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Dedicated Hosts</a:t>
            </a:r>
          </a:p>
        </p:txBody>
      </p:sp>
    </p:spTree>
    <p:extLst>
      <p:ext uri="{BB962C8B-B14F-4D97-AF65-F5344CB8AC3E}">
        <p14:creationId xmlns:p14="http://schemas.microsoft.com/office/powerpoint/2010/main" val="706207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1562C-C06B-B3EA-05FE-EDD360BF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08636-DB72-B84B-C1E6-AB7FC0CD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F63CA-A030-4721-1DC5-D483C20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21D68-3D01-A711-D915-4A6240A6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4822804" cy="4930265"/>
          </a:xfrm>
        </p:spPr>
        <p:txBody>
          <a:bodyPr/>
          <a:lstStyle/>
          <a:p>
            <a:r>
              <a:rPr lang="en-US" dirty="0"/>
              <a:t> Instances run on hardware that’s dedicated to you</a:t>
            </a:r>
          </a:p>
          <a:p>
            <a:r>
              <a:rPr lang="en-US" dirty="0"/>
              <a:t> May share hardware with other instances in same account</a:t>
            </a:r>
          </a:p>
          <a:p>
            <a:r>
              <a:rPr lang="en-US" dirty="0"/>
              <a:t> No control over instance placement (can move hardware after Stop / Start)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65B8F9-D39A-4E29-2B47-66998F0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Dedicated Instances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BA2F4-C6D4-226A-35F9-1A3A202A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20" y="1229166"/>
            <a:ext cx="4195863" cy="49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7DF0E-9374-64CA-5ED7-B14D8C58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0651-9362-0BC8-097A-2D927CF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CD48-2196-4A8E-971F-B6C91784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7A532-5E80-0605-45AE-D73682B6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Reserve On-Demand instances capacity in a specific AZ for any duration</a:t>
            </a:r>
          </a:p>
          <a:p>
            <a:r>
              <a:rPr lang="en-US" dirty="0"/>
              <a:t> You always have access to EC2 capacity when you need it</a:t>
            </a:r>
          </a:p>
          <a:p>
            <a:r>
              <a:rPr lang="en-US" dirty="0"/>
              <a:t> No time commitment (create/cancel anytime), no billing discounts</a:t>
            </a:r>
          </a:p>
          <a:p>
            <a:r>
              <a:rPr lang="en-US" dirty="0"/>
              <a:t> Combine with Regional Reserved Instances and Savings Plans to benefit from billing discounts</a:t>
            </a:r>
          </a:p>
          <a:p>
            <a:r>
              <a:rPr lang="en-US" dirty="0"/>
              <a:t> You’re charged at On-Demand rate whether you run instances or not</a:t>
            </a:r>
          </a:p>
          <a:p>
            <a:r>
              <a:rPr lang="en-US" dirty="0"/>
              <a:t> Suitable for short-term, uninterrupted workloads that needs to be in a specific AZ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0F0DC-DF8B-45E8-0113-E97A2BF5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Capacity Reservations</a:t>
            </a:r>
          </a:p>
        </p:txBody>
      </p:sp>
    </p:spTree>
    <p:extLst>
      <p:ext uri="{BB962C8B-B14F-4D97-AF65-F5344CB8AC3E}">
        <p14:creationId xmlns:p14="http://schemas.microsoft.com/office/powerpoint/2010/main" val="149500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25629-7455-9DE7-65E9-3AFD5C66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E710F-00EE-846E-B84A-43D8876D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239B-1338-1C22-01C1-F8B442CC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D462D-5AF8-A9CD-66A1-0D3A8508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Operating System (OS): Linux, Windows or Mac OS</a:t>
            </a:r>
          </a:p>
          <a:p>
            <a:r>
              <a:rPr lang="en-US" dirty="0"/>
              <a:t> How much compute power &amp; cores (CPU)</a:t>
            </a:r>
          </a:p>
          <a:p>
            <a:r>
              <a:rPr lang="en-US" dirty="0"/>
              <a:t> How much random-access memory (RAM)</a:t>
            </a:r>
          </a:p>
          <a:p>
            <a:r>
              <a:rPr lang="en-US" dirty="0"/>
              <a:t> How much storage space:</a:t>
            </a:r>
          </a:p>
          <a:p>
            <a:pPr lvl="1"/>
            <a:r>
              <a:rPr lang="en-US" dirty="0"/>
              <a:t> Network-attached (EBS &amp; EFS)</a:t>
            </a:r>
          </a:p>
          <a:p>
            <a:pPr lvl="1"/>
            <a:r>
              <a:rPr lang="en-US" dirty="0"/>
              <a:t> hardware (EC2 Instance Store)</a:t>
            </a:r>
          </a:p>
          <a:p>
            <a:r>
              <a:rPr lang="en-US" dirty="0"/>
              <a:t> Network card: speed of the card, Public IP address</a:t>
            </a:r>
          </a:p>
          <a:p>
            <a:r>
              <a:rPr lang="en-US" dirty="0"/>
              <a:t> Firewall rules: security group</a:t>
            </a:r>
          </a:p>
          <a:p>
            <a:r>
              <a:rPr lang="en-US" dirty="0"/>
              <a:t> Bootstrap script (configure at first launch): EC2 User Data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80F80-F5E8-08D8-B5AF-BECF7A89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sizing &amp; configuration options</a:t>
            </a:r>
          </a:p>
        </p:txBody>
      </p:sp>
    </p:spTree>
    <p:extLst>
      <p:ext uri="{BB962C8B-B14F-4D97-AF65-F5344CB8AC3E}">
        <p14:creationId xmlns:p14="http://schemas.microsoft.com/office/powerpoint/2010/main" val="80971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F16C0-2745-9B89-F234-48D43BA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6BE24-34DB-7B10-3CDD-01637B1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D32F-4C60-64D6-944C-D494DC64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51FB1-226A-E0CC-C7D7-5ADD14D1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On demand: coming and staying in resort whenever we like, we pay the full price</a:t>
            </a:r>
          </a:p>
          <a:p>
            <a:r>
              <a:rPr lang="en-US" dirty="0"/>
              <a:t> Reserved: like planning ahead and if we plan to stay for a long time, we may get a good discount.</a:t>
            </a:r>
          </a:p>
          <a:p>
            <a:r>
              <a:rPr lang="en-US" dirty="0"/>
              <a:t> Savings Plans: pay a certain amount per hour for certain period and stay in any room type (e.g., King, Suite, Sea View, …)</a:t>
            </a:r>
          </a:p>
          <a:p>
            <a:r>
              <a:rPr lang="en-US" dirty="0"/>
              <a:t> Spot instances: the hotel allows people to bid for the empty rooms and the highest bidder keeps the rooms. You can get kicked out at any time</a:t>
            </a:r>
          </a:p>
          <a:p>
            <a:r>
              <a:rPr lang="en-US" dirty="0"/>
              <a:t> Dedicated Hosts: We book an entire building of the resort</a:t>
            </a:r>
          </a:p>
          <a:p>
            <a:r>
              <a:rPr lang="en-US" dirty="0"/>
              <a:t> Capacity Reservations: you book a room for a period with full price even you don’t stay in it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D32675-3C5F-B080-3BB1-C0C6227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Which purchasing option is right for me?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0284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C4C40-889F-232B-1B87-E27EA2B5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2F697-38FB-2217-1211-48C7C60A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006A-F209-F458-FA0F-CEEB92F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B7A50A-BB9C-7A8A-FA5D-9BB6E939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8539-5D84-5432-EDF2-E42FD0C7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Price Comparison (</a:t>
            </a:r>
            <a:r>
              <a:rPr lang="en-IN" sz="4000" dirty="0"/>
              <a:t>m4.large – us-east-1)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6B249F-9853-BDB1-4DD6-B6AD3073AC45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142061"/>
          <a:ext cx="1020819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099">
                  <a:extLst>
                    <a:ext uri="{9D8B030D-6E8A-4147-A177-3AD203B41FA5}">
                      <a16:colId xmlns:a16="http://schemas.microsoft.com/office/drawing/2014/main" val="1071076667"/>
                    </a:ext>
                  </a:extLst>
                </a:gridCol>
                <a:gridCol w="5104099">
                  <a:extLst>
                    <a:ext uri="{9D8B030D-6E8A-4147-A177-3AD203B41FA5}">
                      <a16:colId xmlns:a16="http://schemas.microsoft.com/office/drawing/2014/main" val="228928755"/>
                    </a:ext>
                  </a:extLst>
                </a:gridCol>
              </a:tblGrid>
              <a:tr h="3424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>
                          <a:solidFill>
                            <a:srgbClr val="FFFFFF"/>
                          </a:solidFill>
                          <a:latin typeface="Calibri-Bold"/>
                        </a:rPr>
                        <a:t>Price Type Price (per hour)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latin typeface="Calibri-Bold"/>
                        </a:rPr>
                        <a:t>Price Type Price (per hour)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53836"/>
                  </a:ext>
                </a:extLst>
              </a:tr>
              <a:tr h="342440">
                <a:tc>
                  <a:txBody>
                    <a:bodyPr/>
                    <a:lstStyle/>
                    <a:p>
                      <a:r>
                        <a:rPr lang="en-IN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On-Demand $0.10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On-Demand $0.10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84113"/>
                  </a:ext>
                </a:extLst>
              </a:tr>
              <a:tr h="59106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Spot Instance (Spot Price) $0.038 - $0.039 (up to 61% off)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Spot Instance (Spot Price) $0.038 - $0.039 (up to 61% off)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13871"/>
                  </a:ext>
                </a:extLst>
              </a:tr>
              <a:tr h="59106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Instance (1 year) $0.062 (No Upfront) - $0.058 (All Upfront)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Instance (1 year) $0.062 (No Upfront) - $0.058 (All Upfront)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1615"/>
                  </a:ext>
                </a:extLst>
              </a:tr>
              <a:tr h="59106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Instance (3 years) $0.043 (No Upfront) - $0.037 (All Upfront)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Instance (3 years) $0.043 (No Upfront) - $0.037 (All Upfront)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55312"/>
                  </a:ext>
                </a:extLst>
              </a:tr>
              <a:tr h="59106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EC2 Savings Plan (1 year) $0.062 (No Upfront) - $0.058 (All Upfront)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EC2 Savings Plan (1 year) $0.062 (No Upfront) - $0.058 (All Upfront)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29186"/>
                  </a:ext>
                </a:extLst>
              </a:tr>
              <a:tr h="59106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</a:t>
                      </a:r>
                      <a:r>
                        <a:rPr lang="en-US" sz="1800" b="1" i="0" u="none" strike="noStrike" baseline="0">
                          <a:solidFill>
                            <a:srgbClr val="444949"/>
                          </a:solidFill>
                          <a:latin typeface="Calibri-Bold"/>
                        </a:rPr>
                        <a:t>Convertible </a:t>
                      </a:r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Instance (1 year) $0.071 (No Upfront) - $0.066 (All Upfront)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Reserved </a:t>
                      </a:r>
                      <a:r>
                        <a:rPr lang="en-US" sz="1800" b="1" i="0" u="none" strike="noStrike" baseline="0" dirty="0">
                          <a:solidFill>
                            <a:srgbClr val="444949"/>
                          </a:solidFill>
                          <a:latin typeface="Calibri-Bold"/>
                        </a:rPr>
                        <a:t>Convertible </a:t>
                      </a:r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Instance (1 year) $0.071 (No Upfront) - $0.066 (All Upfront)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89708"/>
                  </a:ext>
                </a:extLst>
              </a:tr>
              <a:tr h="342440">
                <a:tc>
                  <a:txBody>
                    <a:bodyPr/>
                    <a:lstStyle/>
                    <a:p>
                      <a:r>
                        <a:rPr lang="en-IN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Dedicated Host On-Demand Price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Dedicated Host On-Demand 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3203"/>
                  </a:ext>
                </a:extLst>
              </a:tr>
              <a:tr h="3424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Dedicated Host Reservation Up to 70% off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Dedicated Host Reservation Up to 70% off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5590"/>
                  </a:ext>
                </a:extLst>
              </a:tr>
              <a:tr h="342440">
                <a:tc>
                  <a:txBody>
                    <a:bodyPr/>
                    <a:lstStyle/>
                    <a:p>
                      <a:r>
                        <a:rPr lang="en-IN" sz="1800" b="0" i="0" u="none" strike="noStrike" baseline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Capacity Reservations On-Demand Price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>
                          <a:solidFill>
                            <a:srgbClr val="444949"/>
                          </a:solidFill>
                          <a:latin typeface="Calibri" panose="020F0502020204030204" pitchFamily="34" charset="0"/>
                        </a:rPr>
                        <a:t>Capacity Reservations On-Demand 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4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713A5-6C75-A610-F8EF-CDC1A745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AFC6-D1E7-15D9-7A2D-5099D07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DB1C-21C5-301F-1B37-0B667C60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B14EBD-7404-F7CD-6360-F27B2E1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for EC2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69E14-C18C-B722-7656-4D3FE013723F}"/>
              </a:ext>
            </a:extLst>
          </p:cNvPr>
          <p:cNvSpPr txBox="1"/>
          <p:nvPr/>
        </p:nvSpPr>
        <p:spPr>
          <a:xfrm>
            <a:off x="1097280" y="3226028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Infrastructure (global network security)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Isolation on physical hosts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Replacing faulty hardware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Compliance validation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9043E-3A9B-41B5-CC9B-E855462E7EAF}"/>
              </a:ext>
            </a:extLst>
          </p:cNvPr>
          <p:cNvSpPr txBox="1"/>
          <p:nvPr/>
        </p:nvSpPr>
        <p:spPr>
          <a:xfrm>
            <a:off x="5846561" y="3223664"/>
            <a:ext cx="58073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Security Groups rules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Operating-system patches and updates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Software and utilities installed on the EC2 instance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444949"/>
                </a:solidFill>
                <a:latin typeface="GillSans-Light"/>
              </a:rPr>
              <a:t>IAM Roles assigned to EC2 &amp;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IAM user access management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444949"/>
                </a:solidFill>
                <a:latin typeface="GillSans-Light"/>
              </a:rPr>
              <a:t>Data security on your instance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B94D6-C6AD-4BD7-95B9-1D39B0EA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91" y="1466952"/>
            <a:ext cx="1190413" cy="12029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38924A-8D8A-376E-C262-4D4CB942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63" y="1376823"/>
            <a:ext cx="1610884" cy="12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A3A2-3C35-254B-1F02-89C96FEB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A0A75-7191-7D0E-5456-540CD779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179D-1584-F45E-CE5F-3EF1A9E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93D6A-F210-B32F-15BE-4EC7C75F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42061"/>
            <a:ext cx="7411709" cy="4930265"/>
          </a:xfrm>
        </p:spPr>
        <p:txBody>
          <a:bodyPr/>
          <a:lstStyle/>
          <a:p>
            <a:r>
              <a:rPr lang="en-US" dirty="0"/>
              <a:t> EC2 Instance: AMI (OS) + Instance Size (CPU + RAM) + Storage + security groups + EC2 User Data</a:t>
            </a:r>
          </a:p>
          <a:p>
            <a:r>
              <a:rPr lang="en-US" dirty="0"/>
              <a:t> Security Groups: Firewall attached to the EC2 instance</a:t>
            </a:r>
          </a:p>
          <a:p>
            <a:r>
              <a:rPr lang="en-US" dirty="0"/>
              <a:t> EC2 User Data: Script launched at the first start of an instance</a:t>
            </a:r>
          </a:p>
          <a:p>
            <a:r>
              <a:rPr lang="en-US" dirty="0"/>
              <a:t> SSH: start a terminal into our EC2 Instances (port 22)</a:t>
            </a:r>
          </a:p>
          <a:p>
            <a:r>
              <a:rPr lang="en-US" dirty="0"/>
              <a:t> EC2 Instance Role: link to IAM roles</a:t>
            </a:r>
          </a:p>
          <a:p>
            <a:r>
              <a:rPr lang="en-US" dirty="0"/>
              <a:t> Purchasing Options: On-Demand, Spot, Reserved (Standard + Convertible + Scheduled), Dedicated Host, Dedicated Instance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84BDAB-3CD9-CA7D-0B93-5FF7DE7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Section –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17C54-FB3E-7613-541D-B3882742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78" y="1245247"/>
            <a:ext cx="1591802" cy="16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C6333-A790-893E-54FE-0E80BB0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BF742-7AEA-1FEB-D848-2B957434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F1A2E-336C-6214-58DD-B1D40426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BC4FF-AB8E-612A-6157-09F84F36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possible to bootstrap our instances using an EC2 User data script.</a:t>
            </a:r>
          </a:p>
          <a:p>
            <a:r>
              <a:rPr lang="en-US" dirty="0"/>
              <a:t> bootstrapping means launching commands when a machine starts</a:t>
            </a:r>
          </a:p>
          <a:p>
            <a:r>
              <a:rPr lang="en-US" dirty="0"/>
              <a:t> That script is only run once at the instance first start</a:t>
            </a:r>
          </a:p>
          <a:p>
            <a:r>
              <a:rPr lang="en-US" dirty="0"/>
              <a:t> EC2 user data is used to automate boot tasks such as:</a:t>
            </a:r>
          </a:p>
          <a:p>
            <a:pPr lvl="1"/>
            <a:r>
              <a:rPr lang="en-US" dirty="0"/>
              <a:t> Installing updates</a:t>
            </a:r>
          </a:p>
          <a:p>
            <a:pPr lvl="1"/>
            <a:r>
              <a:rPr lang="en-US" dirty="0"/>
              <a:t> Installing software</a:t>
            </a:r>
          </a:p>
          <a:p>
            <a:pPr lvl="1"/>
            <a:r>
              <a:rPr lang="en-US" dirty="0"/>
              <a:t> Downloading common files from the internet</a:t>
            </a:r>
          </a:p>
          <a:p>
            <a:pPr lvl="1"/>
            <a:r>
              <a:rPr lang="en-US" dirty="0"/>
              <a:t> Anything you can think of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The EC2 User Data Script runs with the root user</a:t>
            </a:r>
            <a:endParaRPr lang="en-IN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1C90A1-F253-5970-5BFC-F6C101DE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User Data</a:t>
            </a:r>
          </a:p>
        </p:txBody>
      </p:sp>
    </p:spTree>
    <p:extLst>
      <p:ext uri="{BB962C8B-B14F-4D97-AF65-F5344CB8AC3E}">
        <p14:creationId xmlns:p14="http://schemas.microsoft.com/office/powerpoint/2010/main" val="19649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BBB2C-1A48-E2E8-3E59-697EC8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BC23-C12F-434A-D40E-A117DDB2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EA5C-546B-82A7-3DC7-318E6150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D77E3-3BDC-E86D-A8FA-B7C2164F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We’ll be launching our first virtual server using the AWS Console</a:t>
            </a:r>
          </a:p>
          <a:p>
            <a:r>
              <a:rPr lang="en-US" dirty="0"/>
              <a:t> We’ll get a first high-level approach to the various parameters</a:t>
            </a:r>
          </a:p>
          <a:p>
            <a:r>
              <a:rPr lang="en-US" dirty="0"/>
              <a:t> We’ll see that our web server is launched using EC2 user data</a:t>
            </a:r>
          </a:p>
          <a:p>
            <a:r>
              <a:rPr lang="en-US" dirty="0"/>
              <a:t> We’ll learn how to start / stop / terminate our instance.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18EB1A-248C-0028-306E-3F98523A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Hands-On: </a:t>
            </a:r>
            <a:r>
              <a:rPr lang="en-US" sz="2800" dirty="0"/>
              <a:t>Launching an EC2 Instance running Linux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708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B96EA-239B-043C-2EF8-A72F05FD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05986-48C3-17AB-EC17-F62E762F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D62D6-C82B-D4B5-9488-F5E127D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26C06-1DBF-8EDB-DA2F-D3024A35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42061"/>
            <a:ext cx="10115203" cy="4930265"/>
          </a:xfrm>
        </p:spPr>
        <p:txBody>
          <a:bodyPr/>
          <a:lstStyle/>
          <a:p>
            <a:r>
              <a:rPr lang="en-US" dirty="0"/>
              <a:t> You can use different types of EC2 instances that are </a:t>
            </a:r>
            <a:r>
              <a:rPr lang="en-US" dirty="0" err="1"/>
              <a:t>optimised</a:t>
            </a:r>
            <a:r>
              <a:rPr lang="en-US" dirty="0"/>
              <a:t> for different use cases (</a:t>
            </a:r>
            <a:r>
              <a:rPr lang="en-US" dirty="0">
                <a:hlinkClick r:id="rId2"/>
              </a:rPr>
              <a:t>https://aws.amazon.com/ec2/instance-types/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AWS has the following naming convention:</a:t>
            </a:r>
          </a:p>
          <a:p>
            <a:r>
              <a:rPr lang="en-IN" sz="2400" b="0" i="0" u="none" strike="noStrike" baseline="0" dirty="0">
                <a:solidFill>
                  <a:srgbClr val="5092D1"/>
                </a:solidFill>
                <a:latin typeface="GillSans-Light"/>
              </a:rPr>
              <a:t> m</a:t>
            </a:r>
            <a:r>
              <a:rPr lang="en-IN" sz="2400" b="0" i="0" u="none" strike="noStrike" baseline="0" dirty="0">
                <a:solidFill>
                  <a:srgbClr val="F79902"/>
                </a:solidFill>
                <a:latin typeface="GillSans-Light"/>
              </a:rPr>
              <a:t>5</a:t>
            </a:r>
            <a:r>
              <a:rPr lang="en-IN" sz="2400" b="0" i="0" u="none" strike="noStrike" baseline="0" dirty="0">
                <a:solidFill>
                  <a:srgbClr val="444949"/>
                </a:solidFill>
                <a:latin typeface="GillSans-Light"/>
              </a:rPr>
              <a:t>.</a:t>
            </a:r>
            <a:r>
              <a:rPr lang="en-IN" sz="2400" b="0" i="0" u="none" strike="noStrike" baseline="0" dirty="0">
                <a:solidFill>
                  <a:srgbClr val="70AE47"/>
                </a:solidFill>
                <a:latin typeface="GillSans-Light"/>
              </a:rPr>
              <a:t>2xlarge</a:t>
            </a:r>
            <a:endParaRPr lang="en-US" dirty="0"/>
          </a:p>
          <a:p>
            <a:pPr lvl="1"/>
            <a:r>
              <a:rPr lang="en-IN" sz="2400" b="0" i="0" u="none" strike="noStrike" baseline="0" dirty="0">
                <a:solidFill>
                  <a:srgbClr val="5092D1"/>
                </a:solidFill>
                <a:latin typeface="ArialMT"/>
              </a:rPr>
              <a:t> </a:t>
            </a:r>
            <a:r>
              <a:rPr lang="en-IN" sz="2400" b="0" i="0" u="none" strike="noStrike" baseline="0" dirty="0">
                <a:solidFill>
                  <a:srgbClr val="5092D1"/>
                </a:solidFill>
                <a:latin typeface="GillSans-Light"/>
              </a:rPr>
              <a:t>m</a:t>
            </a:r>
            <a:r>
              <a:rPr lang="en-IN" sz="2400" b="0" i="0" u="none" strike="noStrike" baseline="0" dirty="0">
                <a:solidFill>
                  <a:srgbClr val="444949"/>
                </a:solidFill>
                <a:latin typeface="GillSans-Light"/>
              </a:rPr>
              <a:t>: instance class</a:t>
            </a:r>
          </a:p>
          <a:p>
            <a:pPr lvl="1"/>
            <a:r>
              <a:rPr lang="en-US" sz="2400" b="0" i="0" u="none" strike="noStrike" baseline="0" dirty="0">
                <a:solidFill>
                  <a:srgbClr val="F79902"/>
                </a:solidFill>
                <a:latin typeface="GillSans-Light"/>
              </a:rPr>
              <a:t> 5</a:t>
            </a:r>
            <a:r>
              <a:rPr lang="en-US" sz="2400" b="0" i="0" u="none" strike="noStrike" baseline="0" dirty="0">
                <a:solidFill>
                  <a:srgbClr val="444949"/>
                </a:solidFill>
                <a:latin typeface="GillSans-Light"/>
              </a:rPr>
              <a:t>: generation (AWS improves them over time)</a:t>
            </a:r>
          </a:p>
          <a:p>
            <a:pPr lvl="1"/>
            <a:r>
              <a:rPr lang="en-US" sz="2400" b="0" i="0" u="none" strike="noStrike" baseline="0" dirty="0">
                <a:solidFill>
                  <a:srgbClr val="70AE47"/>
                </a:solidFill>
                <a:latin typeface="ArialMT"/>
              </a:rPr>
              <a:t> </a:t>
            </a:r>
            <a:r>
              <a:rPr lang="en-US" sz="2400" b="0" i="0" u="none" strike="noStrike" baseline="0" dirty="0">
                <a:solidFill>
                  <a:srgbClr val="70AE47"/>
                </a:solidFill>
                <a:latin typeface="GillSans-Light"/>
              </a:rPr>
              <a:t>2xlarge</a:t>
            </a:r>
            <a:r>
              <a:rPr lang="en-US" sz="2400" b="0" i="0" u="none" strike="noStrike" baseline="0" dirty="0">
                <a:solidFill>
                  <a:srgbClr val="444949"/>
                </a:solidFill>
                <a:latin typeface="GillSans-Light"/>
              </a:rPr>
              <a:t>: size within the instance class</a:t>
            </a:r>
            <a:endParaRPr lang="en-IN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1653A-1FA5-107D-193F-D10B093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Types -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26795-A836-4EAB-EDDF-A8BE4C34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61" y="1758120"/>
            <a:ext cx="2575621" cy="405294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214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685E0-A075-0CBB-2CCA-9D222E84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52CE-9C15-0CA4-17DF-F1CCD7F5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A534-0A22-6863-B295-F6D63964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0CF7-57B1-7955-8403-3A41E22F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Great for a diversity of workloads such as web servers or code repositories</a:t>
            </a:r>
          </a:p>
          <a:p>
            <a:r>
              <a:rPr lang="en-US" dirty="0"/>
              <a:t> Balance between: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 In the course, we will be using the t2.micro which is a General Purpose EC2 instance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9787D3-FB0D-2B87-0B86-1F3ED45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EC2 Instance Types – General 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746C0-4E4E-70D6-6A68-34A93CFA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76" y="3752527"/>
            <a:ext cx="8278810" cy="19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0B3EF-D0C5-5FAE-C6E8-C568A01C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3E4B5-E405-778F-CE3B-5706AD43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01196-F6DF-8037-8986-0946DBE1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C4EDF-6741-18D1-30DB-0A3ACEEF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Great for compute-intensive tasks that require high performance processors:</a:t>
            </a:r>
          </a:p>
          <a:p>
            <a:pPr lvl="1"/>
            <a:r>
              <a:rPr lang="en-IN" dirty="0"/>
              <a:t>Batch processing workloads</a:t>
            </a:r>
          </a:p>
          <a:p>
            <a:pPr lvl="1"/>
            <a:r>
              <a:rPr lang="en-IN" dirty="0"/>
              <a:t>Media transcoding</a:t>
            </a:r>
          </a:p>
          <a:p>
            <a:pPr lvl="1"/>
            <a:r>
              <a:rPr lang="en-IN" dirty="0"/>
              <a:t>High performance web servers</a:t>
            </a:r>
          </a:p>
          <a:p>
            <a:pPr lvl="1"/>
            <a:r>
              <a:rPr lang="en-IN" dirty="0"/>
              <a:t>High performance computing (HPC)</a:t>
            </a:r>
          </a:p>
          <a:p>
            <a:pPr lvl="1"/>
            <a:r>
              <a:rPr lang="en-IN" dirty="0"/>
              <a:t>Scientific </a:t>
            </a:r>
            <a:r>
              <a:rPr lang="en-IN" dirty="0" err="1"/>
              <a:t>modeling</a:t>
            </a:r>
            <a:r>
              <a:rPr lang="en-IN" dirty="0"/>
              <a:t> &amp; machine learning</a:t>
            </a:r>
          </a:p>
          <a:p>
            <a:pPr lvl="1"/>
            <a:r>
              <a:rPr lang="en-IN" dirty="0"/>
              <a:t>Dedicated gaming servers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D8E83C-B5A3-ADBF-1697-1AD27B1E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EC2 Instance Types – Compute Optimized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245A1-8978-8082-0C91-23807E63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96" y="3859119"/>
            <a:ext cx="8088008" cy="21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DA636-D775-3F25-82C3-711B60D6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F30D4-A834-5152-F08C-98241C99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6009-69EF-7015-56C9-42630E9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0E917-2C07-1A44-F7B6-F73399B5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Fast performance for workloads that process large data sets in memory</a:t>
            </a:r>
          </a:p>
          <a:p>
            <a:r>
              <a:rPr lang="en-US" dirty="0"/>
              <a:t> Use cases:</a:t>
            </a:r>
          </a:p>
          <a:p>
            <a:pPr lvl="1"/>
            <a:r>
              <a:rPr lang="en-US" dirty="0"/>
              <a:t>High performance, relational/non-relational databases</a:t>
            </a:r>
          </a:p>
          <a:p>
            <a:pPr lvl="1"/>
            <a:r>
              <a:rPr lang="en-US" dirty="0"/>
              <a:t>Distributed web scale cache stores</a:t>
            </a:r>
          </a:p>
          <a:p>
            <a:pPr lvl="1"/>
            <a:r>
              <a:rPr lang="en-US" dirty="0"/>
              <a:t>In-memory databases optimized for BI (business intelligence)</a:t>
            </a:r>
          </a:p>
          <a:p>
            <a:pPr lvl="1"/>
            <a:r>
              <a:rPr lang="en-US" dirty="0"/>
              <a:t>Applications performing real-time processing of big unstructured data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FE17E1-301F-E3F2-8ED9-46D5CFC6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EC2 Instance Types – Memory Optimized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3E8D6-965C-005B-BADD-D01279BA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53" y="3835974"/>
            <a:ext cx="8957493" cy="16690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28684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832</TotalTime>
  <Words>2528</Words>
  <Application>Microsoft Macintosh PowerPoint</Application>
  <PresentationFormat>Widescreen</PresentationFormat>
  <Paragraphs>347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ArialMT</vt:lpstr>
      <vt:lpstr>Calibri</vt:lpstr>
      <vt:lpstr>Calibri-Bold</vt:lpstr>
      <vt:lpstr>Century Gothic</vt:lpstr>
      <vt:lpstr>GillSans-Light</vt:lpstr>
      <vt:lpstr>Retrospect</vt:lpstr>
      <vt:lpstr>EC2</vt:lpstr>
      <vt:lpstr>Amazon EC2</vt:lpstr>
      <vt:lpstr>EC2 sizing &amp; configuration options</vt:lpstr>
      <vt:lpstr>EC2 User Data</vt:lpstr>
      <vt:lpstr>Hands-On: Launching an EC2 Instance running Linux</vt:lpstr>
      <vt:lpstr>EC2 Instance Types - Overview</vt:lpstr>
      <vt:lpstr>EC2 Instance Types – General Purpose</vt:lpstr>
      <vt:lpstr>EC2 Instance Types – Compute Optimized</vt:lpstr>
      <vt:lpstr>EC2 Instance Types – Memory Optimized</vt:lpstr>
      <vt:lpstr>EC2 Instance Types – Storage Optimized</vt:lpstr>
      <vt:lpstr>EC2 Instance Types: example</vt:lpstr>
      <vt:lpstr>Introduction to Security Groups</vt:lpstr>
      <vt:lpstr>Security Groups Deeper Dive</vt:lpstr>
      <vt:lpstr>Security Groups Diagram</vt:lpstr>
      <vt:lpstr>Security Groups Good to know</vt:lpstr>
      <vt:lpstr>Referencing other security groups Diagram</vt:lpstr>
      <vt:lpstr>Classic Ports to know</vt:lpstr>
      <vt:lpstr>SSH Summary Table</vt:lpstr>
      <vt:lpstr>How to SSH into your EC2 Instance</vt:lpstr>
      <vt:lpstr>PowerPoint Presentation</vt:lpstr>
      <vt:lpstr>EC2 Instance Connect</vt:lpstr>
      <vt:lpstr>EC2 Instances Purchasing Options</vt:lpstr>
      <vt:lpstr>EC2 On Demand</vt:lpstr>
      <vt:lpstr>EC2 Reserved Instances</vt:lpstr>
      <vt:lpstr>EC2 Savings Plans</vt:lpstr>
      <vt:lpstr>EC2 Spot Instances</vt:lpstr>
      <vt:lpstr>EC2 Dedicated Hosts</vt:lpstr>
      <vt:lpstr>EC2 Dedicated Instances</vt:lpstr>
      <vt:lpstr>EC2 Capacity Reservations</vt:lpstr>
      <vt:lpstr>Which purchasing option is right for me?</vt:lpstr>
      <vt:lpstr>Price Comparison (m4.large – us-east-1)</vt:lpstr>
      <vt:lpstr>Shared Responsibility Model for EC2</vt:lpstr>
      <vt:lpstr>EC2 Section –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Harikrishnan V K</cp:lastModifiedBy>
  <cp:revision>222</cp:revision>
  <dcterms:created xsi:type="dcterms:W3CDTF">2022-05-21T13:46:19Z</dcterms:created>
  <dcterms:modified xsi:type="dcterms:W3CDTF">2022-06-10T04:05:50Z</dcterms:modified>
</cp:coreProperties>
</file>