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73A95-9194-4193-911C-277996A54C43}" type="datetimeFigureOut">
              <a:rPr lang="en-IN" smtClean="0"/>
              <a:t>05-06-2022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7280B-F41A-41DC-AF98-5F3BA119BBC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44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0910-9426-453D-8A98-1208455452C0}" type="datetime5">
              <a:rPr lang="en-IN" smtClean="0"/>
              <a:t>5-Jun-22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Introduction to 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207658" y="4343400"/>
            <a:ext cx="727787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2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IN" dirty="0"/>
              <a:t>Day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Introduction to Cloud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F5A65D5-10C0-4B1A-9C99-2CF1681379E4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EAF045-D299-4EBF-BAFA-97138F73159D}"/>
              </a:ext>
            </a:extLst>
          </p:cNvPr>
          <p:cNvCxnSpPr>
            <a:cxnSpLocks/>
          </p:cNvCxnSpPr>
          <p:nvPr userDrawn="1"/>
        </p:nvCxnSpPr>
        <p:spPr>
          <a:xfrm>
            <a:off x="1097280" y="1083075"/>
            <a:ext cx="10115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0CE7B27-4995-40F6-AD69-52F5D89A9E4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7280" y="1142061"/>
            <a:ext cx="10115202" cy="4930265"/>
          </a:xfrm>
        </p:spPr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 sz="22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7DA3E70-F4F9-4C9D-9F0A-067FB6F2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6472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4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4FD4E78-1620-4B97-941B-464EACB02684}"/>
              </a:ext>
            </a:extLst>
          </p:cNvPr>
          <p:cNvSpPr/>
          <p:nvPr userDrawn="1"/>
        </p:nvSpPr>
        <p:spPr>
          <a:xfrm>
            <a:off x="275073" y="4485316"/>
            <a:ext cx="3441066" cy="2273703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6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A6ADDA-32DD-4208-88A2-212EE8AD7533}" type="datetime5">
              <a:rPr lang="en-IN" smtClean="0"/>
              <a:t>5-Jun-22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Introduction to 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5A65D5-10C0-4B1A-9C99-2CF1681379E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tree&#10;&#10;Description automatically generated">
            <a:extLst>
              <a:ext uri="{FF2B5EF4-FFF2-40B4-BE49-F238E27FC236}">
                <a16:creationId xmlns:a16="http://schemas.microsoft.com/office/drawing/2014/main" id="{45C2567D-071D-4A98-982E-EDB37C8D5C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94" b="2007"/>
          <a:stretch/>
        </p:blipFill>
        <p:spPr>
          <a:xfrm>
            <a:off x="8485529" y="210594"/>
            <a:ext cx="3706471" cy="612371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90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  <p:sldLayoutId id="2147483680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4CB8-923F-43F8-8EAD-FFC9ED50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323644"/>
            <a:ext cx="10058400" cy="1001467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accent2">
                    <a:lumMod val="75000"/>
                  </a:schemeClr>
                </a:solidFill>
              </a:rPr>
              <a:t>EC2 Instance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23DE9-1E0E-4030-A69A-EA13D9D46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Amazon Web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9C26E3-4114-C4F2-F348-E87807C2D638}"/>
              </a:ext>
            </a:extLst>
          </p:cNvPr>
          <p:cNvSpPr txBox="1">
            <a:spLocks/>
          </p:cNvSpPr>
          <p:nvPr/>
        </p:nvSpPr>
        <p:spPr>
          <a:xfrm>
            <a:off x="1097280" y="361079"/>
            <a:ext cx="6345141" cy="1001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Day 2</a:t>
            </a:r>
          </a:p>
        </p:txBody>
      </p:sp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B21D6C81-6CC0-E8F8-DF5C-D9609392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78" y="861812"/>
            <a:ext cx="3213402" cy="192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99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434FD-8BC2-6BC9-8A1A-F5AAF5F9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DD912-2A2A-0ACA-2CA4-B93B78DE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FC41D-E702-B3AA-F1EC-8CCBEC54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2B10E9-3810-4EB3-B541-886D43F72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Used to automate the creation of Virtual Machines or container images</a:t>
            </a:r>
          </a:p>
          <a:p>
            <a:r>
              <a:rPr lang="en-US" dirty="0"/>
              <a:t> =&gt; Automate the creation, maintain, validate and test EC2 AMIs</a:t>
            </a:r>
          </a:p>
          <a:p>
            <a:r>
              <a:rPr lang="en-US" dirty="0"/>
              <a:t> Can be run on a schedule (weekly, whenever packages are updated,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 Free service (only pay for the underlying resources)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3E69C5-93D8-AC98-17E2-146AAFE0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Image Builder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130454-486B-02A1-F7CE-4CB66653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439" y="1328674"/>
            <a:ext cx="1111043" cy="11159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21C7EC-4864-7CD7-90F4-207CF52A0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262" y="3429000"/>
            <a:ext cx="9900458" cy="214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8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E28A0-A8F7-5468-BFDC-543C66FE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551EA-36C2-4A6D-C3E8-A9634FE5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F50C-1CCC-B38F-4964-34DE1527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A5AFFC-F4C8-35B3-F7B0-A4EE7DD7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EBS volumes are network drives with good but “limited” performance</a:t>
            </a:r>
          </a:p>
          <a:p>
            <a:r>
              <a:rPr lang="en-US" dirty="0"/>
              <a:t> If you need a high-performance hardware disk, use EC2 Instance Store</a:t>
            </a:r>
          </a:p>
          <a:p>
            <a:r>
              <a:rPr lang="en-US" dirty="0"/>
              <a:t> Better I/O performance</a:t>
            </a:r>
          </a:p>
          <a:p>
            <a:r>
              <a:rPr lang="en-US" dirty="0"/>
              <a:t> EC2 Instance Store lose their storage if they’re stopped (ephemeral)</a:t>
            </a:r>
          </a:p>
          <a:p>
            <a:r>
              <a:rPr lang="en-US" dirty="0"/>
              <a:t> Good for buffer / cache / scratch data / temporary content</a:t>
            </a:r>
          </a:p>
          <a:p>
            <a:r>
              <a:rPr lang="en-US" dirty="0"/>
              <a:t> Risk of data loss if hardware fails</a:t>
            </a:r>
          </a:p>
          <a:p>
            <a:r>
              <a:rPr lang="en-US" dirty="0"/>
              <a:t> Backups and Replication are your responsibility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A3C0B7-0C70-402F-C01F-3077C5A0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Instance Store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7DF47F-6B35-7DE7-EE3A-9215A5BB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820" y="1288208"/>
            <a:ext cx="14859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53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CF429-3F11-728A-9C86-3F03C79C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2FE7D-AB00-A632-AE48-E2FC59F2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79798-2F5B-B5CF-E50A-0A5AA2C5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B55372-4C69-0115-7D9C-45E31DFF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 EC2 Instance Store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93E7A2-F14A-478B-2C00-7B9F46CBD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23811"/>
            <a:ext cx="4831692" cy="50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0B889-D3B2-C30B-6FAD-E750698C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61F40-1DCE-155F-2510-A3F00C06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31EF0-7072-F704-B711-7D7203A1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DCC4B0-08F9-8C79-DA58-1296F12B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42061"/>
            <a:ext cx="8531912" cy="4930265"/>
          </a:xfrm>
        </p:spPr>
        <p:txBody>
          <a:bodyPr/>
          <a:lstStyle/>
          <a:p>
            <a:r>
              <a:rPr lang="en-US" dirty="0"/>
              <a:t> Managed NFS (network file system) that can be mounted on 100s of EC2</a:t>
            </a:r>
          </a:p>
          <a:p>
            <a:r>
              <a:rPr lang="en-US" dirty="0"/>
              <a:t> EFS works with Linux EC2 instances in multi-AZ</a:t>
            </a:r>
          </a:p>
          <a:p>
            <a:r>
              <a:rPr lang="en-US" dirty="0"/>
              <a:t> Highly available, scalable, expensive (3x gp2), pay per use, no capacity planning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DD5BCA0-A8BE-1379-46A5-9588489D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EFS – Elastic File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681DE-8E15-EB60-A176-4E0689F1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58" y="1299238"/>
            <a:ext cx="1322614" cy="1331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17D303-51A4-1D90-E512-BBE59B606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082" y="2555848"/>
            <a:ext cx="6874796" cy="371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81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F7951-B1C7-A1F0-CA75-13CBD9C1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93B0A-D09E-1FAE-ECDD-443AAA9E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77A03-CC2E-97D9-BEF9-1BC9CA79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F863E9-A8AE-9C50-28FF-CB12C7BF5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613" y="1150744"/>
            <a:ext cx="4383875" cy="493077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12687DD-EAF6-06E2-8799-0747E74F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EBS vs EFS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3B6E31-0C16-7BCA-CF8C-955FE31BF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893" y="1149184"/>
            <a:ext cx="4306494" cy="512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6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08303-695C-2D6E-A693-FAE62F90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4E8C1-B63E-52D8-43E2-96B4B1E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1BF93-BBBD-6972-B67F-F6C9170D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CD9CC5-121E-F321-4DD1-0BB73FD1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42061"/>
            <a:ext cx="6105953" cy="4930265"/>
          </a:xfrm>
        </p:spPr>
        <p:txBody>
          <a:bodyPr/>
          <a:lstStyle/>
          <a:p>
            <a:r>
              <a:rPr lang="en-US" dirty="0"/>
              <a:t> Storage class that is cost-optimized for files not accessed every day</a:t>
            </a:r>
          </a:p>
          <a:p>
            <a:r>
              <a:rPr lang="en-US" dirty="0"/>
              <a:t> Up to 92% lower cost compared to EFS Standard</a:t>
            </a:r>
          </a:p>
          <a:p>
            <a:r>
              <a:rPr lang="en-US" dirty="0"/>
              <a:t> EFS will automatically move your files to EFS-IA based on the last time they were accessed</a:t>
            </a:r>
          </a:p>
          <a:p>
            <a:r>
              <a:rPr lang="en-US" dirty="0"/>
              <a:t> Enable EFS-IA with a Lifecycle Policy</a:t>
            </a:r>
          </a:p>
          <a:p>
            <a:r>
              <a:rPr lang="en-US" dirty="0"/>
              <a:t> Example: move files that are not accessed for 60 days to EFS-IA</a:t>
            </a:r>
          </a:p>
          <a:p>
            <a:r>
              <a:rPr lang="en-US" dirty="0"/>
              <a:t> Transparent to the applications accessing EFS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832964-EB83-29AC-7255-66C47B1E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EFS Infrequent Access (EFS-IA)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FC92D2-6B71-805E-5D21-E38484573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175" y="1179385"/>
            <a:ext cx="3564752" cy="50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07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CD6C0-865B-1E19-7707-C1DAEAE8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D45D5-BBC8-FB6A-A38A-F8753A45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DEB23-1F91-DE78-E565-5CD1FD4D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C1A4D1-9AE8-7FAD-1E55-DF3020A0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Shared Responsibility Model for EC2 Storage</a:t>
            </a:r>
            <a:endParaRPr lang="en-IN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A51C7-04BF-450D-6C3B-A4EC2FBC6774}"/>
              </a:ext>
            </a:extLst>
          </p:cNvPr>
          <p:cNvSpPr txBox="1"/>
          <p:nvPr/>
        </p:nvSpPr>
        <p:spPr>
          <a:xfrm>
            <a:off x="1257300" y="3349604"/>
            <a:ext cx="43783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444949"/>
                </a:solidFill>
                <a:latin typeface="ArialMT"/>
              </a:rPr>
              <a:t> </a:t>
            </a:r>
            <a:r>
              <a:rPr lang="en-IN" sz="1800" b="0" i="0" u="none" strike="noStrike" baseline="0" dirty="0">
                <a:solidFill>
                  <a:srgbClr val="444949"/>
                </a:solidFill>
                <a:latin typeface="GillSans-Light"/>
              </a:rPr>
              <a:t>Infrastructure</a:t>
            </a:r>
          </a:p>
          <a:p>
            <a:pPr algn="l"/>
            <a:r>
              <a:rPr lang="en-IN" sz="1800" b="0" i="0" u="none" strike="noStrike" baseline="0" dirty="0">
                <a:solidFill>
                  <a:srgbClr val="444949"/>
                </a:solidFill>
                <a:latin typeface="ArialMT"/>
              </a:rPr>
              <a:t> </a:t>
            </a:r>
            <a:r>
              <a:rPr lang="en-IN" sz="1800" b="0" i="0" u="none" strike="noStrike" baseline="0" dirty="0">
                <a:solidFill>
                  <a:srgbClr val="444949"/>
                </a:solidFill>
                <a:latin typeface="GillSans-Light"/>
              </a:rPr>
              <a:t>Replication for data for EBS volumes &amp; EFS drives</a:t>
            </a:r>
          </a:p>
          <a:p>
            <a:pPr algn="l"/>
            <a:r>
              <a:rPr lang="en-IN" sz="1800" b="0" i="0" u="none" strike="noStrike" baseline="0" dirty="0">
                <a:solidFill>
                  <a:srgbClr val="444949"/>
                </a:solidFill>
                <a:latin typeface="ArialMT"/>
              </a:rPr>
              <a:t> </a:t>
            </a:r>
            <a:r>
              <a:rPr lang="en-IN" sz="1800" b="0" i="0" u="none" strike="noStrike" baseline="0" dirty="0">
                <a:solidFill>
                  <a:srgbClr val="444949"/>
                </a:solidFill>
                <a:latin typeface="GillSans-Light"/>
              </a:rPr>
              <a:t>Replacing faulty hardware</a:t>
            </a:r>
          </a:p>
          <a:p>
            <a:pPr algn="l"/>
            <a:r>
              <a:rPr lang="en-IN" sz="1800" b="0" i="0" u="none" strike="noStrike" baseline="0" dirty="0">
                <a:solidFill>
                  <a:srgbClr val="444949"/>
                </a:solidFill>
                <a:latin typeface="ArialMT"/>
              </a:rPr>
              <a:t> </a:t>
            </a:r>
            <a:r>
              <a:rPr lang="en-IN" sz="1800" b="0" i="0" u="none" strike="noStrike" baseline="0" dirty="0">
                <a:solidFill>
                  <a:srgbClr val="444949"/>
                </a:solidFill>
                <a:latin typeface="GillSans-Light"/>
              </a:rPr>
              <a:t>Ensuring their employees cannot access your data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AA30C-BDA7-1F7D-2921-23897D06AA75}"/>
              </a:ext>
            </a:extLst>
          </p:cNvPr>
          <p:cNvSpPr txBox="1"/>
          <p:nvPr/>
        </p:nvSpPr>
        <p:spPr>
          <a:xfrm>
            <a:off x="6506407" y="3349604"/>
            <a:ext cx="40051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444949"/>
                </a:solidFill>
                <a:latin typeface="ArialMT"/>
              </a:rPr>
              <a:t> </a:t>
            </a:r>
            <a:r>
              <a:rPr lang="en-IN" sz="1800" b="0" i="0" u="none" strike="noStrike" baseline="0" dirty="0">
                <a:solidFill>
                  <a:srgbClr val="444949"/>
                </a:solidFill>
                <a:latin typeface="GillSans-Light"/>
              </a:rPr>
              <a:t>Setting up backup / snapshot procedures</a:t>
            </a:r>
          </a:p>
          <a:p>
            <a:pPr algn="l"/>
            <a:r>
              <a:rPr lang="en-IN" sz="1800" b="0" i="0" u="none" strike="noStrike" baseline="0" dirty="0">
                <a:solidFill>
                  <a:srgbClr val="444949"/>
                </a:solidFill>
                <a:latin typeface="ArialMT"/>
              </a:rPr>
              <a:t> </a:t>
            </a:r>
            <a:r>
              <a:rPr lang="en-IN" sz="1800" b="0" i="0" u="none" strike="noStrike" baseline="0" dirty="0">
                <a:solidFill>
                  <a:srgbClr val="444949"/>
                </a:solidFill>
                <a:latin typeface="GillSans-Light"/>
              </a:rPr>
              <a:t>Setting up data encryption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444949"/>
                </a:solidFill>
                <a:latin typeface="ArialMT"/>
              </a:rPr>
              <a:t> </a:t>
            </a:r>
            <a:r>
              <a:rPr lang="en-US" sz="1800" b="0" i="0" u="none" strike="noStrike" baseline="0" dirty="0">
                <a:solidFill>
                  <a:srgbClr val="444949"/>
                </a:solidFill>
                <a:latin typeface="GillSans-Light"/>
              </a:rPr>
              <a:t>Responsibility of any data on </a:t>
            </a:r>
            <a:r>
              <a:rPr lang="en-IN" sz="1800" b="0" i="0" u="none" strike="noStrike" baseline="0" dirty="0">
                <a:solidFill>
                  <a:srgbClr val="444949"/>
                </a:solidFill>
                <a:latin typeface="GillSans-Light"/>
              </a:rPr>
              <a:t>the drives</a:t>
            </a:r>
          </a:p>
          <a:p>
            <a:pPr algn="l"/>
            <a:r>
              <a:rPr lang="en-IN" sz="1800" b="0" i="0" u="none" strike="noStrike" baseline="0" dirty="0">
                <a:solidFill>
                  <a:srgbClr val="444949"/>
                </a:solidFill>
                <a:latin typeface="ArialMT"/>
              </a:rPr>
              <a:t> </a:t>
            </a:r>
            <a:r>
              <a:rPr lang="en-IN" sz="1800" b="0" i="0" u="none" strike="noStrike" baseline="0" dirty="0">
                <a:solidFill>
                  <a:srgbClr val="444949"/>
                </a:solidFill>
                <a:latin typeface="GillSans-Light"/>
              </a:rPr>
              <a:t>Understanding the risk of using EC2 Instance Store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9ECA11-2075-FAAE-1902-ABECCB21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492" y="1532274"/>
            <a:ext cx="1248018" cy="12611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AA7264-0825-F7DE-3819-258787859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759" y="1233347"/>
            <a:ext cx="1781466" cy="15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14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024FD-A369-D005-24E4-3442A109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1000A-493C-7354-3B03-01B7B612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91AEF-9AA4-66F4-ED4F-CD1A0834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EA3B8-7F7D-E1E4-E6B7-B139B1062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Launch 3rd party high-performance file systems on AWS</a:t>
            </a:r>
          </a:p>
          <a:p>
            <a:r>
              <a:rPr lang="en-US" dirty="0"/>
              <a:t> Fully managed service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8B152C3-0B63-1814-59FC-A77C27F0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</a:t>
            </a:r>
            <a:r>
              <a:rPr lang="en-IN" dirty="0" err="1"/>
              <a:t>FSx</a:t>
            </a:r>
            <a:r>
              <a:rPr lang="en-IN" dirty="0"/>
              <a:t> –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D16BA6-71A5-B1A3-80F4-F3D063B74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33" y="2556082"/>
            <a:ext cx="9438495" cy="2473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C92DBC-7064-C79E-0416-D196A4339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874" y="1266805"/>
            <a:ext cx="1093191" cy="109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79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FF5AE-E59B-C7D2-D37B-38919FDE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06963-4EF4-82B0-C06E-17A50D33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80548-CD35-FF90-6422-2DDEF930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B5EAA8-ED38-B82E-E608-61E43B87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42061"/>
            <a:ext cx="5732728" cy="4930265"/>
          </a:xfrm>
        </p:spPr>
        <p:txBody>
          <a:bodyPr/>
          <a:lstStyle/>
          <a:p>
            <a:r>
              <a:rPr lang="en-US" dirty="0"/>
              <a:t> A fully managed, highly reliable, and scalable Windows native shared file system</a:t>
            </a:r>
          </a:p>
          <a:p>
            <a:r>
              <a:rPr lang="en-US" dirty="0"/>
              <a:t> Built on Windows File Server</a:t>
            </a:r>
          </a:p>
          <a:p>
            <a:r>
              <a:rPr lang="en-US" dirty="0"/>
              <a:t> Supports SMB protocol &amp; Windows NTFS</a:t>
            </a:r>
          </a:p>
          <a:p>
            <a:r>
              <a:rPr lang="en-US" dirty="0"/>
              <a:t> Integrated with Microsoft Active Directory</a:t>
            </a:r>
          </a:p>
          <a:p>
            <a:r>
              <a:rPr lang="en-US" dirty="0"/>
              <a:t> Can be accessed from AWS or your on-premise infrastructure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F62FB77-E4BA-0E32-239B-F997EB51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Amazon </a:t>
            </a:r>
            <a:r>
              <a:rPr lang="en-US" dirty="0" err="1"/>
              <a:t>FSx</a:t>
            </a:r>
            <a:r>
              <a:rPr lang="en-US" dirty="0"/>
              <a:t> for Windows File Server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369193-A3B3-8329-25CA-6D5B7BB5E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929" y="1190604"/>
            <a:ext cx="4378554" cy="447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36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2C9AD-2E39-0E3E-847D-D0FAB218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C9312-9B72-FF8D-4320-2A94988A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646B0-9CF6-9EFB-3149-907C87EA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65FD63-677B-9961-B2CD-72113B2FE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142061"/>
            <a:ext cx="9408989" cy="4930265"/>
          </a:xfrm>
        </p:spPr>
        <p:txBody>
          <a:bodyPr/>
          <a:lstStyle/>
          <a:p>
            <a:r>
              <a:rPr lang="en-US" dirty="0"/>
              <a:t> A fully managed, high-performance, scalable file storage for High Performance Computing (HPC)</a:t>
            </a:r>
          </a:p>
          <a:p>
            <a:r>
              <a:rPr lang="en-US" dirty="0"/>
              <a:t> The name </a:t>
            </a:r>
            <a:r>
              <a:rPr lang="en-US" dirty="0" err="1"/>
              <a:t>Lustre</a:t>
            </a:r>
            <a:r>
              <a:rPr lang="en-US" dirty="0"/>
              <a:t> is derived from “Linux” and “cluster”</a:t>
            </a:r>
          </a:p>
          <a:p>
            <a:r>
              <a:rPr lang="en-US" dirty="0"/>
              <a:t> Machine Learning, Analytics, Video Processing, Financial Modeling, …</a:t>
            </a:r>
          </a:p>
          <a:p>
            <a:r>
              <a:rPr lang="en-US" dirty="0"/>
              <a:t> Scales up to 100s GB/s, millions of IOPS, sub-</a:t>
            </a:r>
            <a:r>
              <a:rPr lang="en-US" dirty="0" err="1"/>
              <a:t>ms</a:t>
            </a:r>
            <a:r>
              <a:rPr lang="en-US" dirty="0"/>
              <a:t> latencies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00FEF5-ACC9-BA1A-E8E1-1B4195CA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</a:t>
            </a:r>
            <a:r>
              <a:rPr lang="en-IN" dirty="0" err="1"/>
              <a:t>FSx</a:t>
            </a:r>
            <a:r>
              <a:rPr lang="en-IN" dirty="0"/>
              <a:t> for Lustre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E2754E-A250-BF4B-FE39-DE02D5CF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328" y="3417040"/>
            <a:ext cx="7862304" cy="265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4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7BBD3-AFE8-3B46-7969-151E41BB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28BAC-1E77-2452-D022-88DF587E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533B5-A762-959E-C9C7-DBB0D142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90ECA2-785D-BBDB-09C3-A3F2AF62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42061"/>
            <a:ext cx="8326638" cy="4930265"/>
          </a:xfrm>
        </p:spPr>
        <p:txBody>
          <a:bodyPr/>
          <a:lstStyle/>
          <a:p>
            <a:r>
              <a:rPr lang="en-US" dirty="0"/>
              <a:t> An EBS (Elastic Block Store) Volume is a network drive you can attach to your instances while they run</a:t>
            </a:r>
          </a:p>
          <a:p>
            <a:r>
              <a:rPr lang="en-US" dirty="0"/>
              <a:t> It allows your instances to persist data, even after their termination</a:t>
            </a:r>
          </a:p>
          <a:p>
            <a:r>
              <a:rPr lang="en-US" dirty="0"/>
              <a:t> They can only be mounted to one instance at a time (at the CCP level)</a:t>
            </a:r>
          </a:p>
          <a:p>
            <a:r>
              <a:rPr lang="en-US" dirty="0"/>
              <a:t> They are bound to a specific availability zone</a:t>
            </a:r>
          </a:p>
          <a:p>
            <a:r>
              <a:rPr lang="en-US" dirty="0"/>
              <a:t> Analogy: Think of them as a “network USB stick”</a:t>
            </a:r>
          </a:p>
          <a:p>
            <a:r>
              <a:rPr lang="en-US" dirty="0"/>
              <a:t> Free tier: 30 GB of free EBS storage of type General Purpose (SSD) or Magnetic per month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61FB57-8799-EA48-09F3-4C04BAAC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an EBS Volume?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91175C-D667-4E4F-FBA5-FCED9995B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184" y="1279916"/>
            <a:ext cx="1577496" cy="157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82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C29F5-FDCD-2E55-7FB5-5DAA74F9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1E489-3A5B-4BEF-1429-D4504FE8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90E8E-15FC-2F71-C10F-0421D2CA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535DE3-B7AD-D99C-7AAE-B0A72CE5F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EBS volumes:</a:t>
            </a:r>
          </a:p>
          <a:p>
            <a:pPr lvl="1"/>
            <a:r>
              <a:rPr lang="en-US" dirty="0"/>
              <a:t> network drives attached to one EC2 instance at a time</a:t>
            </a:r>
          </a:p>
          <a:p>
            <a:pPr lvl="1"/>
            <a:r>
              <a:rPr lang="en-US" dirty="0"/>
              <a:t> Mapped to an Availability Zones</a:t>
            </a:r>
          </a:p>
          <a:p>
            <a:pPr lvl="1"/>
            <a:r>
              <a:rPr lang="en-US" dirty="0"/>
              <a:t> Can use EBS Snapshots for backups / transferring EBS volumes across AZ</a:t>
            </a:r>
          </a:p>
          <a:p>
            <a:r>
              <a:rPr lang="en-US" dirty="0"/>
              <a:t> AMI: create ready-to-use EC2 instances with our customizations</a:t>
            </a:r>
          </a:p>
          <a:p>
            <a:r>
              <a:rPr lang="en-US" dirty="0"/>
              <a:t> EC2 Image Builder: automatically build, test and distribute AMIs</a:t>
            </a:r>
          </a:p>
          <a:p>
            <a:r>
              <a:rPr lang="en-US" dirty="0"/>
              <a:t> EC2 Instance Store:</a:t>
            </a:r>
          </a:p>
          <a:p>
            <a:pPr lvl="1"/>
            <a:r>
              <a:rPr lang="en-US" dirty="0"/>
              <a:t> High performance hardware disk attached to our EC2 instance</a:t>
            </a:r>
          </a:p>
          <a:p>
            <a:pPr lvl="1"/>
            <a:r>
              <a:rPr lang="en-US" dirty="0"/>
              <a:t> Lost if our instance is stopped / terminated</a:t>
            </a:r>
          </a:p>
          <a:p>
            <a:r>
              <a:rPr lang="en-US" dirty="0"/>
              <a:t> EFS: network file system, can be attached to 100s of instances in a region</a:t>
            </a:r>
          </a:p>
          <a:p>
            <a:r>
              <a:rPr lang="en-US" dirty="0"/>
              <a:t> EFS-IA: cost-optimized storage class for infrequent accessed files</a:t>
            </a:r>
          </a:p>
          <a:p>
            <a:r>
              <a:rPr lang="en-US" dirty="0"/>
              <a:t> </a:t>
            </a:r>
            <a:r>
              <a:rPr lang="en-US" dirty="0" err="1"/>
              <a:t>FSx</a:t>
            </a:r>
            <a:r>
              <a:rPr lang="en-US" dirty="0"/>
              <a:t> for Windows: Network File System for Windows servers</a:t>
            </a:r>
          </a:p>
          <a:p>
            <a:r>
              <a:rPr lang="en-US" dirty="0"/>
              <a:t> </a:t>
            </a:r>
            <a:r>
              <a:rPr lang="en-US" dirty="0" err="1"/>
              <a:t>FSx</a:t>
            </a:r>
            <a:r>
              <a:rPr lang="en-US" dirty="0"/>
              <a:t> for </a:t>
            </a:r>
            <a:r>
              <a:rPr lang="en-US" dirty="0" err="1"/>
              <a:t>Lustre</a:t>
            </a:r>
            <a:r>
              <a:rPr lang="en-US" dirty="0"/>
              <a:t>: High Performance Computing Linux file system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297789-6547-6FFE-A64F-BF5A998E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Instance Storage - Summary</a:t>
            </a:r>
          </a:p>
        </p:txBody>
      </p:sp>
    </p:spTree>
    <p:extLst>
      <p:ext uri="{BB962C8B-B14F-4D97-AF65-F5344CB8AC3E}">
        <p14:creationId xmlns:p14="http://schemas.microsoft.com/office/powerpoint/2010/main" val="209669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E04DA-1BA3-89ED-5AD8-7771416A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9D1CF-85BF-8C65-7AA9-C26D2798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66CC2-951C-C63E-2C8D-4538BF74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06EC1D-D42D-39F5-02E6-1D284313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It’s a network drive (i.e. not a physical drive)</a:t>
            </a:r>
          </a:p>
          <a:p>
            <a:pPr lvl="1"/>
            <a:r>
              <a:rPr lang="en-US" dirty="0"/>
              <a:t> It uses the network to communicate the instance, which means there might be a bit of latency</a:t>
            </a:r>
          </a:p>
          <a:p>
            <a:pPr lvl="1"/>
            <a:r>
              <a:rPr lang="en-US" dirty="0"/>
              <a:t> It can be detached from an EC2 instance and attached to another one quickly</a:t>
            </a:r>
          </a:p>
          <a:p>
            <a:r>
              <a:rPr lang="en-US" dirty="0"/>
              <a:t> It’s locked to an Availability Zone (AZ)</a:t>
            </a:r>
          </a:p>
          <a:p>
            <a:pPr lvl="1"/>
            <a:r>
              <a:rPr lang="en-US" dirty="0"/>
              <a:t> An EBS Volume in us-east-1a cannot be attached to us-east-1b</a:t>
            </a:r>
          </a:p>
          <a:p>
            <a:pPr lvl="1"/>
            <a:r>
              <a:rPr lang="en-US" dirty="0"/>
              <a:t> To move a volume across, you first need to snapshot it</a:t>
            </a:r>
          </a:p>
          <a:p>
            <a:r>
              <a:rPr lang="en-US" dirty="0"/>
              <a:t> Have a provisioned capacity (size in GBs, and IOPS)</a:t>
            </a:r>
          </a:p>
          <a:p>
            <a:pPr lvl="1"/>
            <a:r>
              <a:rPr lang="en-US" dirty="0"/>
              <a:t> You get billed for all the provisioned capacity</a:t>
            </a:r>
          </a:p>
          <a:p>
            <a:pPr lvl="1"/>
            <a:r>
              <a:rPr lang="en-US" dirty="0"/>
              <a:t> You can increase the capacity of the drive over time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F3BEA6-03C4-7782-17B4-22D29938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EBS Volume</a:t>
            </a:r>
          </a:p>
        </p:txBody>
      </p:sp>
    </p:spTree>
    <p:extLst>
      <p:ext uri="{BB962C8B-B14F-4D97-AF65-F5344CB8AC3E}">
        <p14:creationId xmlns:p14="http://schemas.microsoft.com/office/powerpoint/2010/main" val="67922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8F3C1-36A5-F15E-3FC8-52A858F2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C004F-DD96-B195-60CB-F760799F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91B94-4780-3EF5-4675-D931B3C8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AC95EF-5D25-FE2F-68F7-D34270289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249854"/>
            <a:ext cx="10115550" cy="471389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25A8E6C-80E6-A5DD-4B56-B9EFDD35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EBS Volume - Example</a:t>
            </a:r>
          </a:p>
        </p:txBody>
      </p:sp>
    </p:spTree>
    <p:extLst>
      <p:ext uri="{BB962C8B-B14F-4D97-AF65-F5344CB8AC3E}">
        <p14:creationId xmlns:p14="http://schemas.microsoft.com/office/powerpoint/2010/main" val="152053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8DD36-DBEF-8B50-C9E7-39ECFF25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6A1FE-EC76-2770-875F-7522C39D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B624-8D9D-B0EB-8D7B-1A8B300A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34DE8D-EA56-D968-98AE-58481241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48472"/>
            <a:ext cx="10115202" cy="3123853"/>
          </a:xfrm>
        </p:spPr>
        <p:txBody>
          <a:bodyPr/>
          <a:lstStyle/>
          <a:p>
            <a:r>
              <a:rPr lang="en-US" dirty="0"/>
              <a:t> Controls the EBS </a:t>
            </a:r>
            <a:r>
              <a:rPr lang="en-US" dirty="0" err="1"/>
              <a:t>behaviour</a:t>
            </a:r>
            <a:r>
              <a:rPr lang="en-US" dirty="0"/>
              <a:t> when an EC2 instance terminates</a:t>
            </a:r>
          </a:p>
          <a:p>
            <a:pPr lvl="1"/>
            <a:r>
              <a:rPr lang="en-US" dirty="0"/>
              <a:t> By default, the root EBS volume is deleted (attribute enabled)</a:t>
            </a:r>
          </a:p>
          <a:p>
            <a:pPr lvl="1"/>
            <a:r>
              <a:rPr lang="en-US" dirty="0"/>
              <a:t> By default, any other attached EBS volume is not deleted (attribute disabled)</a:t>
            </a:r>
          </a:p>
          <a:p>
            <a:r>
              <a:rPr lang="en-US" dirty="0"/>
              <a:t> This can be controlled by the AWS console / AWS CLI</a:t>
            </a:r>
          </a:p>
          <a:p>
            <a:r>
              <a:rPr lang="en-US" dirty="0"/>
              <a:t> Use case: preserve root volume when instance is terminated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C0E8131-B1C7-507C-F10A-A473D316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EBS – Delete on Termination attribute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47A673-6AF3-7CDC-A751-F196D1DED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1829"/>
            <a:ext cx="10266362" cy="136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3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A3B3B-37B4-511F-3D0C-8495E8DA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FF01A-7962-DE4B-D352-3F2DFF3C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65B88-33EB-2D32-4A36-4B214C61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E2A633-EA1D-8866-CA29-5178BA36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Make a backup (snapshot) of your EBS volume at a point in time</a:t>
            </a:r>
          </a:p>
          <a:p>
            <a:r>
              <a:rPr lang="en-US" dirty="0"/>
              <a:t> Not necessary to detach volume to do snapshot, but recommended</a:t>
            </a:r>
          </a:p>
          <a:p>
            <a:r>
              <a:rPr lang="en-US" dirty="0"/>
              <a:t> Can copy snapshots across AZ or Region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08460C-6A6A-AD30-2F08-BFD09069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EBS Snapshots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373753-BA4C-9F24-476D-1D42C1769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518" y="2711836"/>
            <a:ext cx="103822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6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A4326-86F3-961F-47C4-EF67D30C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D49E2-21AE-6CF7-7D2F-11339C36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AEB59-1C32-4A45-FD2F-26D6E486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2C19A3-9A3D-7B69-723B-CA6391D2B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42061"/>
            <a:ext cx="5714067" cy="4930265"/>
          </a:xfrm>
        </p:spPr>
        <p:txBody>
          <a:bodyPr/>
          <a:lstStyle/>
          <a:p>
            <a:r>
              <a:rPr lang="en-US" dirty="0"/>
              <a:t> EBS Snapshot Archive</a:t>
            </a:r>
          </a:p>
          <a:p>
            <a:pPr lvl="1"/>
            <a:r>
              <a:rPr lang="en-US" dirty="0"/>
              <a:t> Move a Snapshot to an ”archive tier” that is 75% cheaper</a:t>
            </a:r>
          </a:p>
          <a:p>
            <a:pPr lvl="1"/>
            <a:r>
              <a:rPr lang="en-US" dirty="0"/>
              <a:t> Takes within 24 to 72 hours for restoring the archive</a:t>
            </a:r>
          </a:p>
          <a:p>
            <a:r>
              <a:rPr lang="en-US" dirty="0"/>
              <a:t> Recycle Bin for EBS Snapshots</a:t>
            </a:r>
          </a:p>
          <a:p>
            <a:pPr lvl="1"/>
            <a:r>
              <a:rPr lang="en-US" dirty="0"/>
              <a:t> Setup rules to retain deleted snapshots so you can recover them after an accidental deletion</a:t>
            </a:r>
          </a:p>
          <a:p>
            <a:pPr lvl="1"/>
            <a:r>
              <a:rPr lang="en-US" dirty="0"/>
              <a:t> Specify retention (from 1 day to 1 year)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3B0F90-F3C2-3249-55E5-896F00AA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EBS Snapshots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1CE5C4-C613-C669-64B6-37A8AC7B0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165" y="1250565"/>
            <a:ext cx="3975515" cy="49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D1F9B-5946-2D40-312D-61051170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297CC-D7C0-B0A2-BE65-259C02DE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A87DF-E8D2-518F-63EF-E2226BB4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75AE96-C5C7-294C-EF7A-27E99525C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AMI = Amazon Machine Image</a:t>
            </a:r>
          </a:p>
          <a:p>
            <a:r>
              <a:rPr lang="en-US" dirty="0"/>
              <a:t> AMI are a customization of an EC2 instance</a:t>
            </a:r>
          </a:p>
          <a:p>
            <a:pPr lvl="1"/>
            <a:r>
              <a:rPr lang="en-US" dirty="0"/>
              <a:t> You add your own software, configuration, operating system, monitoring…</a:t>
            </a:r>
          </a:p>
          <a:p>
            <a:pPr lvl="1"/>
            <a:r>
              <a:rPr lang="en-US" dirty="0"/>
              <a:t> Faster boot / configuration time because all your software is pre-packaged</a:t>
            </a:r>
          </a:p>
          <a:p>
            <a:r>
              <a:rPr lang="en-US" dirty="0"/>
              <a:t> AMI are built for a specific region (and can be copied across regions)</a:t>
            </a:r>
          </a:p>
          <a:p>
            <a:r>
              <a:rPr lang="en-US" dirty="0"/>
              <a:t> You can launch EC2 instances from:</a:t>
            </a:r>
          </a:p>
          <a:p>
            <a:pPr lvl="1"/>
            <a:r>
              <a:rPr lang="en-US" dirty="0"/>
              <a:t> A Public AMI: AWS provided</a:t>
            </a:r>
          </a:p>
          <a:p>
            <a:pPr lvl="1"/>
            <a:r>
              <a:rPr lang="en-US" dirty="0"/>
              <a:t> Your own AMI: you make and maintain them yourself</a:t>
            </a:r>
          </a:p>
          <a:p>
            <a:pPr lvl="1"/>
            <a:r>
              <a:rPr lang="en-US" dirty="0"/>
              <a:t> An AWS Marketplace AMI: an AMI someone else made (and potentially sells)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CE4D-2275-03A4-43CB-320DE2AD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AMI Overview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47B1A1-3B67-6486-6F0D-2F2ED3CB2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507" y="1156057"/>
            <a:ext cx="13239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6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4337-7AC3-B52F-4E39-57DC9958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D8564-E256-065A-F95D-8D89CE24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D9320-7CF4-8CF7-E44A-FFC46B21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B7A8F9-EC77-413B-D99B-1C27C15A4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Start an EC2 instance and customize it</a:t>
            </a:r>
          </a:p>
          <a:p>
            <a:r>
              <a:rPr lang="en-US" dirty="0"/>
              <a:t> Stop the instance (for data integrity)</a:t>
            </a:r>
          </a:p>
          <a:p>
            <a:r>
              <a:rPr lang="en-US" dirty="0"/>
              <a:t> Build an AMI – this will also create EBS snapshots</a:t>
            </a:r>
          </a:p>
          <a:p>
            <a:r>
              <a:rPr lang="en-US" dirty="0"/>
              <a:t> Launch instances from other AMIs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473416-6789-BAD6-4E91-F1228081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AMI Process (from an EC2 instance)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D50324-94E1-2E28-55EC-C26D8C22C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93" y="3429000"/>
            <a:ext cx="96297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129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41485F0-8875-424F-87CA-5B5836C4B0AA}" vid="{229128E9-E5C2-40CB-9D01-AB4C7314EC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heu</Template>
  <TotalTime>838</TotalTime>
  <Words>1244</Words>
  <Application>Microsoft Office PowerPoint</Application>
  <PresentationFormat>Widescreen</PresentationFormat>
  <Paragraphs>173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ArialMT</vt:lpstr>
      <vt:lpstr>Calibri</vt:lpstr>
      <vt:lpstr>Century Gothic</vt:lpstr>
      <vt:lpstr>GillSans-Light</vt:lpstr>
      <vt:lpstr>Retrospect</vt:lpstr>
      <vt:lpstr>EC2 Instance Storage</vt:lpstr>
      <vt:lpstr>What’s an EBS Volume?</vt:lpstr>
      <vt:lpstr>EBS Volume</vt:lpstr>
      <vt:lpstr>EBS Volume - Example</vt:lpstr>
      <vt:lpstr>EBS – Delete on Termination attribute</vt:lpstr>
      <vt:lpstr>EBS Snapshots</vt:lpstr>
      <vt:lpstr>EBS Snapshots Features</vt:lpstr>
      <vt:lpstr>AMI Overview</vt:lpstr>
      <vt:lpstr>AMI Process (from an EC2 instance)</vt:lpstr>
      <vt:lpstr>EC2 Image Builder</vt:lpstr>
      <vt:lpstr>EC2 Instance Store</vt:lpstr>
      <vt:lpstr>Local EC2 Instance Store</vt:lpstr>
      <vt:lpstr>EFS – Elastic File System</vt:lpstr>
      <vt:lpstr>EBS vs EFS</vt:lpstr>
      <vt:lpstr>EFS Infrequent Access (EFS-IA)</vt:lpstr>
      <vt:lpstr>Shared Responsibility Model for EC2 Storage</vt:lpstr>
      <vt:lpstr>Amazon FSx – Overview</vt:lpstr>
      <vt:lpstr>Amazon FSx for Windows File Server</vt:lpstr>
      <vt:lpstr>Amazon FSx for Lustre</vt:lpstr>
      <vt:lpstr>EC2 Instance Storage -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Deore</dc:creator>
  <cp:lastModifiedBy>Harshal Deore</cp:lastModifiedBy>
  <cp:revision>223</cp:revision>
  <dcterms:created xsi:type="dcterms:W3CDTF">2022-05-21T13:46:19Z</dcterms:created>
  <dcterms:modified xsi:type="dcterms:W3CDTF">2022-06-05T04:43:41Z</dcterms:modified>
</cp:coreProperties>
</file>