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73A95-9194-4193-911C-277996A54C43}" type="datetimeFigureOut">
              <a:rPr lang="en-IN" smtClean="0"/>
              <a:t>05-06-2022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7280B-F41A-41DC-AF98-5F3BA119BBC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44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0910-9426-453D-8A98-1208455452C0}" type="datetime5">
              <a:rPr lang="en-IN" smtClean="0"/>
              <a:t>5-Jun-22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207658" y="4343400"/>
            <a:ext cx="727787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IN" dirty="0"/>
              <a:t>Day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5A65D5-10C0-4B1A-9C99-2CF1681379E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EAF045-D299-4EBF-BAFA-97138F73159D}"/>
              </a:ext>
            </a:extLst>
          </p:cNvPr>
          <p:cNvCxnSpPr>
            <a:cxnSpLocks/>
          </p:cNvCxnSpPr>
          <p:nvPr userDrawn="1"/>
        </p:nvCxnSpPr>
        <p:spPr>
          <a:xfrm>
            <a:off x="1097280" y="1083075"/>
            <a:ext cx="1011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CE7B27-4995-40F6-AD69-52F5D89A9E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1142061"/>
            <a:ext cx="10115202" cy="4930265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2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DA3E70-F4F9-4C9D-9F0A-067FB6F2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647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FD4E78-1620-4B97-941B-464EACB02684}"/>
              </a:ext>
            </a:extLst>
          </p:cNvPr>
          <p:cNvSpPr/>
          <p:nvPr userDrawn="1"/>
        </p:nvSpPr>
        <p:spPr>
          <a:xfrm>
            <a:off x="275073" y="4485316"/>
            <a:ext cx="3441066" cy="2273703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A6ADDA-32DD-4208-88A2-212EE8AD7533}" type="datetime5">
              <a:rPr lang="en-IN" smtClean="0"/>
              <a:t>5-Jun-22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tree&#10;&#10;Description automatically generated">
            <a:extLst>
              <a:ext uri="{FF2B5EF4-FFF2-40B4-BE49-F238E27FC236}">
                <a16:creationId xmlns:a16="http://schemas.microsoft.com/office/drawing/2014/main" id="{45C2567D-071D-4A98-982E-EDB37C8D5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4" b="2007"/>
          <a:stretch/>
        </p:blipFill>
        <p:spPr>
          <a:xfrm>
            <a:off x="8485529" y="210594"/>
            <a:ext cx="3706471" cy="612371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9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80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CB8-923F-43F8-8EAD-FFC9ED50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23644"/>
            <a:ext cx="10058400" cy="100146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Elastic Load Balancing &amp; Auto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Scaling Groups Section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3DE9-1E0E-4030-A69A-EA13D9D46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Amazon Web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9C26E3-4114-C4F2-F348-E87807C2D638}"/>
              </a:ext>
            </a:extLst>
          </p:cNvPr>
          <p:cNvSpPr txBox="1">
            <a:spLocks/>
          </p:cNvSpPr>
          <p:nvPr/>
        </p:nvSpPr>
        <p:spPr>
          <a:xfrm>
            <a:off x="1097280" y="361079"/>
            <a:ext cx="6345141" cy="1001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Day 2</a:t>
            </a: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B21D6C81-6CC0-E8F8-DF5C-D9609392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78" y="861812"/>
            <a:ext cx="3213402" cy="19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9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44891-405F-EE2B-097A-56E12631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6B689-9540-C30B-492C-6473BB01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AF882-DEF0-4594-4AD6-C5E24BDB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E3F3A-7845-3ABE-24AD-5F659417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ELB (Elastic Load Balancer) is a managed load balancer</a:t>
            </a:r>
          </a:p>
          <a:p>
            <a:pPr lvl="1"/>
            <a:r>
              <a:rPr lang="en-US" dirty="0"/>
              <a:t> AWS guarantees that it will be working</a:t>
            </a:r>
          </a:p>
          <a:p>
            <a:pPr lvl="1"/>
            <a:r>
              <a:rPr lang="en-US" dirty="0"/>
              <a:t> AWS takes care of upgrades, maintenance, high availability</a:t>
            </a:r>
          </a:p>
          <a:p>
            <a:pPr lvl="1"/>
            <a:r>
              <a:rPr lang="en-US" dirty="0"/>
              <a:t> AWS provides only a few configuration knobs</a:t>
            </a:r>
          </a:p>
          <a:p>
            <a:r>
              <a:rPr lang="en-US" dirty="0"/>
              <a:t> It costs less to setup your own load balancer but it will be a lot more effort on your end (maintenance, integrations)</a:t>
            </a:r>
          </a:p>
          <a:p>
            <a:r>
              <a:rPr lang="en-US" dirty="0"/>
              <a:t> 3 kinds of load balancers offered by AWS:</a:t>
            </a:r>
          </a:p>
          <a:p>
            <a:pPr lvl="1"/>
            <a:r>
              <a:rPr lang="en-US" dirty="0"/>
              <a:t> Application Load Balancer (HTTP / HTTPS only) – Layer 7</a:t>
            </a:r>
          </a:p>
          <a:p>
            <a:pPr lvl="1"/>
            <a:r>
              <a:rPr lang="en-US" dirty="0"/>
              <a:t> Network Load Balancer (ultra-high performance, allows for TCP) – Layer 4</a:t>
            </a:r>
          </a:p>
          <a:p>
            <a:pPr lvl="1"/>
            <a:r>
              <a:rPr lang="en-US" dirty="0"/>
              <a:t> Classic Load Balancer (slowly retiring) – Layer 4 &amp; 7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60470A-85E1-8835-10B6-7559404A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an Elastic Load Balancer?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27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36C01-2BB1-8F3A-DACA-EA55A51A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4B428-254A-A59F-96BB-B7F7D8EC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5794-AC16-885D-52C9-BB2B0BBB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4A5D1B-FCFC-A15C-A12D-B57E0385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real-life, the load on your websites and application can change</a:t>
            </a:r>
          </a:p>
          <a:p>
            <a:r>
              <a:rPr lang="en-US" dirty="0"/>
              <a:t> In the cloud, you can create and get rid of servers very quickly</a:t>
            </a:r>
          </a:p>
          <a:p>
            <a:r>
              <a:rPr lang="en-US" dirty="0"/>
              <a:t> The goal of an Auto Scaling Group (ASG) is to:</a:t>
            </a:r>
          </a:p>
          <a:p>
            <a:pPr lvl="1"/>
            <a:r>
              <a:rPr lang="en-US" dirty="0"/>
              <a:t> Scale out (add EC2 instances) to match an increased load</a:t>
            </a:r>
          </a:p>
          <a:p>
            <a:pPr lvl="1"/>
            <a:r>
              <a:rPr lang="en-US" dirty="0"/>
              <a:t> Scale in (remove EC2 instances) to match a decreased load</a:t>
            </a:r>
          </a:p>
          <a:p>
            <a:pPr lvl="1"/>
            <a:r>
              <a:rPr lang="en-US" dirty="0"/>
              <a:t> Ensure we have a minimum and a maximum number of machines running</a:t>
            </a:r>
          </a:p>
          <a:p>
            <a:pPr lvl="1"/>
            <a:r>
              <a:rPr lang="en-US" dirty="0"/>
              <a:t> Automatically register new instances to a load balancer</a:t>
            </a:r>
          </a:p>
          <a:p>
            <a:pPr lvl="1"/>
            <a:r>
              <a:rPr lang="en-US" dirty="0"/>
              <a:t> Replace unhealthy instances</a:t>
            </a:r>
          </a:p>
          <a:p>
            <a:r>
              <a:rPr lang="en-US" dirty="0"/>
              <a:t> Cost Savings: only run at an optimal capacity (principle of the cloud)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E0C019-FBA6-99EB-5FC9-44EFA666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Auto Scaling Group?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1F8BB-EB23-00D7-7A64-48E9205C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963" y="1142061"/>
            <a:ext cx="1494519" cy="14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ABF23-60EA-3A5E-B1EE-E875ED7B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2D292-E04B-7A6D-C30E-521B93B3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08FD9-65AC-2169-FAD2-BC970EC1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DC3A17-89AA-C8DF-641A-CDABD2A5E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561780"/>
            <a:ext cx="10115550" cy="409004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0690DDA-35A8-E840-65C3-C289231B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Group in 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91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B0E7F-34EC-FADA-6025-A7F27D04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13627-5156-7784-1847-43BBAADE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A0B58-BA8D-0E3B-7521-7FEC55D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C11D22-1269-D14E-B08B-A4C493D0D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439705"/>
            <a:ext cx="10115550" cy="433419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DFBB39-06F6-5E4D-C199-18130875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Auto Scaling Group in AWS With Load Balancer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6585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E0A67-05E5-D55B-A70E-C7CAA8FC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53C2B-081D-A0CC-9D2F-ADA74FF5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27F1-4EEA-18EF-E6F8-78C1B221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5D4FD-D4D9-7540-8A0B-41A99A38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Manual Scaling: Update the size of an ASG manually</a:t>
            </a:r>
          </a:p>
          <a:p>
            <a:r>
              <a:rPr lang="en-US" dirty="0"/>
              <a:t> Dynamic Scaling: Respond to changing demand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Simple / Step Scaling</a:t>
            </a:r>
          </a:p>
          <a:p>
            <a:pPr lvl="2"/>
            <a:r>
              <a:rPr lang="en-US" sz="1800" dirty="0"/>
              <a:t> When a CloudWatch alarm is triggered (example CPU &gt; 70%), then add 2 units</a:t>
            </a:r>
          </a:p>
          <a:p>
            <a:pPr lvl="2"/>
            <a:r>
              <a:rPr lang="en-US" sz="1800" dirty="0"/>
              <a:t> When a CloudWatch alarm is triggered (example CPU &lt; 30%), then remove 1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Target Tracking Scaling</a:t>
            </a:r>
          </a:p>
          <a:p>
            <a:pPr lvl="2"/>
            <a:r>
              <a:rPr lang="en-US" sz="1800" dirty="0"/>
              <a:t> Example: I want the average ASG CPU to stay at around 40%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Scheduled Scaling</a:t>
            </a:r>
          </a:p>
          <a:p>
            <a:pPr lvl="2"/>
            <a:r>
              <a:rPr lang="en-US" sz="1800" dirty="0"/>
              <a:t> Anticipate a scaling based on known usage patterns</a:t>
            </a:r>
          </a:p>
          <a:p>
            <a:pPr lvl="2"/>
            <a:r>
              <a:rPr lang="en-US" sz="1800" dirty="0"/>
              <a:t> Example: increase the min. capacity to 10 at 5 pm on Fridays</a:t>
            </a:r>
            <a:endParaRPr lang="en-IN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67EDFC-71EA-FF03-1E82-9B69DCEC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 Scaling Groups – Scaling Strategies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6200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28BDE-B265-A379-4C3D-1370CD6C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EF86A-542F-AB6C-5695-A263C335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723B3-35EE-0CFD-AD3E-D0F18A68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994468-E75D-B6A9-8C26-FDFDD4FA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3204132" cy="4930265"/>
          </a:xfrm>
        </p:spPr>
        <p:txBody>
          <a:bodyPr>
            <a:normAutofit/>
          </a:bodyPr>
          <a:lstStyle/>
          <a:p>
            <a:r>
              <a:rPr lang="en-US" dirty="0"/>
              <a:t> Predictive Scaling</a:t>
            </a:r>
          </a:p>
          <a:p>
            <a:pPr lvl="1"/>
            <a:r>
              <a:rPr lang="en-US" dirty="0"/>
              <a:t> Uses Machine Learning to predict future traffic ahead of time</a:t>
            </a:r>
          </a:p>
          <a:p>
            <a:pPr lvl="1"/>
            <a:r>
              <a:rPr lang="en-US" dirty="0"/>
              <a:t> Automatically provisions the right number of EC2 instances in advance</a:t>
            </a:r>
          </a:p>
          <a:p>
            <a:r>
              <a:rPr lang="en-US" dirty="0"/>
              <a:t> Useful when your load has predictable </a:t>
            </a:r>
            <a:r>
              <a:rPr lang="en-US" dirty="0" err="1"/>
              <a:t>timebased</a:t>
            </a:r>
            <a:r>
              <a:rPr lang="en-US" dirty="0"/>
              <a:t> patterns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70D40F-A564-84DE-B5E6-EA8B7F31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 Scaling Groups – Scaling Strategies</a:t>
            </a:r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A77F1-6238-AD32-A4B8-903F3105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92" y="1171943"/>
            <a:ext cx="6746591" cy="451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9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26468-6225-9745-E0B6-B798D172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E98FE-6A0B-B36D-53E6-C3FF8793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D9B28-734D-09A6-0754-1CAC11CB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1E842-CF61-195E-8F89-1CFE717E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High Availability vs Scalability (vertical and horizontal) vs Elasticity vs Agility in the Cloud</a:t>
            </a:r>
          </a:p>
          <a:p>
            <a:r>
              <a:rPr lang="en-IN" dirty="0"/>
              <a:t> Elastic Load Balancers (ELB)</a:t>
            </a:r>
          </a:p>
          <a:p>
            <a:pPr lvl="1"/>
            <a:r>
              <a:rPr lang="en-IN" dirty="0"/>
              <a:t> Distribute traffic across backend EC2 instances, can be Multi-AZ</a:t>
            </a:r>
          </a:p>
          <a:p>
            <a:pPr lvl="1"/>
            <a:r>
              <a:rPr lang="en-IN" dirty="0"/>
              <a:t> Supports health checks</a:t>
            </a:r>
          </a:p>
          <a:p>
            <a:pPr lvl="1"/>
            <a:r>
              <a:rPr lang="en-IN" dirty="0"/>
              <a:t> 3 types: Application LB (HTTP – L7), Network LB (TCP – L4), Classic LB (old)</a:t>
            </a:r>
          </a:p>
          <a:p>
            <a:r>
              <a:rPr lang="en-IN" dirty="0"/>
              <a:t> Auto Scaling Groups (ASG)</a:t>
            </a:r>
          </a:p>
          <a:p>
            <a:pPr lvl="1"/>
            <a:r>
              <a:rPr lang="en-IN" dirty="0"/>
              <a:t> Implement Elasticity for your application, across multiple AZ</a:t>
            </a:r>
          </a:p>
          <a:p>
            <a:pPr lvl="1"/>
            <a:r>
              <a:rPr lang="en-IN" dirty="0"/>
              <a:t> Scale EC2 instances based on the demand on your system, replace unhealthy</a:t>
            </a:r>
          </a:p>
          <a:p>
            <a:pPr lvl="1"/>
            <a:r>
              <a:rPr lang="en-IN" dirty="0"/>
              <a:t> Integrated with the ELB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4C529B-3154-0E59-E3D5-32937D62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 &amp; ASG – Summary</a:t>
            </a:r>
          </a:p>
        </p:txBody>
      </p:sp>
    </p:spTree>
    <p:extLst>
      <p:ext uri="{BB962C8B-B14F-4D97-AF65-F5344CB8AC3E}">
        <p14:creationId xmlns:p14="http://schemas.microsoft.com/office/powerpoint/2010/main" val="16653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EDD32-4D98-FEFA-7A41-C1FDA28C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53AF3-2EDE-2D1E-13E7-12C79B3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B2C4A-59A5-7703-1FBF-88DF1B17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0F17D-59FC-088E-73F8-51B938D2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Scalability means that an application / system can handle greater loads by adapting.</a:t>
            </a:r>
          </a:p>
          <a:p>
            <a:r>
              <a:rPr lang="en-US" dirty="0"/>
              <a:t> There are two kinds of scalability:</a:t>
            </a:r>
          </a:p>
          <a:p>
            <a:r>
              <a:rPr lang="en-US" dirty="0"/>
              <a:t> Vertical Scalability</a:t>
            </a:r>
          </a:p>
          <a:p>
            <a:r>
              <a:rPr lang="en-US" dirty="0"/>
              <a:t> Horizontal Scalability (= elasticity)</a:t>
            </a:r>
          </a:p>
          <a:p>
            <a:r>
              <a:rPr lang="en-US" dirty="0"/>
              <a:t> Scalability is linked but different to High Availability</a:t>
            </a:r>
          </a:p>
          <a:p>
            <a:r>
              <a:rPr lang="en-US" dirty="0"/>
              <a:t> Let’s deep dive into the distinction, using a call center as an example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0F2BE0-B9E2-A9F6-00FA-040EF6D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&amp;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180321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A52A1-EC58-78D8-CBFA-1D0DC60A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CC29F-43B9-0A92-5D78-91B0DBF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9FEA1-C353-1D71-31DD-E652B2D6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FC583E-0453-35F9-F15F-F456181A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6236581" cy="4930265"/>
          </a:xfrm>
        </p:spPr>
        <p:txBody>
          <a:bodyPr/>
          <a:lstStyle/>
          <a:p>
            <a:r>
              <a:rPr lang="en-US" dirty="0"/>
              <a:t> Vertical Scalability means increasing the size of the instance</a:t>
            </a:r>
          </a:p>
          <a:p>
            <a:r>
              <a:rPr lang="en-US" dirty="0"/>
              <a:t> For example, your application runs on a t2.micro</a:t>
            </a:r>
          </a:p>
          <a:p>
            <a:r>
              <a:rPr lang="en-US" dirty="0"/>
              <a:t> Scaling that application vertically means running it on a t2.large</a:t>
            </a:r>
          </a:p>
          <a:p>
            <a:r>
              <a:rPr lang="en-US" dirty="0"/>
              <a:t> Vertical scalability is very common for non distributed systems, such as a database.</a:t>
            </a:r>
          </a:p>
          <a:p>
            <a:r>
              <a:rPr lang="en-US" dirty="0"/>
              <a:t> There’s usually a limit to how much you can vertically scale (hardware limit)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47DDE0-A11F-128B-21AB-3D0834B2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Vertical Scalability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0F0F1-44F8-BF46-AFF9-54EC6429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316" y="1466891"/>
            <a:ext cx="3481167" cy="46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FADCB-3F8A-67D2-9B4C-0AB2A868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07B8C-F624-DC58-8F8C-809515A1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C31D0-D615-9B18-0BEB-B5076E5A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50203-64F2-0107-42E5-059CD984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5938002" cy="4930265"/>
          </a:xfrm>
        </p:spPr>
        <p:txBody>
          <a:bodyPr/>
          <a:lstStyle/>
          <a:p>
            <a:r>
              <a:rPr lang="en-US" dirty="0"/>
              <a:t> Horizontal Scalability means increasing the number of instances / systems for your application</a:t>
            </a:r>
          </a:p>
          <a:p>
            <a:r>
              <a:rPr lang="en-US" dirty="0"/>
              <a:t> Horizontal scaling implies distributed systems.</a:t>
            </a:r>
          </a:p>
          <a:p>
            <a:r>
              <a:rPr lang="en-US" dirty="0"/>
              <a:t> This is very common for web applications / modern applications</a:t>
            </a:r>
          </a:p>
          <a:p>
            <a:r>
              <a:rPr lang="en-US" dirty="0"/>
              <a:t> It’s easy to horizontally scale thanks the cloud offerings such as Amazon EC2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E817BD-A5AE-BF1F-0F2B-321B135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Horizontal Scalability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8E157-DCC0-FD0F-0C76-128715B4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73" y="1306298"/>
            <a:ext cx="3014466" cy="49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BC8F4-50A3-2D24-0517-0CB55686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A9927-ABD2-D38F-1A66-97A29ABE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F4814-0E33-1707-7493-9A91914D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6C1BFD-EC98-D3C5-38CC-50B55F9C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5144900" cy="4930265"/>
          </a:xfrm>
        </p:spPr>
        <p:txBody>
          <a:bodyPr/>
          <a:lstStyle/>
          <a:p>
            <a:r>
              <a:rPr lang="en-US" dirty="0"/>
              <a:t> High Availability usually goes hand in hand with horizontal scaling</a:t>
            </a:r>
          </a:p>
          <a:p>
            <a:r>
              <a:rPr lang="en-US" dirty="0"/>
              <a:t> High availability means running your application / system in at least 2 Availability Zones</a:t>
            </a:r>
          </a:p>
          <a:p>
            <a:r>
              <a:rPr lang="en-US" dirty="0"/>
              <a:t> The goal of high availability is to survive a data center loss (disaster)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A4EE3F-2C95-8851-41CE-2AEB61E0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Availability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CB09A-D608-46EB-00BB-2F1A582B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322" y="1142061"/>
            <a:ext cx="4092398" cy="49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8A46C-CC5D-AC1E-E561-FC57C139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08B17-DD56-0B86-F334-47AB852D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1ADC-AE4B-8114-05F2-E411204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99AA98-D240-0137-D5EF-FE3B1646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Vertical Scaling: Increase instance size (= scale up / down)</a:t>
            </a:r>
          </a:p>
          <a:p>
            <a:pPr lvl="1"/>
            <a:r>
              <a:rPr lang="en-IN" dirty="0"/>
              <a:t> From: t2.nano - 0.5G of RAM, 1 vCPU</a:t>
            </a:r>
          </a:p>
          <a:p>
            <a:pPr lvl="1"/>
            <a:r>
              <a:rPr lang="en-IN" dirty="0"/>
              <a:t> To: u-12tb1.metal – 12.3 TB of RAM, 448 vCPUs</a:t>
            </a:r>
          </a:p>
          <a:p>
            <a:r>
              <a:rPr lang="en-IN" dirty="0"/>
              <a:t> Horizontal Scaling: Increase number of instances (= scale out / in)</a:t>
            </a:r>
          </a:p>
          <a:p>
            <a:pPr lvl="1"/>
            <a:r>
              <a:rPr lang="en-IN" dirty="0"/>
              <a:t> Auto Scaling Group</a:t>
            </a:r>
          </a:p>
          <a:p>
            <a:pPr lvl="1"/>
            <a:r>
              <a:rPr lang="en-IN" dirty="0"/>
              <a:t> Load Balancer</a:t>
            </a:r>
          </a:p>
          <a:p>
            <a:r>
              <a:rPr lang="en-IN" dirty="0"/>
              <a:t> High Availability: Run instances for the same application across multi AZ</a:t>
            </a:r>
          </a:p>
          <a:p>
            <a:pPr lvl="1"/>
            <a:r>
              <a:rPr lang="en-IN" dirty="0"/>
              <a:t> Auto Scaling Group multi AZ</a:t>
            </a:r>
          </a:p>
          <a:p>
            <a:pPr lvl="1"/>
            <a:r>
              <a:rPr lang="en-IN" dirty="0"/>
              <a:t> Load Balancer multi AZ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9293AB-B2EF-2F75-862C-74D5478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Availability &amp; Scalability For EC2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22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A8DBD-C747-2747-DA98-9D87DF04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811C5-2F1D-2C05-658C-CB054BB6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3A33F-6B35-AF10-3113-0D06537C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779748-3DC7-84EE-5925-3272B003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8382622" cy="493026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Scalability</a:t>
            </a:r>
            <a:r>
              <a:rPr lang="en-US" dirty="0"/>
              <a:t>: ability to accommodate a larger load by making the hardware stronger (scale up), or by adding nodes (scale out)</a:t>
            </a:r>
          </a:p>
          <a:p>
            <a:r>
              <a:rPr lang="en-US" dirty="0"/>
              <a:t> </a:t>
            </a:r>
            <a:r>
              <a:rPr lang="en-US" b="1" dirty="0"/>
              <a:t>Elasticity</a:t>
            </a:r>
            <a:r>
              <a:rPr lang="en-US" dirty="0"/>
              <a:t>: once a system is scalable, elasticity means that there will be some “auto-scaling” so that the system can scale based on the load. This is “cloud-friendly”: pay-per-use, match demand, optimize costs</a:t>
            </a:r>
          </a:p>
          <a:p>
            <a:r>
              <a:rPr lang="en-US" dirty="0"/>
              <a:t> </a:t>
            </a:r>
            <a:r>
              <a:rPr lang="en-US" b="1" dirty="0"/>
              <a:t>Agility</a:t>
            </a:r>
            <a:r>
              <a:rPr lang="en-US" dirty="0"/>
              <a:t>: (not related to scalability - distractor) new IT resources are only a click away, which means that you reduce the time to make those resources available to your developers from weeks to just minutes.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DE5B58-2056-EBB5-23B7-94C1D8EB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vs Elasticity (vs Agility)</a:t>
            </a:r>
          </a:p>
        </p:txBody>
      </p:sp>
    </p:spTree>
    <p:extLst>
      <p:ext uri="{BB962C8B-B14F-4D97-AF65-F5344CB8AC3E}">
        <p14:creationId xmlns:p14="http://schemas.microsoft.com/office/powerpoint/2010/main" val="10515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DAE66-FC2B-1F4C-C4CA-5FDFD736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2D88D-B8A8-0F16-00C0-FF9E5337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0E5E6-848B-84EC-957E-23D1FAF4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3842E1-9215-E5C8-23AC-D9B34D4B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42061"/>
            <a:ext cx="8307977" cy="4930265"/>
          </a:xfrm>
        </p:spPr>
        <p:txBody>
          <a:bodyPr/>
          <a:lstStyle/>
          <a:p>
            <a:r>
              <a:rPr lang="en-US" dirty="0"/>
              <a:t>Load balancers are servers that forward internet traffic to multiple servers (EC2 Instances) downstream.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E65F35-6D4E-77BF-8211-AD3223F5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load balancing?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F7FB0-670E-E5E5-D1C4-5ADF6697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62" y="1258211"/>
            <a:ext cx="1474018" cy="1477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67CEE-1410-EA78-E7C1-7A3DF327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24" y="2805160"/>
            <a:ext cx="7978352" cy="32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3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DB68B-97E8-76B3-5640-EAC49F57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Day 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D42C8-E252-1A13-B19A-CB4A534B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E596-448D-4770-E637-C0503667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24C7F-2EE6-38D6-4D8F-2254B34E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Spread load across multiple downstream instances</a:t>
            </a:r>
          </a:p>
          <a:p>
            <a:r>
              <a:rPr lang="en-US" dirty="0"/>
              <a:t> Expose a single point of access (DNS) to your application</a:t>
            </a:r>
          </a:p>
          <a:p>
            <a:r>
              <a:rPr lang="en-US" dirty="0"/>
              <a:t> Seamlessly handle failures of downstream instances</a:t>
            </a:r>
          </a:p>
          <a:p>
            <a:r>
              <a:rPr lang="en-US" dirty="0"/>
              <a:t> Do regular health checks to your instances</a:t>
            </a:r>
          </a:p>
          <a:p>
            <a:r>
              <a:rPr lang="en-US" dirty="0"/>
              <a:t> Provide SSL termination (HTTPS) for your websites</a:t>
            </a:r>
          </a:p>
          <a:p>
            <a:r>
              <a:rPr lang="en-US" dirty="0"/>
              <a:t> High availability across zones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345BAF-A2D1-9579-2C32-1B3C5FDC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load balancer?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640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41485F0-8875-424F-87CA-5B5836C4B0AA}" vid="{229128E9-E5C2-40CB-9D01-AB4C7314E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heu</Template>
  <TotalTime>845</TotalTime>
  <Words>1114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Retrospect</vt:lpstr>
      <vt:lpstr>Elastic Load Balancing &amp; Auto Scaling Groups Section</vt:lpstr>
      <vt:lpstr>Scalability &amp; High Availability</vt:lpstr>
      <vt:lpstr>Vertical Scalability</vt:lpstr>
      <vt:lpstr>Horizontal Scalability</vt:lpstr>
      <vt:lpstr>High Availability</vt:lpstr>
      <vt:lpstr>High Availability &amp; Scalability For EC2</vt:lpstr>
      <vt:lpstr>Scalability vs Elasticity (vs Agility)</vt:lpstr>
      <vt:lpstr>What is load balancing?</vt:lpstr>
      <vt:lpstr>Why use a load balancer?</vt:lpstr>
      <vt:lpstr>Why use an Elastic Load Balancer?</vt:lpstr>
      <vt:lpstr>What’s an Auto Scaling Group?</vt:lpstr>
      <vt:lpstr>Auto Scaling Group in AWS</vt:lpstr>
      <vt:lpstr>Auto Scaling Group in AWS With Load Balancer</vt:lpstr>
      <vt:lpstr>Auto Scaling Groups – Scaling Strategies</vt:lpstr>
      <vt:lpstr>Auto Scaling Groups – Scaling Strategies</vt:lpstr>
      <vt:lpstr>ELB &amp; ASG –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Deore</dc:creator>
  <cp:lastModifiedBy>Harshal Deore</cp:lastModifiedBy>
  <cp:revision>227</cp:revision>
  <dcterms:created xsi:type="dcterms:W3CDTF">2022-05-21T13:46:19Z</dcterms:created>
  <dcterms:modified xsi:type="dcterms:W3CDTF">2022-06-05T04:43:10Z</dcterms:modified>
</cp:coreProperties>
</file>