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4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Default Extension="png" ContentType="image/png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48.xml" ContentType="application/vnd.openxmlformats-officedocument.presentationml.slideLayout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slideLayouts/slideLayout51.xml" ContentType="application/vnd.openxmlformats-officedocument.presentationml.slideLayout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Layouts/slideLayout40.xml" ContentType="application/vnd.openxmlformats-officedocument.presentationml.slideLayout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slideLayouts/slideLayout45.xml" ContentType="application/vnd.openxmlformats-officedocument.presentationml.slideLayout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34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Layouts/slideLayout39.xml" ContentType="application/vnd.openxmlformats-officedocument.presentationml.slideLayout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Layouts/slideLayout50.xml" ContentType="application/vnd.openxmlformats-officedocument.presentationml.slideLayout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Default Extension="rels" ContentType="application/vnd.openxmlformats-package.relationships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Layouts/slideLayout44.xml" ContentType="application/vnd.openxmlformats-officedocument.presentationml.slideLayout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  <Default Extension="jpeg" ContentType="image/jpeg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55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51" r:id="rId4"/>
    <p:sldMasterId id="2147485664" r:id="rId5"/>
    <p:sldMasterId id="2147485677" r:id="rId6"/>
  </p:sldMasterIdLst>
  <p:notesMasterIdLst>
    <p:notesMasterId r:id="rId144"/>
  </p:notesMasterIdLst>
  <p:handoutMasterIdLst>
    <p:handoutMasterId r:id="rId145"/>
  </p:handoutMasterIdLst>
  <p:sldIdLst>
    <p:sldId id="511" r:id="rId7"/>
    <p:sldId id="286" r:id="rId8"/>
    <p:sldId id="637" r:id="rId9"/>
    <p:sldId id="279" r:id="rId10"/>
    <p:sldId id="391" r:id="rId11"/>
    <p:sldId id="638" r:id="rId12"/>
    <p:sldId id="639" r:id="rId13"/>
    <p:sldId id="640" r:id="rId14"/>
    <p:sldId id="641" r:id="rId15"/>
    <p:sldId id="392" r:id="rId16"/>
    <p:sldId id="524" r:id="rId17"/>
    <p:sldId id="660" r:id="rId18"/>
    <p:sldId id="526" r:id="rId19"/>
    <p:sldId id="661" r:id="rId20"/>
    <p:sldId id="527" r:id="rId21"/>
    <p:sldId id="662" r:id="rId22"/>
    <p:sldId id="645" r:id="rId23"/>
    <p:sldId id="642" r:id="rId24"/>
    <p:sldId id="648" r:id="rId25"/>
    <p:sldId id="528" r:id="rId26"/>
    <p:sldId id="566" r:id="rId27"/>
    <p:sldId id="530" r:id="rId28"/>
    <p:sldId id="529" r:id="rId29"/>
    <p:sldId id="664" r:id="rId30"/>
    <p:sldId id="541" r:id="rId31"/>
    <p:sldId id="540" r:id="rId32"/>
    <p:sldId id="568" r:id="rId33"/>
    <p:sldId id="569" r:id="rId34"/>
    <p:sldId id="567" r:id="rId35"/>
    <p:sldId id="542" r:id="rId36"/>
    <p:sldId id="531" r:id="rId37"/>
    <p:sldId id="570" r:id="rId38"/>
    <p:sldId id="532" r:id="rId39"/>
    <p:sldId id="663" r:id="rId40"/>
    <p:sldId id="646" r:id="rId41"/>
    <p:sldId id="643" r:id="rId42"/>
    <p:sldId id="649" r:id="rId43"/>
    <p:sldId id="533" r:id="rId44"/>
    <p:sldId id="534" r:id="rId45"/>
    <p:sldId id="571" r:id="rId46"/>
    <p:sldId id="535" r:id="rId47"/>
    <p:sldId id="572" r:id="rId48"/>
    <p:sldId id="573" r:id="rId49"/>
    <p:sldId id="574" r:id="rId50"/>
    <p:sldId id="575" r:id="rId51"/>
    <p:sldId id="576" r:id="rId52"/>
    <p:sldId id="577" r:id="rId53"/>
    <p:sldId id="544" r:id="rId54"/>
    <p:sldId id="578" r:id="rId55"/>
    <p:sldId id="668" r:id="rId56"/>
    <p:sldId id="536" r:id="rId57"/>
    <p:sldId id="537" r:id="rId58"/>
    <p:sldId id="538" r:id="rId59"/>
    <p:sldId id="539" r:id="rId60"/>
    <p:sldId id="579" r:id="rId61"/>
    <p:sldId id="580" r:id="rId62"/>
    <p:sldId id="549" r:id="rId63"/>
    <p:sldId id="581" r:id="rId64"/>
    <p:sldId id="550" r:id="rId65"/>
    <p:sldId id="582" r:id="rId66"/>
    <p:sldId id="669" r:id="rId67"/>
    <p:sldId id="551" r:id="rId68"/>
    <p:sldId id="552" r:id="rId69"/>
    <p:sldId id="554" r:id="rId70"/>
    <p:sldId id="553" r:id="rId71"/>
    <p:sldId id="555" r:id="rId72"/>
    <p:sldId id="583" r:id="rId73"/>
    <p:sldId id="556" r:id="rId74"/>
    <p:sldId id="584" r:id="rId75"/>
    <p:sldId id="670" r:id="rId76"/>
    <p:sldId id="442" r:id="rId77"/>
    <p:sldId id="644" r:id="rId78"/>
    <p:sldId id="650" r:id="rId79"/>
    <p:sldId id="557" r:id="rId80"/>
    <p:sldId id="561" r:id="rId81"/>
    <p:sldId id="585" r:id="rId82"/>
    <p:sldId id="586" r:id="rId83"/>
    <p:sldId id="676" r:id="rId84"/>
    <p:sldId id="562" r:id="rId85"/>
    <p:sldId id="563" r:id="rId86"/>
    <p:sldId id="564" r:id="rId87"/>
    <p:sldId id="587" r:id="rId88"/>
    <p:sldId id="677" r:id="rId89"/>
    <p:sldId id="654" r:id="rId90"/>
    <p:sldId id="476" r:id="rId91"/>
    <p:sldId id="465" r:id="rId92"/>
    <p:sldId id="523" r:id="rId93"/>
    <p:sldId id="589" r:id="rId94"/>
    <p:sldId id="590" r:id="rId95"/>
    <p:sldId id="592" r:id="rId96"/>
    <p:sldId id="591" r:id="rId97"/>
    <p:sldId id="593" r:id="rId98"/>
    <p:sldId id="594" r:id="rId99"/>
    <p:sldId id="595" r:id="rId100"/>
    <p:sldId id="596" r:id="rId101"/>
    <p:sldId id="597" r:id="rId102"/>
    <p:sldId id="681" r:id="rId103"/>
    <p:sldId id="598" r:id="rId104"/>
    <p:sldId id="599" r:id="rId105"/>
    <p:sldId id="600" r:id="rId106"/>
    <p:sldId id="601" r:id="rId107"/>
    <p:sldId id="678" r:id="rId108"/>
    <p:sldId id="647" r:id="rId109"/>
    <p:sldId id="607" r:id="rId110"/>
    <p:sldId id="520" r:id="rId111"/>
    <p:sldId id="615" r:id="rId112"/>
    <p:sldId id="656" r:id="rId113"/>
    <p:sldId id="655" r:id="rId114"/>
    <p:sldId id="616" r:id="rId115"/>
    <p:sldId id="657" r:id="rId116"/>
    <p:sldId id="617" r:id="rId117"/>
    <p:sldId id="658" r:id="rId118"/>
    <p:sldId id="618" r:id="rId119"/>
    <p:sldId id="659" r:id="rId120"/>
    <p:sldId id="619" r:id="rId121"/>
    <p:sldId id="651" r:id="rId122"/>
    <p:sldId id="620" r:id="rId123"/>
    <p:sldId id="621" r:id="rId124"/>
    <p:sldId id="679" r:id="rId125"/>
    <p:sldId id="622" r:id="rId126"/>
    <p:sldId id="623" r:id="rId127"/>
    <p:sldId id="624" r:id="rId128"/>
    <p:sldId id="625" r:id="rId129"/>
    <p:sldId id="626" r:id="rId130"/>
    <p:sldId id="627" r:id="rId131"/>
    <p:sldId id="652" r:id="rId132"/>
    <p:sldId id="628" r:id="rId133"/>
    <p:sldId id="629" r:id="rId134"/>
    <p:sldId id="630" r:id="rId135"/>
    <p:sldId id="653" r:id="rId136"/>
    <p:sldId id="631" r:id="rId137"/>
    <p:sldId id="632" r:id="rId138"/>
    <p:sldId id="633" r:id="rId139"/>
    <p:sldId id="680" r:id="rId140"/>
    <p:sldId id="635" r:id="rId141"/>
    <p:sldId id="636" r:id="rId142"/>
    <p:sldId id="272" r:id="rId1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CC"/>
    <a:srgbClr val="FFFF99"/>
    <a:srgbClr val="FF9900"/>
    <a:srgbClr val="D5D000"/>
    <a:srgbClr val="CC0000"/>
    <a:srgbClr val="E2DD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20432" autoAdjust="0"/>
    <p:restoredTop sz="72941" autoAdjust="0"/>
  </p:normalViewPr>
  <p:slideViewPr>
    <p:cSldViewPr>
      <p:cViewPr varScale="1">
        <p:scale>
          <a:sx n="56" d="100"/>
          <a:sy n="56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432"/>
    </p:cViewPr>
  </p:sorterViewPr>
  <p:notesViewPr>
    <p:cSldViewPr>
      <p:cViewPr>
        <p:scale>
          <a:sx n="66" d="100"/>
          <a:sy n="66" d="100"/>
        </p:scale>
        <p:origin x="-237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38" Type="http://schemas.openxmlformats.org/officeDocument/2006/relationships/slide" Target="slides/slide132.xml"/><Relationship Id="rId16" Type="http://schemas.openxmlformats.org/officeDocument/2006/relationships/slide" Target="slides/slide10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28" Type="http://schemas.openxmlformats.org/officeDocument/2006/relationships/slide" Target="slides/slide122.xml"/><Relationship Id="rId144" Type="http://schemas.openxmlformats.org/officeDocument/2006/relationships/notesMaster" Target="notesMasters/notesMaster1.xml"/><Relationship Id="rId149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18" Type="http://schemas.openxmlformats.org/officeDocument/2006/relationships/slide" Target="slides/slide112.xml"/><Relationship Id="rId134" Type="http://schemas.openxmlformats.org/officeDocument/2006/relationships/slide" Target="slides/slide128.xml"/><Relationship Id="rId139" Type="http://schemas.openxmlformats.org/officeDocument/2006/relationships/slide" Target="slides/slide13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116" Type="http://schemas.openxmlformats.org/officeDocument/2006/relationships/slide" Target="slides/slide110.xml"/><Relationship Id="rId124" Type="http://schemas.openxmlformats.org/officeDocument/2006/relationships/slide" Target="slides/slide118.xml"/><Relationship Id="rId129" Type="http://schemas.openxmlformats.org/officeDocument/2006/relationships/slide" Target="slides/slide123.xml"/><Relationship Id="rId137" Type="http://schemas.openxmlformats.org/officeDocument/2006/relationships/slide" Target="slides/slide13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40" Type="http://schemas.openxmlformats.org/officeDocument/2006/relationships/slide" Target="slides/slide134.xml"/><Relationship Id="rId14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43" Type="http://schemas.openxmlformats.org/officeDocument/2006/relationships/slide" Target="slides/slide137.xml"/><Relationship Id="rId14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933C27-CBD2-483C-B90B-96D01112B144}" type="datetimeFigureOut">
              <a:rPr lang="en-US"/>
              <a:pPr>
                <a:defRPr/>
              </a:pPr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err="1"/>
              <a:t>Confid</a:t>
            </a:r>
            <a:r>
              <a:rPr lang="az-Cyrl-AZ" dirty="0"/>
              <a:t>е</a:t>
            </a:r>
            <a:r>
              <a:rPr lang="en-US" dirty="0" err="1" smtClean="0"/>
              <a:t>ntial</a:t>
            </a:r>
            <a:r>
              <a:rPr lang="en-US" dirty="0" smtClean="0"/>
              <a:t> © 2009 Wipro Ltd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DC7929-F192-4C96-B3BB-7ABBC7510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484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842BB0-7C4D-41F4-8768-47F34D41CCF3}" type="datetimeFigureOut">
              <a:rPr lang="en-US"/>
              <a:pPr>
                <a:defRPr/>
              </a:pPr>
              <a:t>12/5/2013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© 2009 Wipro Ltd – </a:t>
            </a:r>
            <a:r>
              <a:rPr lang="en-US" dirty="0" err="1" smtClean="0"/>
              <a:t>Int</a:t>
            </a:r>
            <a:r>
              <a:rPr lang="az-Cyrl-AZ" dirty="0" smtClean="0"/>
              <a:t>е</a:t>
            </a:r>
            <a:r>
              <a:rPr lang="en-US" dirty="0" err="1" smtClean="0"/>
              <a:t>rnal</a:t>
            </a:r>
            <a:r>
              <a:rPr lang="en-US" dirty="0" smtClean="0"/>
              <a:t> &amp; R</a:t>
            </a:r>
            <a:r>
              <a:rPr lang="az-Cyrl-AZ" dirty="0" smtClean="0"/>
              <a:t>е</a:t>
            </a:r>
            <a:r>
              <a:rPr lang="en-US" dirty="0" smtClean="0"/>
              <a:t>strict</a:t>
            </a:r>
            <a:r>
              <a:rPr lang="az-Cyrl-AZ" dirty="0" smtClean="0"/>
              <a:t>е</a:t>
            </a:r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A2AEF5-0B02-4098-B22A-6AD89FA8D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575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FC4C6C-440D-4D6D-8377-6F7A30C9A084}" type="slidenum">
              <a:rPr lang="en-GB" smtClean="0"/>
              <a:pPr eaLnBrk="1" hangingPunct="1"/>
              <a:t>1</a:t>
            </a:fld>
            <a:endParaRPr lang="en-GB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8975"/>
            <a:ext cx="4570412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Answers</a:t>
            </a:r>
            <a:r>
              <a:rPr lang="en-US" baseline="0" dirty="0" smtClean="0"/>
              <a:t> 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16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269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EEB50F-0FBA-4A98-B367-71A245A015F0}" type="slidenum">
              <a:rPr lang="en-US" smtClean="0"/>
              <a:pPr eaLnBrk="1" hangingPunct="1"/>
              <a:t>104</a:t>
            </a:fld>
            <a:endParaRPr lang="en-US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3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129ADC-E454-4B0B-B9A7-29B906606072}" type="slidenum">
              <a:rPr lang="en-US" smtClean="0"/>
              <a:pPr eaLnBrk="1" hangingPunct="1"/>
              <a:t>106</a:t>
            </a:fld>
            <a:endParaRPr lang="en-US" smtClean="0"/>
          </a:p>
        </p:txBody>
      </p:sp>
      <p:sp>
        <p:nvSpPr>
          <p:cNvPr id="244740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 smtClean="0"/>
              <a:t>Most of the</a:t>
            </a:r>
            <a:r>
              <a:rPr lang="en-US" baseline="0" dirty="0" smtClean="0"/>
              <a:t> CSS3 demo codes demonstrates in this section will not work </a:t>
            </a:r>
            <a:r>
              <a:rPr lang="en-US" baseline="0" dirty="0" smtClean="0"/>
              <a:t>with</a:t>
            </a:r>
            <a:r>
              <a:rPr lang="en-US" dirty="0"/>
              <a:t> </a:t>
            </a:r>
            <a:r>
              <a:rPr lang="en-US" dirty="0" smtClean="0"/>
              <a:t>Internet</a:t>
            </a:r>
            <a:r>
              <a:rPr lang="en-US" dirty="0"/>
              <a:t> </a:t>
            </a:r>
            <a:r>
              <a:rPr lang="en-US" dirty="0" smtClean="0"/>
              <a:t>Explorer</a:t>
            </a:r>
            <a:r>
              <a:rPr lang="en-US" dirty="0" smtClean="0"/>
              <a:t>. Try executing these</a:t>
            </a:r>
            <a:r>
              <a:rPr lang="en-US" baseline="0" dirty="0" smtClean="0"/>
              <a:t> </a:t>
            </a:r>
            <a:r>
              <a:rPr lang="en-US" dirty="0" smtClean="0"/>
              <a:t>codes with Firefox.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129ADC-E454-4B0B-B9A7-29B906606072}" type="slidenum">
              <a:rPr lang="en-US" smtClean="0"/>
              <a:pPr eaLnBrk="1" hangingPunct="1"/>
              <a:t>107</a:t>
            </a:fld>
            <a:endParaRPr lang="en-US" smtClean="0"/>
          </a:p>
        </p:txBody>
      </p:sp>
      <p:sp>
        <p:nvSpPr>
          <p:cNvPr id="244740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129ADC-E454-4B0B-B9A7-29B906606072}" type="slidenum">
              <a:rPr lang="en-US" smtClean="0"/>
              <a:pPr eaLnBrk="1" hangingPunct="1"/>
              <a:t>108</a:t>
            </a:fld>
            <a:endParaRPr lang="en-US" smtClean="0"/>
          </a:p>
        </p:txBody>
      </p:sp>
      <p:sp>
        <p:nvSpPr>
          <p:cNvPr id="244740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 smtClean="0"/>
              <a:t>This code doesn’t work with Internet Explorer. Try executing this code with Firefox.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63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A9738A-2653-4A7B-A4DE-FC276315B83D}" type="slidenum">
              <a:rPr lang="en-US" smtClean="0"/>
              <a:pPr eaLnBrk="1" hangingPunct="1"/>
              <a:t>109</a:t>
            </a:fld>
            <a:endParaRPr lang="en-US" smtClean="0"/>
          </a:p>
        </p:txBody>
      </p:sp>
      <p:sp>
        <p:nvSpPr>
          <p:cNvPr id="245764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 smtClean="0"/>
              <a:t>This code doesn’t work with Internet Explorer. Try executing this code with Firefox.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The selector is the HTML element on which you want to apply the style. </a:t>
            </a:r>
          </a:p>
          <a:p>
            <a:endParaRPr lang="en-US" dirty="0" smtClean="0"/>
          </a:p>
          <a:p>
            <a:r>
              <a:rPr lang="en-US" dirty="0" smtClean="0"/>
              <a:t>Each declaration consists of a property and its value. The property is the attribute </a:t>
            </a:r>
            <a:r>
              <a:rPr lang="en-US" dirty="0" smtClean="0"/>
              <a:t>of the</a:t>
            </a:r>
            <a:r>
              <a:rPr lang="en-US" dirty="0" smtClean="0"/>
              <a:t> style you want to change.</a:t>
            </a:r>
          </a:p>
          <a:p>
            <a:endParaRPr lang="en-US" dirty="0" smtClean="0"/>
          </a:p>
          <a:p>
            <a:r>
              <a:rPr lang="en-US" dirty="0" smtClean="0"/>
              <a:t>In the example above, we are trying to change the color of the heading h1 to red.</a:t>
            </a:r>
          </a:p>
        </p:txBody>
      </p:sp>
      <p:sp>
        <p:nvSpPr>
          <p:cNvPr id="163844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© 2009 Wipro Ltd – </a:t>
            </a:r>
            <a:r>
              <a:rPr lang="en-US" dirty="0" err="1" smtClean="0"/>
              <a:t>Int</a:t>
            </a:r>
            <a:r>
              <a:rPr lang="az-Cyrl-AZ" dirty="0" smtClean="0"/>
              <a:t>е</a:t>
            </a:r>
            <a:r>
              <a:rPr lang="en-US" dirty="0" err="1" smtClean="0"/>
              <a:t>rnal</a:t>
            </a:r>
            <a:r>
              <a:rPr lang="en-US" dirty="0" smtClean="0"/>
              <a:t> &amp; R</a:t>
            </a:r>
            <a:r>
              <a:rPr lang="az-Cyrl-AZ" dirty="0" smtClean="0"/>
              <a:t>е</a:t>
            </a:r>
            <a:r>
              <a:rPr lang="en-US" dirty="0" smtClean="0"/>
              <a:t>strict</a:t>
            </a:r>
            <a:r>
              <a:rPr lang="az-Cyrl-AZ" dirty="0" smtClean="0"/>
              <a:t>е</a:t>
            </a:r>
            <a:r>
              <a:rPr lang="en-US" dirty="0" smtClean="0"/>
              <a:t>d</a:t>
            </a:r>
          </a:p>
        </p:txBody>
      </p:sp>
      <p:sp>
        <p:nvSpPr>
          <p:cNvPr id="16384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EA9DE9-B3E0-4D02-BD1B-79EF4041FB7D}" type="slidenum">
              <a:rPr lang="en-US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63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A9738A-2653-4A7B-A4DE-FC276315B83D}" type="slidenum">
              <a:rPr lang="en-US" smtClean="0"/>
              <a:pPr eaLnBrk="1" hangingPunct="1"/>
              <a:t>110</a:t>
            </a:fld>
            <a:endParaRPr lang="en-US" smtClean="0"/>
          </a:p>
        </p:txBody>
      </p:sp>
      <p:sp>
        <p:nvSpPr>
          <p:cNvPr id="245764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 smtClean="0"/>
              <a:t>This code doesn’t work with Internet Explorer. Try executing this code with Firefox.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7E74C3-8473-4C1B-9D17-AB32BBFB02A8}" type="slidenum">
              <a:rPr lang="en-US" smtClean="0"/>
              <a:pPr eaLnBrk="1" hangingPunct="1"/>
              <a:t>111</a:t>
            </a:fld>
            <a:endParaRPr lang="en-US" smtClean="0"/>
          </a:p>
        </p:txBody>
      </p:sp>
      <p:sp>
        <p:nvSpPr>
          <p:cNvPr id="246788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 smtClean="0"/>
              <a:t>This code doesn’t work with Internet Explorer. Try executing this code with Firefox.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7E74C3-8473-4C1B-9D17-AB32BBFB02A8}" type="slidenum">
              <a:rPr lang="en-US" smtClean="0"/>
              <a:pPr eaLnBrk="1" hangingPunct="1"/>
              <a:t>112</a:t>
            </a:fld>
            <a:endParaRPr lang="en-US" smtClean="0"/>
          </a:p>
        </p:txBody>
      </p:sp>
      <p:sp>
        <p:nvSpPr>
          <p:cNvPr id="246788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 smtClean="0"/>
              <a:t>This code doesn’t work with Internet Explorer. Try executing this code with Firefox.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7811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5DB081-FE32-45A8-8E11-02AC580FEF00}" type="slidenum">
              <a:rPr lang="en-US" smtClean="0"/>
              <a:pPr eaLnBrk="1" hangingPunct="1"/>
              <a:t>113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7811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5DB081-FE32-45A8-8E11-02AC580FEF00}" type="slidenum">
              <a:rPr lang="en-US" smtClean="0"/>
              <a:pPr eaLnBrk="1" hangingPunct="1"/>
              <a:t>114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835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AB5B87-E659-4211-AB5A-76BB317EAE16}" type="slidenum">
              <a:rPr lang="en-US" smtClean="0"/>
              <a:pPr eaLnBrk="1" hangingPunct="1"/>
              <a:t>115</a:t>
            </a:fld>
            <a:endParaRPr lang="en-US" smtClean="0"/>
          </a:p>
        </p:txBody>
      </p:sp>
      <p:sp>
        <p:nvSpPr>
          <p:cNvPr id="248836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This code doesn’t work with Internet Explorer. Try executing this code with Firefox.</a:t>
            </a: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F38D18-518E-4F6F-BA07-6B958337EE5E}" type="slidenum">
              <a:rPr lang="en-US" smtClean="0"/>
              <a:pPr eaLnBrk="1" hangingPunct="1"/>
              <a:t>116</a:t>
            </a:fld>
            <a:endParaRPr lang="en-US" smtClean="0"/>
          </a:p>
        </p:txBody>
      </p:sp>
      <p:sp>
        <p:nvSpPr>
          <p:cNvPr id="249860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This code doesn’t work with Internet Explorer. Try executing this code with Firefox.</a:t>
            </a: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0883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F2E56F-5068-4FD6-A20B-356B3C95A181}" type="slidenum">
              <a:rPr lang="en-US" smtClean="0"/>
              <a:pPr eaLnBrk="1" hangingPunct="1"/>
              <a:t>117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7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D6D049-502E-484C-9AA1-226E6B9D6673}" type="slidenum">
              <a:rPr lang="en-US" smtClean="0"/>
              <a:pPr eaLnBrk="1" hangingPunct="1"/>
              <a:t>118</a:t>
            </a:fld>
            <a:endParaRPr lang="en-US" smtClean="0"/>
          </a:p>
        </p:txBody>
      </p:sp>
      <p:sp>
        <p:nvSpPr>
          <p:cNvPr id="251908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 smtClean="0"/>
              <a:t>This code doesn’t work with Internet Explorer. Try executing this code with Firefox.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Answer : c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 2009 Wipro Ltd – Int</a:t>
            </a:r>
            <a:r>
              <a:rPr lang="az-Cyrl-AZ" smtClean="0"/>
              <a:t>е</a:t>
            </a:r>
            <a:r>
              <a:rPr lang="en-US" smtClean="0"/>
              <a:t>rnal &amp; R</a:t>
            </a:r>
            <a:r>
              <a:rPr lang="az-Cyrl-AZ" smtClean="0"/>
              <a:t>е</a:t>
            </a:r>
            <a:r>
              <a:rPr lang="en-US" smtClean="0"/>
              <a:t>strict</a:t>
            </a:r>
            <a:r>
              <a:rPr lang="az-Cyrl-AZ" smtClean="0"/>
              <a:t>е</a:t>
            </a:r>
            <a:r>
              <a:rPr lang="en-US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2AEF5-0B02-4098-B22A-6AD89FA8D8D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803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1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568C94-F532-480E-965F-D4CC5FF415AB}" type="slidenum">
              <a:rPr lang="en-US" smtClean="0"/>
              <a:pPr eaLnBrk="1" hangingPunct="1"/>
              <a:t>120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5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F25681-4282-49CB-AC74-C5B7826AB658}" type="slidenum">
              <a:rPr lang="en-US" smtClean="0"/>
              <a:pPr eaLnBrk="1" hangingPunct="1"/>
              <a:t>121</a:t>
            </a:fld>
            <a:endParaRPr lang="en-US" smtClean="0"/>
          </a:p>
        </p:txBody>
      </p:sp>
      <p:sp>
        <p:nvSpPr>
          <p:cNvPr id="253956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 smtClean="0"/>
              <a:t>This code doesn’t work with Internet Explorer. Try executing this code with Firefox.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4979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A21BD5-F685-4C6E-A600-576BF9071BDB}" type="slidenum">
              <a:rPr lang="en-US" smtClean="0"/>
              <a:pPr eaLnBrk="1" hangingPunct="1"/>
              <a:t>122</a:t>
            </a:fld>
            <a:endParaRPr lang="en-US" smtClean="0"/>
          </a:p>
        </p:txBody>
      </p:sp>
      <p:sp>
        <p:nvSpPr>
          <p:cNvPr id="254980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 smtClean="0"/>
              <a:t>This code doesn’t work with Internet Explorer. Try executing this code with Firefox.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03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3940DF-E972-4115-B8C8-260B604892BA}" type="slidenum">
              <a:rPr lang="en-US" smtClean="0"/>
              <a:pPr eaLnBrk="1" hangingPunct="1"/>
              <a:t>123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7027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B0DDE0-8259-4E12-B80C-DE54C6C247E7}" type="slidenum">
              <a:rPr lang="en-US" smtClean="0"/>
              <a:pPr eaLnBrk="1" hangingPunct="1"/>
              <a:t>124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8051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8691BE-28D7-4226-955C-44E8AAD99D5B}" type="slidenum">
              <a:rPr lang="en-US" smtClean="0"/>
              <a:pPr eaLnBrk="1" hangingPunct="1"/>
              <a:t>125</a:t>
            </a:fld>
            <a:endParaRPr lang="en-US" smtClean="0"/>
          </a:p>
        </p:txBody>
      </p:sp>
      <p:sp>
        <p:nvSpPr>
          <p:cNvPr id="258052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 smtClean="0"/>
              <a:t>This code doesn’t work with Internet Explorer. Try executing this code with Firefox.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9075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5364E7-3687-4B03-BDF2-0B0726D62F99}" type="slidenum">
              <a:rPr lang="en-US" smtClean="0"/>
              <a:pPr eaLnBrk="1" hangingPunct="1"/>
              <a:t>126</a:t>
            </a:fld>
            <a:endParaRPr lang="en-US" smtClean="0"/>
          </a:p>
        </p:txBody>
      </p:sp>
      <p:sp>
        <p:nvSpPr>
          <p:cNvPr id="259076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 smtClean="0"/>
              <a:t>This code doesn’t work with Internet Explorer. Try executing this code with Firefox.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0099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584B30-E105-4444-985C-1C057CAE23FB}" type="slidenum">
              <a:rPr lang="en-US" smtClean="0"/>
              <a:pPr eaLnBrk="1" hangingPunct="1"/>
              <a:t>127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1123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86CC5B-3247-4A73-88B9-5ACB0E25BE16}" type="slidenum">
              <a:rPr lang="en-US" smtClean="0"/>
              <a:pPr eaLnBrk="1" hangingPunct="1"/>
              <a:t>128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2147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4F858F-91E5-4ACE-B19F-25C1DE8CBBB5}" type="slidenum">
              <a:rPr lang="en-US" smtClean="0"/>
              <a:pPr eaLnBrk="1" hangingPunct="1"/>
              <a:t>129</a:t>
            </a:fld>
            <a:endParaRPr lang="en-US" smtClean="0"/>
          </a:p>
        </p:txBody>
      </p:sp>
      <p:sp>
        <p:nvSpPr>
          <p:cNvPr id="262148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 smtClean="0"/>
              <a:t>This code doesn’t work with Internet Explorer. Try executing this code with Firefox.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Answers</a:t>
            </a:r>
            <a:r>
              <a:rPr lang="en-US" baseline="0" dirty="0" smtClean="0"/>
              <a:t> 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FALSE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3171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BE1AA4-9DED-4DC3-883F-2F6C26AC61B0}" type="slidenum">
              <a:rPr lang="en-US" smtClean="0"/>
              <a:pPr eaLnBrk="1" hangingPunct="1"/>
              <a:t>130</a:t>
            </a:fld>
            <a:endParaRPr lang="en-US" smtClean="0"/>
          </a:p>
        </p:txBody>
      </p:sp>
      <p:sp>
        <p:nvSpPr>
          <p:cNvPr id="263172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 smtClean="0"/>
              <a:t>This code doesn’t work with Internet Explorer. Try executing this code with Firefox.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541F65-63DD-4450-A58E-9E89A310342F}" type="slidenum">
              <a:rPr lang="en-US" smtClean="0"/>
              <a:pPr eaLnBrk="1" hangingPunct="1"/>
              <a:t>131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5219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D23559-24E0-4459-8CF2-09A452A6B55D}" type="slidenum">
              <a:rPr lang="en-US" smtClean="0"/>
              <a:pPr eaLnBrk="1" hangingPunct="1"/>
              <a:t>132</a:t>
            </a:fld>
            <a:endParaRPr lang="en-US" smtClean="0"/>
          </a:p>
        </p:txBody>
      </p:sp>
      <p:sp>
        <p:nvSpPr>
          <p:cNvPr id="265220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43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6DAEBE-BE70-4802-A22D-B3EEA9B32BD3}" type="slidenum">
              <a:rPr lang="en-US" smtClean="0"/>
              <a:pPr eaLnBrk="1" hangingPunct="1"/>
              <a:t>133</a:t>
            </a:fld>
            <a:endParaRPr lang="en-US" smtClean="0"/>
          </a:p>
        </p:txBody>
      </p:sp>
      <p:sp>
        <p:nvSpPr>
          <p:cNvPr id="266244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 smtClean="0"/>
              <a:t>This code doesn’t work with Internet Explorer. Try executing this code with Firefox.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Answer : b</a:t>
            </a: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8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A1D80E-64AE-461F-A6CD-6DE9C5C80639}" type="slidenum">
              <a:rPr lang="en-US" smtClean="0"/>
              <a:pPr eaLnBrk="1" hangingPunct="1"/>
              <a:t>135</a:t>
            </a:fld>
            <a:endParaRPr lang="en-US" smtClean="0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931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F72B12-E4B3-4CFF-81B5-FD262807B7EB}" type="slidenum">
              <a:rPr lang="en-US" smtClean="0"/>
              <a:pPr eaLnBrk="1" hangingPunct="1"/>
              <a:t>136</a:t>
            </a:fld>
            <a:endParaRPr lang="en-US" smtClean="0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 2009 Wipro Ltd – Int</a:t>
            </a:r>
            <a:r>
              <a:rPr lang="az-Cyrl-AZ" smtClean="0"/>
              <a:t>е</a:t>
            </a:r>
            <a:r>
              <a:rPr lang="en-US" smtClean="0"/>
              <a:t>rnal &amp; R</a:t>
            </a:r>
            <a:r>
              <a:rPr lang="az-Cyrl-AZ" smtClean="0"/>
              <a:t>е</a:t>
            </a:r>
            <a:r>
              <a:rPr lang="en-US" smtClean="0"/>
              <a:t>strict</a:t>
            </a:r>
            <a:r>
              <a:rPr lang="az-Cyrl-AZ" smtClean="0"/>
              <a:t>е</a:t>
            </a:r>
            <a:r>
              <a:rPr lang="en-US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2AEF5-0B02-4098-B22A-6AD89FA8D8DB}" type="slidenum">
              <a:rPr lang="en-US" smtClean="0"/>
              <a:pPr>
                <a:defRPr/>
              </a:pPr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34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Answers :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baseline="0" dirty="0" smtClean="0"/>
              <a:t> : d</a:t>
            </a:r>
          </a:p>
          <a:p>
            <a:r>
              <a:rPr lang="en-US" baseline="0" dirty="0" smtClean="0"/>
              <a:t>2 : TRUE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C5D891-6C0F-444A-B707-3B9A24B2578D}" type="slidenum">
              <a:rPr lang="en-US" smtClean="0"/>
              <a:pPr eaLnBrk="1" hangingPunct="1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 2009 Wipro Ltd – Int</a:t>
            </a:r>
            <a:r>
              <a:rPr lang="az-Cyrl-AZ" smtClean="0"/>
              <a:t>е</a:t>
            </a:r>
            <a:r>
              <a:rPr lang="en-US" smtClean="0"/>
              <a:t>rnal &amp; R</a:t>
            </a:r>
            <a:r>
              <a:rPr lang="az-Cyrl-AZ" smtClean="0"/>
              <a:t>е</a:t>
            </a:r>
            <a:r>
              <a:rPr lang="en-US" smtClean="0"/>
              <a:t>strict</a:t>
            </a:r>
            <a:r>
              <a:rPr lang="az-Cyrl-AZ" smtClean="0"/>
              <a:t>е</a:t>
            </a:r>
            <a:r>
              <a:rPr lang="en-US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2AEF5-0B02-4098-B22A-6AD89FA8D8D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6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Point to remember :</a:t>
            </a:r>
          </a:p>
          <a:p>
            <a:endParaRPr lang="en-US" dirty="0" smtClean="0"/>
          </a:p>
          <a:p>
            <a:r>
              <a:rPr lang="en-US" dirty="0" smtClean="0"/>
              <a:t>Do not start an ID or a class name with a number !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Answers :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a</a:t>
            </a:r>
          </a:p>
          <a:p>
            <a:pPr marL="228600" indent="-228600">
              <a:buAutoNum type="arabicPeriod"/>
            </a:pPr>
            <a:r>
              <a:rPr lang="en-US" dirty="0" smtClean="0"/>
              <a:t>b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EA8FBF-8629-4BE1-9FF7-961D1A848E2F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Please Note :</a:t>
            </a:r>
          </a:p>
          <a:p>
            <a:endParaRPr lang="en-US" dirty="0" smtClean="0"/>
          </a:p>
          <a:p>
            <a:r>
              <a:rPr lang="en-US" dirty="0" smtClean="0"/>
              <a:t>If you place a link to an external style sheet after specifying a style within the </a:t>
            </a:r>
            <a:r>
              <a:rPr lang="en-US" dirty="0" smtClean="0"/>
              <a:t>head section</a:t>
            </a:r>
            <a:r>
              <a:rPr lang="en-US" dirty="0" smtClean="0"/>
              <a:t>, then the external style sheet will override the internal style.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Answers</a:t>
            </a:r>
            <a:r>
              <a:rPr lang="en-US" baseline="0" dirty="0" smtClean="0"/>
              <a:t> 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</a:t>
            </a:r>
          </a:p>
          <a:p>
            <a:pPr marL="228600" indent="-228600">
              <a:buAutoNum type="arabicPeriod"/>
            </a:pPr>
            <a:r>
              <a:rPr lang="en-US" dirty="0" smtClean="0"/>
              <a:t>b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F8B30C-CA84-4249-8729-969275307704}" type="slidenum">
              <a:rPr lang="en-US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 2009 Wipro Ltd – Int</a:t>
            </a:r>
            <a:r>
              <a:rPr lang="az-Cyrl-AZ" smtClean="0"/>
              <a:t>е</a:t>
            </a:r>
            <a:r>
              <a:rPr lang="en-US" smtClean="0"/>
              <a:t>rnal &amp; R</a:t>
            </a:r>
            <a:r>
              <a:rPr lang="az-Cyrl-AZ" smtClean="0"/>
              <a:t>е</a:t>
            </a:r>
            <a:r>
              <a:rPr lang="en-US" smtClean="0"/>
              <a:t>strict</a:t>
            </a:r>
            <a:r>
              <a:rPr lang="az-Cyrl-AZ" smtClean="0"/>
              <a:t>е</a:t>
            </a:r>
            <a:r>
              <a:rPr lang="en-US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2AEF5-0B02-4098-B22A-6AD89FA8D8D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562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 2009 Wipro Ltd – Int</a:t>
            </a:r>
            <a:r>
              <a:rPr lang="az-Cyrl-AZ" smtClean="0"/>
              <a:t>е</a:t>
            </a:r>
            <a:r>
              <a:rPr lang="en-US" smtClean="0"/>
              <a:t>rnal &amp; R</a:t>
            </a:r>
            <a:r>
              <a:rPr lang="az-Cyrl-AZ" smtClean="0"/>
              <a:t>е</a:t>
            </a:r>
            <a:r>
              <a:rPr lang="en-US" smtClean="0"/>
              <a:t>strict</a:t>
            </a:r>
            <a:r>
              <a:rPr lang="az-Cyrl-AZ" smtClean="0"/>
              <a:t>е</a:t>
            </a:r>
            <a:r>
              <a:rPr lang="en-US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2AEF5-0B02-4098-B22A-6AD89FA8D8D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55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b="1" dirty="0" smtClean="0"/>
              <a:t>Why CSS ?</a:t>
            </a:r>
          </a:p>
          <a:p>
            <a:endParaRPr lang="en-US" dirty="0" smtClean="0"/>
          </a:p>
          <a:p>
            <a:r>
              <a:rPr lang="en-US" dirty="0" smtClean="0"/>
              <a:t>The earlier versions of HTML did not contain formatting tags. It was primarily used for defining the content of a document like paragraphs, headings etc.</a:t>
            </a:r>
          </a:p>
          <a:p>
            <a:endParaRPr lang="en-US" dirty="0" smtClean="0"/>
          </a:p>
          <a:p>
            <a:r>
              <a:rPr lang="en-US" dirty="0" smtClean="0"/>
              <a:t>With HTML 3.2 specifications, the formatting tags like color, font etc. were added.</a:t>
            </a:r>
          </a:p>
          <a:p>
            <a:endParaRPr lang="en-US" dirty="0" smtClean="0"/>
          </a:p>
          <a:p>
            <a:r>
              <a:rPr lang="en-US" dirty="0" smtClean="0"/>
              <a:t>As you are aware, HTML was primarily used for creating user interfaces. </a:t>
            </a:r>
            <a:r>
              <a:rPr lang="en-US" dirty="0" smtClean="0"/>
              <a:t>When developing</a:t>
            </a:r>
            <a:r>
              <a:rPr lang="en-US" dirty="0" smtClean="0"/>
              <a:t> large web applications, which contained hundreds of web </a:t>
            </a:r>
            <a:r>
              <a:rPr lang="en-US" dirty="0" smtClean="0"/>
              <a:t>pages, formatting</a:t>
            </a:r>
            <a:r>
              <a:rPr lang="en-US" dirty="0" smtClean="0"/>
              <a:t> individual web pages posed challenges. The developers found it </a:t>
            </a:r>
            <a:r>
              <a:rPr lang="en-US" dirty="0" smtClean="0"/>
              <a:t>very tedious</a:t>
            </a:r>
            <a:r>
              <a:rPr lang="en-US" dirty="0" smtClean="0"/>
              <a:t> to add formats like color, font etc. for every page.</a:t>
            </a:r>
          </a:p>
          <a:p>
            <a:endParaRPr lang="en-US" dirty="0" smtClean="0"/>
          </a:p>
          <a:p>
            <a:r>
              <a:rPr lang="en-US" dirty="0" smtClean="0"/>
              <a:t>To overcome this challenge, World Wide Web Consortium(W3C) introduced CSS.</a:t>
            </a:r>
          </a:p>
          <a:p>
            <a:endParaRPr lang="en-US" dirty="0" smtClean="0"/>
          </a:p>
          <a:p>
            <a:r>
              <a:rPr lang="en-US" dirty="0" smtClean="0"/>
              <a:t>We can create separate CSS files and these files can be used for applying Styles </a:t>
            </a:r>
            <a:r>
              <a:rPr lang="en-US" dirty="0" smtClean="0"/>
              <a:t>to HTML</a:t>
            </a:r>
            <a:r>
              <a:rPr lang="en-US" dirty="0" smtClean="0"/>
              <a:t> pages. </a:t>
            </a:r>
          </a:p>
          <a:p>
            <a:endParaRPr lang="en-US" dirty="0" smtClean="0"/>
          </a:p>
          <a:p>
            <a:r>
              <a:rPr lang="en-US" dirty="0" smtClean="0"/>
              <a:t>CSS offers more options and is more accurate and sophisticated. Most of the modern browsers support CSS.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Answers :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416405-BB68-4F2F-83C3-7D7775BDD3A5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68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Answers</a:t>
            </a:r>
            <a:r>
              <a:rPr lang="en-US" baseline="0" dirty="0" smtClean="0"/>
              <a:t> 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You can use Sans-serif fonts instead of serif, since they are easier to read.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09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By default, the font size is 16 </a:t>
            </a:r>
            <a:r>
              <a:rPr lang="en-US" dirty="0" err="1" smtClean="0"/>
              <a:t>px</a:t>
            </a:r>
            <a:r>
              <a:rPr lang="en-US" dirty="0" smtClean="0"/>
              <a:t>. i.e. If you do not specify the font-size , then 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normal text</a:t>
            </a:r>
            <a:r>
              <a:rPr lang="en-US" dirty="0" smtClean="0"/>
              <a:t>, as in the case of paragraphs, will always be set to 16 </a:t>
            </a:r>
            <a:r>
              <a:rPr lang="en-US" dirty="0" err="1" smtClean="0"/>
              <a:t>px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19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40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A45FB7-C263-40BD-B13C-7FCDDE4D40F8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159748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CSS1 was introduced in 1996 and it is the first edition of Cascading Style Sheets. CSS </a:t>
            </a:r>
            <a:r>
              <a:rPr lang="en-US" dirty="0" smtClean="0"/>
              <a:t>1supported</a:t>
            </a:r>
            <a:r>
              <a:rPr lang="en-US" dirty="0" smtClean="0"/>
              <a:t> several properties. Unique id for each property was introduced with </a:t>
            </a:r>
            <a:r>
              <a:rPr lang="en-US" dirty="0" smtClean="0"/>
              <a:t>this version</a:t>
            </a:r>
            <a:r>
              <a:rPr lang="en-US" dirty="0" smtClean="0"/>
              <a:t>. Even though we could set Margins, borders, padding and positioning </a:t>
            </a:r>
            <a:r>
              <a:rPr lang="en-US" dirty="0" smtClean="0"/>
              <a:t>through HTML</a:t>
            </a:r>
            <a:r>
              <a:rPr lang="en-US" dirty="0" smtClean="0"/>
              <a:t>, CSS 1 offered enhanced  features to implement these properties. Using </a:t>
            </a:r>
            <a:r>
              <a:rPr lang="en-US" dirty="0" smtClean="0"/>
              <a:t>Style sheets</a:t>
            </a:r>
            <a:r>
              <a:rPr lang="en-US" dirty="0" smtClean="0"/>
              <a:t>, it was easy to introduce spacing between lines and rows of tables.</a:t>
            </a:r>
          </a:p>
          <a:p>
            <a:endParaRPr lang="en-US" dirty="0" smtClean="0"/>
          </a:p>
          <a:p>
            <a:r>
              <a:rPr lang="en-US" dirty="0" smtClean="0"/>
              <a:t>With CSS 1, web designers were able to optimize and easily design web pages.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Answers :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2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606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50E08A-64DF-4446-A339-43A75E3F4EB6}" type="slidenum">
              <a:rPr lang="en-US" smtClean="0"/>
              <a:pPr eaLnBrk="1" hangingPunct="1"/>
              <a:t>72</a:t>
            </a:fld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 2009 Wipro Ltd – Int</a:t>
            </a:r>
            <a:r>
              <a:rPr lang="az-Cyrl-AZ" smtClean="0"/>
              <a:t>е</a:t>
            </a:r>
            <a:r>
              <a:rPr lang="en-US" smtClean="0"/>
              <a:t>rnal &amp; R</a:t>
            </a:r>
            <a:r>
              <a:rPr lang="az-Cyrl-AZ" smtClean="0"/>
              <a:t>е</a:t>
            </a:r>
            <a:r>
              <a:rPr lang="en-US" smtClean="0"/>
              <a:t>strict</a:t>
            </a:r>
            <a:r>
              <a:rPr lang="az-Cyrl-AZ" smtClean="0"/>
              <a:t>е</a:t>
            </a:r>
            <a:r>
              <a:rPr lang="en-US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2AEF5-0B02-4098-B22A-6AD89FA8D8DB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7685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i="1" dirty="0" smtClean="0"/>
              <a:t>Important point to remember :</a:t>
            </a:r>
          </a:p>
          <a:p>
            <a:endParaRPr lang="en-US" i="1" dirty="0" smtClean="0"/>
          </a:p>
          <a:p>
            <a:r>
              <a:rPr lang="en-US" dirty="0" smtClean="0"/>
              <a:t>When you are  setting the styles for several link states, you are required to </a:t>
            </a:r>
            <a:r>
              <a:rPr lang="en-US" dirty="0" smtClean="0"/>
              <a:t>follow some</a:t>
            </a:r>
            <a:r>
              <a:rPr lang="en-US" dirty="0" smtClean="0"/>
              <a:t> order rules:</a:t>
            </a:r>
          </a:p>
          <a:p>
            <a:endParaRPr lang="en-US" dirty="0" smtClean="0"/>
          </a:p>
          <a:p>
            <a:r>
              <a:rPr lang="en-US" dirty="0" smtClean="0"/>
              <a:t>1. a:hover MUST come after a:link and a:visited </a:t>
            </a:r>
          </a:p>
          <a:p>
            <a:endParaRPr lang="en-US" dirty="0" smtClean="0"/>
          </a:p>
          <a:p>
            <a:r>
              <a:rPr lang="en-US" dirty="0" smtClean="0"/>
              <a:t>2. a:active MUST come after a:hover 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Answers :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11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2628A2-AE52-4249-A540-8A6CCCEC3536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160772" name="Notes Placeholder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+mj-lt"/>
              </a:rPr>
              <a:t>CSS 2 was published in 1998 and it provides enhancement over CSS 1. Support </a:t>
            </a:r>
            <a:r>
              <a:rPr lang="en-US" dirty="0" smtClean="0">
                <a:latin typeface="+mj-lt"/>
              </a:rPr>
              <a:t>for Bidirectional</a:t>
            </a:r>
            <a:r>
              <a:rPr lang="en-US" dirty="0" smtClean="0">
                <a:latin typeface="+mj-lt"/>
              </a:rPr>
              <a:t> texts is one of the major enhancement introduced with this </a:t>
            </a:r>
            <a:r>
              <a:rPr lang="en-US" dirty="0" smtClean="0">
                <a:latin typeface="+mj-lt"/>
              </a:rPr>
              <a:t>edition. Many</a:t>
            </a:r>
            <a:r>
              <a:rPr lang="en-US" dirty="0" smtClean="0">
                <a:latin typeface="+mj-lt"/>
              </a:rPr>
              <a:t> other new font properties such as shadows were also introduced. CSS 2.1 </a:t>
            </a:r>
            <a:r>
              <a:rPr lang="en-US" dirty="0" smtClean="0">
                <a:latin typeface="+mj-lt"/>
              </a:rPr>
              <a:t>was the</a:t>
            </a:r>
            <a:r>
              <a:rPr lang="en-US" dirty="0" smtClean="0">
                <a:latin typeface="+mj-lt"/>
              </a:rPr>
              <a:t> last 2</a:t>
            </a:r>
            <a:r>
              <a:rPr lang="en-US" baseline="30000" dirty="0" smtClean="0">
                <a:latin typeface="+mj-lt"/>
              </a:rPr>
              <a:t>nd</a:t>
            </a:r>
            <a:r>
              <a:rPr lang="en-US" dirty="0" smtClean="0">
                <a:latin typeface="+mj-lt"/>
              </a:rPr>
              <a:t> generation edition of CSS.</a:t>
            </a: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22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Answer</a:t>
            </a:r>
            <a:r>
              <a:rPr lang="en-US" baseline="0" dirty="0" smtClean="0"/>
              <a:t>s 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TRUE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</a:t>
            </a:r>
          </a:p>
          <a:p>
            <a:pPr marL="228600" indent="-228600">
              <a:buAutoNum type="arabicPeriod"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2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 2009 Wipro Ltd – Int</a:t>
            </a:r>
            <a:r>
              <a:rPr lang="az-Cyrl-AZ" smtClean="0"/>
              <a:t>е</a:t>
            </a:r>
            <a:r>
              <a:rPr lang="en-US" smtClean="0"/>
              <a:t>rnal &amp; R</a:t>
            </a:r>
            <a:r>
              <a:rPr lang="az-Cyrl-AZ" smtClean="0"/>
              <a:t>е</a:t>
            </a:r>
            <a:r>
              <a:rPr lang="en-US" smtClean="0"/>
              <a:t>strict</a:t>
            </a:r>
            <a:r>
              <a:rPr lang="az-Cyrl-AZ" smtClean="0"/>
              <a:t>е</a:t>
            </a:r>
            <a:r>
              <a:rPr lang="en-US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2AEF5-0B02-4098-B22A-6AD89FA8D8DB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92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73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83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Content : Contains the content that the element holds, which may be text or  image.</a:t>
            </a:r>
          </a:p>
          <a:p>
            <a:endParaRPr lang="en-US" dirty="0" smtClean="0"/>
          </a:p>
          <a:p>
            <a:r>
              <a:rPr lang="en-US" dirty="0" smtClean="0"/>
              <a:t>Padding : It is the clearance area around the content. It is affected by the background color.</a:t>
            </a:r>
          </a:p>
          <a:p>
            <a:endParaRPr lang="en-US" dirty="0" smtClean="0"/>
          </a:p>
          <a:p>
            <a:r>
              <a:rPr lang="en-US" dirty="0" smtClean="0"/>
              <a:t>Border : Border encloses the padding and the content. It is affected by </a:t>
            </a:r>
            <a:r>
              <a:rPr lang="en-US" dirty="0" smtClean="0"/>
              <a:t>the background</a:t>
            </a:r>
            <a:r>
              <a:rPr lang="en-US" dirty="0" smtClean="0"/>
              <a:t> color.</a:t>
            </a:r>
          </a:p>
          <a:p>
            <a:endParaRPr lang="en-US" dirty="0" smtClean="0"/>
          </a:p>
          <a:p>
            <a:r>
              <a:rPr lang="en-US" dirty="0" smtClean="0"/>
              <a:t>Margin : Margin is the clearance area around the border. It is completely transparent. It does not have background color.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Slide Number Placeholder 7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F6338B-F4F2-4DF2-A46E-D9789ED0876E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04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14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i="1" dirty="0" smtClean="0"/>
              <a:t>Point</a:t>
            </a:r>
            <a:r>
              <a:rPr lang="en-US" i="1" baseline="0" dirty="0" smtClean="0"/>
              <a:t> to note :</a:t>
            </a:r>
          </a:p>
          <a:p>
            <a:endParaRPr lang="en-US" i="1" dirty="0" smtClean="0"/>
          </a:p>
          <a:p>
            <a:r>
              <a:rPr lang="en-US" b="1" dirty="0" smtClean="0"/>
              <a:t>Paddings are not supposed to</a:t>
            </a:r>
            <a:r>
              <a:rPr lang="en-US" b="1" baseline="0" dirty="0" smtClean="0"/>
              <a:t> be negative. </a:t>
            </a:r>
            <a:r>
              <a:rPr lang="en-US" b="1" dirty="0" smtClean="0"/>
              <a:t>You must</a:t>
            </a:r>
            <a:r>
              <a:rPr lang="en-US" b="1" baseline="0" dirty="0" smtClean="0"/>
              <a:t> avoid  assigning </a:t>
            </a:r>
            <a:r>
              <a:rPr lang="en-US" b="1" dirty="0" smtClean="0"/>
              <a:t>negative values</a:t>
            </a:r>
            <a:r>
              <a:rPr lang="en-US" b="1" dirty="0" smtClean="0"/>
              <a:t> for padding. </a:t>
            </a:r>
          </a:p>
          <a:p>
            <a:endParaRPr lang="en-US" b="1" dirty="0" smtClean="0"/>
          </a:p>
          <a:p>
            <a:r>
              <a:rPr lang="en-US" b="0" dirty="0" smtClean="0"/>
              <a:t>What is the effect of assigning</a:t>
            </a:r>
            <a:r>
              <a:rPr lang="en-US" b="0" baseline="0" dirty="0" smtClean="0"/>
              <a:t> negative values? Participants are expected to find out.</a:t>
            </a:r>
            <a:endParaRPr lang="en-US" b="0" dirty="0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24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34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44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u="sng" dirty="0" smtClean="0"/>
              <a:t>border-style values :</a:t>
            </a:r>
          </a:p>
          <a:p>
            <a:endParaRPr lang="en-US" u="sng" dirty="0" smtClean="0"/>
          </a:p>
          <a:p>
            <a:r>
              <a:rPr lang="en-US" dirty="0" smtClean="0"/>
              <a:t>none : No Border</a:t>
            </a:r>
          </a:p>
          <a:p>
            <a:r>
              <a:rPr lang="en-US" dirty="0" smtClean="0"/>
              <a:t>dotted : Dotted Border</a:t>
            </a:r>
          </a:p>
          <a:p>
            <a:r>
              <a:rPr lang="en-US" dirty="0" smtClean="0"/>
              <a:t>dashed : Dashed Border</a:t>
            </a:r>
          </a:p>
          <a:p>
            <a:endParaRPr lang="en-US" dirty="0" smtClean="0"/>
          </a:p>
          <a:p>
            <a:r>
              <a:rPr lang="en-US" u="sng" dirty="0" smtClean="0"/>
              <a:t>border-width :</a:t>
            </a:r>
          </a:p>
          <a:p>
            <a:endParaRPr lang="en-US" u="sng" dirty="0" smtClean="0"/>
          </a:p>
          <a:p>
            <a:r>
              <a:rPr lang="en-US" dirty="0" smtClean="0"/>
              <a:t>You can set border-width using pixel value.</a:t>
            </a:r>
          </a:p>
          <a:p>
            <a:r>
              <a:rPr lang="en-US" dirty="0" smtClean="0"/>
              <a:t>Ex : border-width:5px;</a:t>
            </a: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Some browser may not work properly with padding and border. For e.g. </a:t>
            </a:r>
            <a:r>
              <a:rPr lang="en-US" dirty="0" smtClean="0"/>
              <a:t>Some versions</a:t>
            </a:r>
            <a:r>
              <a:rPr lang="en-US" dirty="0" smtClean="0"/>
              <a:t> of Internet Explorer included padding and border in the width property. </a:t>
            </a:r>
            <a:r>
              <a:rPr lang="en-US" dirty="0" smtClean="0"/>
              <a:t>In such</a:t>
            </a:r>
            <a:r>
              <a:rPr lang="en-US" dirty="0" smtClean="0"/>
              <a:t> cases, you will not be able to see the effect of explicit padding and border </a:t>
            </a:r>
            <a:r>
              <a:rPr lang="en-US" dirty="0" err="1" smtClean="0"/>
              <a:t>valuesthat</a:t>
            </a:r>
            <a:r>
              <a:rPr lang="en-US" dirty="0" smtClean="0"/>
              <a:t> you have defined in your document. </a:t>
            </a:r>
          </a:p>
          <a:p>
            <a:endParaRPr lang="en-US" dirty="0" smtClean="0"/>
          </a:p>
          <a:p>
            <a:r>
              <a:rPr lang="en-US" dirty="0" smtClean="0"/>
              <a:t>To overcome the above problem, you can add</a:t>
            </a:r>
          </a:p>
          <a:p>
            <a:endParaRPr lang="en-US" dirty="0" smtClean="0"/>
          </a:p>
          <a:p>
            <a:r>
              <a:rPr lang="en-US" dirty="0" smtClean="0"/>
              <a:t>&lt;!DOCTYPE html&gt;</a:t>
            </a:r>
          </a:p>
          <a:p>
            <a:endParaRPr lang="en-US" dirty="0" smtClean="0"/>
          </a:p>
          <a:p>
            <a:r>
              <a:rPr lang="en-US" dirty="0" smtClean="0"/>
              <a:t>as the first statement in your document :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65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Answer</a:t>
            </a:r>
            <a:r>
              <a:rPr lang="en-US" baseline="0" dirty="0" smtClean="0"/>
              <a:t> is withheld. The participants are expected to try out and find the </a:t>
            </a:r>
            <a:r>
              <a:rPr lang="en-US" baseline="0" dirty="0" smtClean="0"/>
              <a:t>answer</a:t>
            </a:r>
            <a:r>
              <a:rPr lang="en-US" dirty="0" smtClean="0"/>
              <a:t> </a:t>
            </a:r>
            <a:r>
              <a:rPr lang="en-US" baseline="0" dirty="0" smtClean="0"/>
              <a:t>themselves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75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i="1" dirty="0" smtClean="0"/>
              <a:t>Point to note :</a:t>
            </a:r>
          </a:p>
          <a:p>
            <a:endParaRPr lang="en-US" b="1" dirty="0" smtClean="0"/>
          </a:p>
          <a:p>
            <a:r>
              <a:rPr lang="en-US" b="1" dirty="0" smtClean="0"/>
              <a:t>You can also use negative values to overlap content.</a:t>
            </a: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3D57C-30CF-42FE-822E-B3FD2EF26C29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CA613-1088-4BB9-BEEC-5A29CA56A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A7555-D155-4689-9ABB-0009A8075E63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C9FF9-00F9-4D43-80EF-FB508DB7E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5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B0851-B9DA-4304-BDDB-14099CE53A87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B51C-671D-4136-B6DF-35110F686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94C27-7690-426E-A593-75708C56DE02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791C4-A45D-4B97-A2DC-E3A2ED941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4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0ECBA-0CDD-4BB4-908F-64DD27CD5E75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5540-6AB3-4B18-8BC9-E0C7696FD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D6FD9-DDF6-4651-8967-03A5FE0C2ACD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81AB3-0643-4DF2-A882-34DC7B82E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81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BBE69-623A-4C36-8038-7E7EFF026BCA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D90B9-7CB1-43E8-BC6B-5A92739A2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25F3D-A0C3-4780-AF3A-38DD2002E364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6CBA8-4764-4ACD-BE02-B781E62AA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77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F2F63-93E7-44CF-A74C-423B2B5B1B3B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4C2-831A-469A-862B-96A6DE0A2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36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F9F77-9941-4449-A0FD-8ABC1DC53253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1DC33-C8F9-479A-B8DD-6A6C8E12E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3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9632B-EA1C-4A99-B52A-87C0510BDB03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68C04-429B-472D-B33A-3AB88B566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1821F-9AC2-446D-8CFD-D14AA9D5B829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6BB29-6DB6-426F-B0C3-09F4A65CD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2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15B86-F585-4D85-82DA-BC6AF949D539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E110C-C896-472D-B782-3E86BDAE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02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CA91-5AE1-4FBE-9CC3-8B2339BD94A0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AA1F3-F24D-4BFA-821B-BB17AC6E5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55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6DCA8-7CEB-4B5F-B5B3-092F56454813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F32C0-07FE-499B-BA12-F1E76C73F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98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6B43D-8407-46FE-BDFD-28E7F52E550C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9F201-C2FD-4EE7-9E95-8A9C835FD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59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17CF9-9EE7-4BF5-BA2C-747A5DD49962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83726-7F82-4896-8CE9-2588C4D16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099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E913CF0-4F33-457C-BF15-24763835F0B5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8F82FF0-E03B-4B34-93DE-7A776F4E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6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Picture 6" descr="WIPRO PPT 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470400"/>
            <a:ext cx="9134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Slides Master - 5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106363"/>
            <a:ext cx="10445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5143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0375" y="145522"/>
            <a:ext cx="8189776" cy="55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0"/>
          </p:nvPr>
        </p:nvSpPr>
        <p:spPr>
          <a:xfrm>
            <a:off x="1005339" y="1350509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1005339" y="2380789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tabLst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005339" y="3403153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1005339" y="4462030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005339" y="5504120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460375" y="1345746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460375" y="2384085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460375" y="3422424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460375" y="4460763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460375" y="5499100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344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1216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7" name="Picture 8" descr="WIPRO PPT 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470400"/>
            <a:ext cx="9134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Slides Master - 5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65288"/>
            <a:ext cx="1871663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11"/>
          <p:cNvCxnSpPr/>
          <p:nvPr/>
        </p:nvCxnSpPr>
        <p:spPr>
          <a:xfrm rot="5400000">
            <a:off x="2813845" y="2780506"/>
            <a:ext cx="2754312" cy="3175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4547710" y="1767649"/>
            <a:ext cx="4203553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56"/>
          <p:cNvSpPr>
            <a:spLocks noGrp="1"/>
          </p:cNvSpPr>
          <p:nvPr>
            <p:ph type="body" sz="quarter" idx="19"/>
          </p:nvPr>
        </p:nvSpPr>
        <p:spPr>
          <a:xfrm>
            <a:off x="4547710" y="2552751"/>
            <a:ext cx="4158442" cy="355042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56"/>
          <p:cNvSpPr>
            <a:spLocks noGrp="1"/>
          </p:cNvSpPr>
          <p:nvPr>
            <p:ph type="body" sz="quarter" idx="20"/>
          </p:nvPr>
        </p:nvSpPr>
        <p:spPr>
          <a:xfrm>
            <a:off x="4547710" y="3537676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56"/>
          <p:cNvSpPr>
            <a:spLocks noGrp="1"/>
          </p:cNvSpPr>
          <p:nvPr>
            <p:ph type="body" sz="quarter" idx="21"/>
          </p:nvPr>
        </p:nvSpPr>
        <p:spPr>
          <a:xfrm>
            <a:off x="4547710" y="3034335"/>
            <a:ext cx="4158442" cy="355042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166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C7F22-089B-4005-BE17-0B4A74965E6F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A9D87-4D38-4B69-8A24-873ADA1B5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866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004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19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703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3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644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Abstract\corp ppt_Int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rot="5400000">
            <a:off x="1676401" y="2971800"/>
            <a:ext cx="3352800" cy="31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2" descr="E:\My Documents\1 Temple\1 Wipro\1 On-going Jobs\Corporate ppt\z+ final\TMPLTS\WIPRO-LOW RES J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906044"/>
            <a:ext cx="5791200" cy="1981200"/>
          </a:xfrm>
        </p:spPr>
        <p:txBody>
          <a:bodyPr>
            <a:normAutofit/>
          </a:bodyPr>
          <a:lstStyle>
            <a:lvl1pPr algn="r">
              <a:defRPr sz="36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403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6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2C674978-E381-424D-8C4D-EA912E92B3BA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06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Ashish\Corporate Brand Mgmt\Brand Identity Logo\Wipro Logo JPEG Image - White 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76225"/>
            <a:ext cx="1247775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33C40D6F-0C85-4CEC-8911-E51A0BDC0234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32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776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27392C21-6314-4291-8EA1-09D2ABD80C3C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928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reak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My Documents\1 Temple\1 Wipro\1 On-going Jobs\Corporate ppt\Abstract\corp pp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Ashish\Corporate Brand Mgmt\Brand Identity Logo\Wipro Logo JPEG Image - White 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76225"/>
            <a:ext cx="1247775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4C11D47D-D167-446B-A82E-8FEF102E98A5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32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942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reaker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Ashish\Corporate Brand Mgmt\Brand Identity Logo\Wipro Logo JPEG Image - White 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76225"/>
            <a:ext cx="1247775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BE4DA907-9FB7-463E-B819-5790533E7C5B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32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50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C90EA-9432-4F95-A97F-A6FFB4620A80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0CF36-E7DB-48B0-A883-D07D53396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41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4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8424A31B-DEB5-434C-AEE8-F482D65932F5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217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reaker Slide Vo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14400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Ashish\Corporate Brand Mgmt\Brand Identity Logo\Wipro Logo JPEG Image - White 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76225"/>
            <a:ext cx="1247775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A33E44E-1F17-4DBD-BD3F-630319F2007E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32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578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Vo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3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0BE1447C-A7BC-4C77-81E5-33DA55253743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8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Abstract\corp ppt_Int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9144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rot="5400000">
            <a:off x="1676401" y="2971800"/>
            <a:ext cx="3352800" cy="31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2" descr="E:\My Documents\1 Temple\1 Wipro\1 On-going Jobs\Corporate ppt\z+ final\TMPLTS\WIPRO-LOW RES J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447800"/>
            <a:ext cx="5791200" cy="1981200"/>
          </a:xfrm>
        </p:spPr>
        <p:txBody>
          <a:bodyPr>
            <a:normAutofit/>
          </a:bodyPr>
          <a:lstStyle>
            <a:lvl1pPr algn="r">
              <a:defRPr sz="32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826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eaker Slide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Ashish\Corporate Brand Mgmt\Brand Identity Logo\Wipro Logo JPEG Image - White 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76225"/>
            <a:ext cx="1247775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C56F74A4-AC6F-48D4-9770-B05497B879CB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32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49589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1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DB03D992-92A2-4A9C-81EA-03220B86F364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516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8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47A41C52-4506-49B7-A718-C8493E6B361D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422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6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27A57EB9-7743-426A-BC5F-9778147C7519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508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4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759B2D5F-BC41-4377-AF0A-6776EA9F203B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928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Vo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3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53425458-0C0A-4C95-9022-FBC169ECCAD9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1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9CBAC-9F6E-4ED2-B585-455C1D3012C7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46870-83AD-4F53-8B40-175D76463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7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1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756B88E-23B0-4F7F-8EAE-254C3990E37B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624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6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914400"/>
            <a:ext cx="7543800" cy="15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2254759F-4569-4EBF-A45B-B91A615BA799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3008313" cy="1009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46450" y="1295399"/>
            <a:ext cx="5111750" cy="51054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2305051"/>
            <a:ext cx="3008313" cy="4095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787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4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914400"/>
            <a:ext cx="7543800" cy="15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868CEEB-6E79-4E5D-94CD-5B42CB7165E8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3008313" cy="1009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46450" y="1295399"/>
            <a:ext cx="5111750" cy="51054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2305051"/>
            <a:ext cx="3008313" cy="4095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7111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Vo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3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914400"/>
            <a:ext cx="7543800" cy="15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DA3554E5-8B2B-433E-BE41-A514C0488832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3008313" cy="1009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46450" y="1295399"/>
            <a:ext cx="5111750" cy="51054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2305051"/>
            <a:ext cx="3008313" cy="4095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7792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1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914400"/>
            <a:ext cx="7543800" cy="15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 2009 Wipro Ltd – </a:t>
            </a:r>
            <a:r>
              <a:rPr lang="en-US" sz="800" dirty="0" err="1" smtClean="0"/>
              <a:t>Int</a:t>
            </a:r>
            <a:r>
              <a:rPr lang="az-Cyrl-AZ" sz="800" dirty="0"/>
              <a:t>е</a:t>
            </a:r>
            <a:r>
              <a:rPr lang="en-US" sz="800" dirty="0" err="1" smtClean="0"/>
              <a:t>rnal</a:t>
            </a:r>
            <a:r>
              <a:rPr lang="en-US" sz="800" dirty="0" smtClean="0"/>
              <a:t> &amp; R</a:t>
            </a:r>
            <a:r>
              <a:rPr lang="az-Cyrl-AZ" sz="800" dirty="0"/>
              <a:t>е</a:t>
            </a:r>
            <a:r>
              <a:rPr lang="en-US" sz="800" dirty="0"/>
              <a:t>strict</a:t>
            </a:r>
            <a:r>
              <a:rPr lang="az-Cyrl-AZ" sz="800" dirty="0"/>
              <a:t>е</a:t>
            </a:r>
            <a:r>
              <a:rPr lang="en-US" sz="800" dirty="0"/>
              <a:t>d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-28575" y="6624638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26ECBD2D-5D9F-4FAD-B2A8-EF9CB48AE8CC}" type="slidenum">
              <a:rPr lang="en-US" sz="800" smtClean="0"/>
              <a:pPr>
                <a:defRPr/>
              </a:pPr>
              <a:t>‹#›</a:t>
            </a:fld>
            <a:endParaRPr lang="en-US" sz="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3008313" cy="1009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46450" y="1295399"/>
            <a:ext cx="5111750" cy="51054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2305051"/>
            <a:ext cx="3008313" cy="4095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4821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9" descr="WIPRO PPT 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470400"/>
            <a:ext cx="9134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0" descr="Slides Master - 5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65288"/>
            <a:ext cx="1871663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rot="5400000">
            <a:off x="2813845" y="2780506"/>
            <a:ext cx="2754312" cy="31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7710" y="1888845"/>
            <a:ext cx="4142266" cy="1138773"/>
          </a:xfrm>
          <a:noFill/>
        </p:spPr>
        <p:txBody>
          <a:bodyPr rtlCol="0" anchor="b"/>
          <a:lstStyle>
            <a:lvl1pPr marL="0" algn="l">
              <a:defRPr lang="en-US" sz="34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7710" y="3318659"/>
            <a:ext cx="4142266" cy="338554"/>
          </a:xfrm>
          <a:noFill/>
        </p:spPr>
        <p:txBody>
          <a:bodyPr rtlCol="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59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044BC-FD95-4D8F-B240-DABD9E684A56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CAAF3-7595-4B68-86DC-540BBC392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348F5-C416-4E8A-A2DE-8A19E5CE0631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654EB-9E5D-4B42-B652-4D4395E53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1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ECC4D-801C-4B37-B6FC-B4681C19EDAA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05C2F-C966-4218-9FB2-8B1E991E8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53F40-1986-49B9-A904-DCFE403EF176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91F41-0077-480E-A99A-00998A213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0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6ED4942F-F17D-4D1E-8CF4-A4E219490D0E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59FCC1B-2FB2-4D9B-9FEA-E21F34F91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15" r:id="rId1"/>
    <p:sldLayoutId id="2147487416" r:id="rId2"/>
    <p:sldLayoutId id="2147487417" r:id="rId3"/>
    <p:sldLayoutId id="2147487418" r:id="rId4"/>
    <p:sldLayoutId id="2147487419" r:id="rId5"/>
    <p:sldLayoutId id="2147487420" r:id="rId6"/>
    <p:sldLayoutId id="2147487421" r:id="rId7"/>
    <p:sldLayoutId id="2147487422" r:id="rId8"/>
    <p:sldLayoutId id="2147487423" r:id="rId9"/>
    <p:sldLayoutId id="2147487424" r:id="rId10"/>
    <p:sldLayoutId id="2147487425" r:id="rId11"/>
    <p:sldLayoutId id="214748742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7CF1CFE-4DD0-4270-995B-C898A81A2A42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E29006EC-7E9A-4A8D-A4B7-97A9278B3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27" r:id="rId1"/>
    <p:sldLayoutId id="2147487428" r:id="rId2"/>
    <p:sldLayoutId id="2147487429" r:id="rId3"/>
    <p:sldLayoutId id="2147487430" r:id="rId4"/>
    <p:sldLayoutId id="2147487431" r:id="rId5"/>
    <p:sldLayoutId id="2147487432" r:id="rId6"/>
    <p:sldLayoutId id="2147487433" r:id="rId7"/>
    <p:sldLayoutId id="2147487434" r:id="rId8"/>
    <p:sldLayoutId id="2147487435" r:id="rId9"/>
    <p:sldLayoutId id="2147487436" r:id="rId10"/>
    <p:sldLayoutId id="2147487437" r:id="rId11"/>
    <p:sldLayoutId id="214748743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09538"/>
            <a:ext cx="8229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4588"/>
            <a:ext cx="8229600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17838" y="6661150"/>
            <a:ext cx="3108325" cy="182563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© 2013 WIPRO LTD  |  WWW.WIPRO.COM  |  CONFIDENTIAL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1113" y="6646863"/>
            <a:ext cx="360362" cy="14922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7946418F-2EE4-43D9-B053-56DEC9EC97C0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78" name="Group 62"/>
          <p:cNvGrpSpPr>
            <a:grpSpLocks/>
          </p:cNvGrpSpPr>
          <p:nvPr/>
        </p:nvGrpSpPr>
        <p:grpSpPr bwMode="auto">
          <a:xfrm>
            <a:off x="0" y="760413"/>
            <a:ext cx="9145588" cy="25400"/>
            <a:chOff x="0" y="3408363"/>
            <a:chExt cx="9145588" cy="41275"/>
          </a:xfrm>
        </p:grpSpPr>
        <p:sp>
          <p:nvSpPr>
            <p:cNvPr id="307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3408363"/>
              <a:ext cx="9144000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Rectangle 5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182563" cy="41275"/>
            </a:xfrm>
            <a:prstGeom prst="rect">
              <a:avLst/>
            </a:prstGeom>
            <a:solidFill>
              <a:srgbClr val="E31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81" name="Rectangle 6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365125" cy="41275"/>
            </a:xfrm>
            <a:prstGeom prst="rect">
              <a:avLst/>
            </a:prstGeom>
            <a:solidFill>
              <a:srgbClr val="E31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82" name="Rectangle 7"/>
            <p:cNvSpPr>
              <a:spLocks noChangeArrowheads="1"/>
            </p:cNvSpPr>
            <p:nvPr userDrawn="1"/>
          </p:nvSpPr>
          <p:spPr bwMode="auto">
            <a:xfrm>
              <a:off x="182563" y="3408363"/>
              <a:ext cx="366712" cy="41275"/>
            </a:xfrm>
            <a:prstGeom prst="rect">
              <a:avLst/>
            </a:prstGeom>
            <a:solidFill>
              <a:srgbClr val="E42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83" name="Rectangle 8"/>
            <p:cNvSpPr>
              <a:spLocks noChangeArrowheads="1"/>
            </p:cNvSpPr>
            <p:nvPr userDrawn="1"/>
          </p:nvSpPr>
          <p:spPr bwMode="auto">
            <a:xfrm>
              <a:off x="365125" y="3408363"/>
              <a:ext cx="366713" cy="41275"/>
            </a:xfrm>
            <a:prstGeom prst="rect">
              <a:avLst/>
            </a:prstGeom>
            <a:solidFill>
              <a:srgbClr val="E53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84" name="Rectangle 9"/>
            <p:cNvSpPr>
              <a:spLocks noChangeArrowheads="1"/>
            </p:cNvSpPr>
            <p:nvPr userDrawn="1"/>
          </p:nvSpPr>
          <p:spPr bwMode="auto">
            <a:xfrm>
              <a:off x="549275" y="3408363"/>
              <a:ext cx="365125" cy="41275"/>
            </a:xfrm>
            <a:prstGeom prst="rect">
              <a:avLst/>
            </a:prstGeom>
            <a:solidFill>
              <a:srgbClr val="E7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85" name="Rectangle 10"/>
            <p:cNvSpPr>
              <a:spLocks noChangeArrowheads="1"/>
            </p:cNvSpPr>
            <p:nvPr userDrawn="1"/>
          </p:nvSpPr>
          <p:spPr bwMode="auto">
            <a:xfrm>
              <a:off x="731838" y="3408363"/>
              <a:ext cx="365125" cy="41275"/>
            </a:xfrm>
            <a:prstGeom prst="rect">
              <a:avLst/>
            </a:prstGeom>
            <a:solidFill>
              <a:srgbClr val="E85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86" name="Rectangle 11"/>
            <p:cNvSpPr>
              <a:spLocks noChangeArrowheads="1"/>
            </p:cNvSpPr>
            <p:nvPr userDrawn="1"/>
          </p:nvSpPr>
          <p:spPr bwMode="auto">
            <a:xfrm>
              <a:off x="914400" y="3408363"/>
              <a:ext cx="365125" cy="41275"/>
            </a:xfrm>
            <a:prstGeom prst="rect">
              <a:avLst/>
            </a:prstGeom>
            <a:solidFill>
              <a:srgbClr val="EA5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87" name="Rectangle 12"/>
            <p:cNvSpPr>
              <a:spLocks noChangeArrowheads="1"/>
            </p:cNvSpPr>
            <p:nvPr userDrawn="1"/>
          </p:nvSpPr>
          <p:spPr bwMode="auto">
            <a:xfrm>
              <a:off x="1096963" y="3408363"/>
              <a:ext cx="366712" cy="41275"/>
            </a:xfrm>
            <a:prstGeom prst="rect">
              <a:avLst/>
            </a:prstGeom>
            <a:solidFill>
              <a:srgbClr val="EC6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88" name="Rectangle 13"/>
            <p:cNvSpPr>
              <a:spLocks noChangeArrowheads="1"/>
            </p:cNvSpPr>
            <p:nvPr userDrawn="1"/>
          </p:nvSpPr>
          <p:spPr bwMode="auto">
            <a:xfrm>
              <a:off x="1279525" y="3408363"/>
              <a:ext cx="366713" cy="41275"/>
            </a:xfrm>
            <a:prstGeom prst="rect">
              <a:avLst/>
            </a:prstGeom>
            <a:solidFill>
              <a:srgbClr val="EE7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89" name="Rectangle 14"/>
            <p:cNvSpPr>
              <a:spLocks noChangeArrowheads="1"/>
            </p:cNvSpPr>
            <p:nvPr userDrawn="1"/>
          </p:nvSpPr>
          <p:spPr bwMode="auto">
            <a:xfrm>
              <a:off x="1463675" y="3408363"/>
              <a:ext cx="365125" cy="41275"/>
            </a:xfrm>
            <a:prstGeom prst="rect">
              <a:avLst/>
            </a:prstGeom>
            <a:solidFill>
              <a:srgbClr val="EF7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90" name="Rectangle 15"/>
            <p:cNvSpPr>
              <a:spLocks noChangeArrowheads="1"/>
            </p:cNvSpPr>
            <p:nvPr userDrawn="1"/>
          </p:nvSpPr>
          <p:spPr bwMode="auto">
            <a:xfrm>
              <a:off x="1646238" y="3408363"/>
              <a:ext cx="365125" cy="41275"/>
            </a:xfrm>
            <a:prstGeom prst="rect">
              <a:avLst/>
            </a:prstGeom>
            <a:solidFill>
              <a:srgbClr val="F18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91" name="Rectangle 16"/>
            <p:cNvSpPr>
              <a:spLocks noChangeArrowheads="1"/>
            </p:cNvSpPr>
            <p:nvPr userDrawn="1"/>
          </p:nvSpPr>
          <p:spPr bwMode="auto">
            <a:xfrm>
              <a:off x="1828800" y="3408363"/>
              <a:ext cx="365125" cy="41275"/>
            </a:xfrm>
            <a:prstGeom prst="rect">
              <a:avLst/>
            </a:prstGeom>
            <a:solidFill>
              <a:srgbClr val="F39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92" name="Rectangle 17"/>
            <p:cNvSpPr>
              <a:spLocks noChangeArrowheads="1"/>
            </p:cNvSpPr>
            <p:nvPr userDrawn="1"/>
          </p:nvSpPr>
          <p:spPr bwMode="auto">
            <a:xfrm>
              <a:off x="2011363" y="3408363"/>
              <a:ext cx="366712" cy="41275"/>
            </a:xfrm>
            <a:prstGeom prst="rect">
              <a:avLst/>
            </a:prstGeom>
            <a:solidFill>
              <a:srgbClr val="F49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93" name="Rectangle 18"/>
            <p:cNvSpPr>
              <a:spLocks noChangeArrowheads="1"/>
            </p:cNvSpPr>
            <p:nvPr userDrawn="1"/>
          </p:nvSpPr>
          <p:spPr bwMode="auto">
            <a:xfrm>
              <a:off x="2193925" y="3408363"/>
              <a:ext cx="366713" cy="41275"/>
            </a:xfrm>
            <a:prstGeom prst="rect">
              <a:avLst/>
            </a:prstGeom>
            <a:solidFill>
              <a:srgbClr val="F6A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94" name="Rectangle 19"/>
            <p:cNvSpPr>
              <a:spLocks noChangeArrowheads="1"/>
            </p:cNvSpPr>
            <p:nvPr userDrawn="1"/>
          </p:nvSpPr>
          <p:spPr bwMode="auto">
            <a:xfrm>
              <a:off x="2378075" y="3408363"/>
              <a:ext cx="365125" cy="41275"/>
            </a:xfrm>
            <a:prstGeom prst="rect">
              <a:avLst/>
            </a:prstGeom>
            <a:solidFill>
              <a:srgbClr val="F8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95" name="Rectangle 20"/>
            <p:cNvSpPr>
              <a:spLocks noChangeArrowheads="1"/>
            </p:cNvSpPr>
            <p:nvPr userDrawn="1"/>
          </p:nvSpPr>
          <p:spPr bwMode="auto">
            <a:xfrm>
              <a:off x="2560638" y="3408363"/>
              <a:ext cx="365125" cy="41275"/>
            </a:xfrm>
            <a:prstGeom prst="rect">
              <a:avLst/>
            </a:prstGeom>
            <a:solidFill>
              <a:srgbClr val="FB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96" name="Rectangle 21"/>
            <p:cNvSpPr>
              <a:spLocks noChangeArrowheads="1"/>
            </p:cNvSpPr>
            <p:nvPr userDrawn="1"/>
          </p:nvSpPr>
          <p:spPr bwMode="auto">
            <a:xfrm>
              <a:off x="2743200" y="3408363"/>
              <a:ext cx="365125" cy="41275"/>
            </a:xfrm>
            <a:prstGeom prst="rect">
              <a:avLst/>
            </a:prstGeom>
            <a:solidFill>
              <a:srgbClr val="FBB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97" name="Rectangle 22"/>
            <p:cNvSpPr>
              <a:spLocks noChangeArrowheads="1"/>
            </p:cNvSpPr>
            <p:nvPr userDrawn="1"/>
          </p:nvSpPr>
          <p:spPr bwMode="auto">
            <a:xfrm>
              <a:off x="2925763" y="3408363"/>
              <a:ext cx="366712" cy="41275"/>
            </a:xfrm>
            <a:prstGeom prst="rect">
              <a:avLst/>
            </a:prstGeom>
            <a:solidFill>
              <a:srgbClr val="FBB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98" name="Rectangle 23"/>
            <p:cNvSpPr>
              <a:spLocks noChangeArrowheads="1"/>
            </p:cNvSpPr>
            <p:nvPr userDrawn="1"/>
          </p:nvSpPr>
          <p:spPr bwMode="auto">
            <a:xfrm>
              <a:off x="3108325" y="3408363"/>
              <a:ext cx="366713" cy="41275"/>
            </a:xfrm>
            <a:prstGeom prst="rect">
              <a:avLst/>
            </a:prstGeom>
            <a:solidFill>
              <a:srgbClr val="FC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99" name="Rectangle 24"/>
            <p:cNvSpPr>
              <a:spLocks noChangeArrowheads="1"/>
            </p:cNvSpPr>
            <p:nvPr userDrawn="1"/>
          </p:nvSpPr>
          <p:spPr bwMode="auto">
            <a:xfrm>
              <a:off x="3292475" y="3408363"/>
              <a:ext cx="365125" cy="41275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0" name="Rectangle 25"/>
            <p:cNvSpPr>
              <a:spLocks noChangeArrowheads="1"/>
            </p:cNvSpPr>
            <p:nvPr userDrawn="1"/>
          </p:nvSpPr>
          <p:spPr bwMode="auto">
            <a:xfrm>
              <a:off x="3475038" y="3408363"/>
              <a:ext cx="365125" cy="41275"/>
            </a:xfrm>
            <a:prstGeom prst="rect">
              <a:avLst/>
            </a:prstGeom>
            <a:solidFill>
              <a:srgbClr val="FC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1" name="Rectangle 26"/>
            <p:cNvSpPr>
              <a:spLocks noChangeArrowheads="1"/>
            </p:cNvSpPr>
            <p:nvPr userDrawn="1"/>
          </p:nvSpPr>
          <p:spPr bwMode="auto">
            <a:xfrm>
              <a:off x="3657600" y="3408363"/>
              <a:ext cx="365125" cy="41275"/>
            </a:xfrm>
            <a:prstGeom prst="rect">
              <a:avLst/>
            </a:prstGeom>
            <a:solidFill>
              <a:srgbClr val="FD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2" name="Rectangle 27"/>
            <p:cNvSpPr>
              <a:spLocks noChangeArrowheads="1"/>
            </p:cNvSpPr>
            <p:nvPr userDrawn="1"/>
          </p:nvSpPr>
          <p:spPr bwMode="auto">
            <a:xfrm>
              <a:off x="3840163" y="3408363"/>
              <a:ext cx="366712" cy="41275"/>
            </a:xfrm>
            <a:prstGeom prst="rect">
              <a:avLst/>
            </a:prstGeom>
            <a:solidFill>
              <a:srgbClr val="FD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3" name="Rectangle 28"/>
            <p:cNvSpPr>
              <a:spLocks noChangeArrowheads="1"/>
            </p:cNvSpPr>
            <p:nvPr userDrawn="1"/>
          </p:nvSpPr>
          <p:spPr bwMode="auto">
            <a:xfrm>
              <a:off x="4022725" y="3408363"/>
              <a:ext cx="366713" cy="41275"/>
            </a:xfrm>
            <a:prstGeom prst="rect">
              <a:avLst/>
            </a:prstGeom>
            <a:solidFill>
              <a:srgbClr val="FD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4" name="Rectangle 29"/>
            <p:cNvSpPr>
              <a:spLocks noChangeArrowheads="1"/>
            </p:cNvSpPr>
            <p:nvPr userDrawn="1"/>
          </p:nvSpPr>
          <p:spPr bwMode="auto">
            <a:xfrm>
              <a:off x="4206875" y="3408363"/>
              <a:ext cx="365125" cy="41275"/>
            </a:xfrm>
            <a:prstGeom prst="rect">
              <a:avLst/>
            </a:prstGeom>
            <a:solidFill>
              <a:srgbClr val="FE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5" name="Rectangle 30"/>
            <p:cNvSpPr>
              <a:spLocks noChangeArrowheads="1"/>
            </p:cNvSpPr>
            <p:nvPr userDrawn="1"/>
          </p:nvSpPr>
          <p:spPr bwMode="auto">
            <a:xfrm>
              <a:off x="4389438" y="3408363"/>
              <a:ext cx="365125" cy="41275"/>
            </a:xfrm>
            <a:prstGeom prst="rect">
              <a:avLst/>
            </a:prstGeom>
            <a:solidFill>
              <a:srgbClr val="FE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6" name="Rectangle 31"/>
            <p:cNvSpPr>
              <a:spLocks noChangeArrowheads="1"/>
            </p:cNvSpPr>
            <p:nvPr userDrawn="1"/>
          </p:nvSpPr>
          <p:spPr bwMode="auto">
            <a:xfrm>
              <a:off x="4572000" y="3408363"/>
              <a:ext cx="365125" cy="41275"/>
            </a:xfrm>
            <a:prstGeom prst="rect">
              <a:avLst/>
            </a:prstGeom>
            <a:solidFill>
              <a:srgbClr val="FB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7" name="Rectangle 32"/>
            <p:cNvSpPr>
              <a:spLocks noChangeArrowheads="1"/>
            </p:cNvSpPr>
            <p:nvPr userDrawn="1"/>
          </p:nvSpPr>
          <p:spPr bwMode="auto">
            <a:xfrm>
              <a:off x="4754563" y="3408363"/>
              <a:ext cx="366712" cy="41275"/>
            </a:xfrm>
            <a:prstGeom prst="rect">
              <a:avLst/>
            </a:prstGeom>
            <a:solidFill>
              <a:srgbClr val="F3C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8" name="Rectangle 33"/>
            <p:cNvSpPr>
              <a:spLocks noChangeArrowheads="1"/>
            </p:cNvSpPr>
            <p:nvPr userDrawn="1"/>
          </p:nvSpPr>
          <p:spPr bwMode="auto">
            <a:xfrm>
              <a:off x="4937125" y="3408363"/>
              <a:ext cx="366713" cy="41275"/>
            </a:xfrm>
            <a:prstGeom prst="rect">
              <a:avLst/>
            </a:prstGeom>
            <a:solidFill>
              <a:srgbClr val="EC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9" name="Rectangle 34"/>
            <p:cNvSpPr>
              <a:spLocks noChangeArrowheads="1"/>
            </p:cNvSpPr>
            <p:nvPr userDrawn="1"/>
          </p:nvSpPr>
          <p:spPr bwMode="auto">
            <a:xfrm>
              <a:off x="5121275" y="3408363"/>
              <a:ext cx="365125" cy="41275"/>
            </a:xfrm>
            <a:prstGeom prst="rect">
              <a:avLst/>
            </a:prstGeom>
            <a:solidFill>
              <a:srgbClr val="E4C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10" name="Rectangle 35"/>
            <p:cNvSpPr>
              <a:spLocks noChangeArrowheads="1"/>
            </p:cNvSpPr>
            <p:nvPr userDrawn="1"/>
          </p:nvSpPr>
          <p:spPr bwMode="auto">
            <a:xfrm>
              <a:off x="5303838" y="3408363"/>
              <a:ext cx="365125" cy="41275"/>
            </a:xfrm>
            <a:prstGeom prst="rect">
              <a:avLst/>
            </a:prstGeom>
            <a:solidFill>
              <a:srgbClr val="DCC5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11" name="Rectangle 36"/>
            <p:cNvSpPr>
              <a:spLocks noChangeArrowheads="1"/>
            </p:cNvSpPr>
            <p:nvPr userDrawn="1"/>
          </p:nvSpPr>
          <p:spPr bwMode="auto">
            <a:xfrm>
              <a:off x="5486400" y="3408363"/>
              <a:ext cx="365125" cy="41275"/>
            </a:xfrm>
            <a:prstGeom prst="rect">
              <a:avLst/>
            </a:prstGeom>
            <a:solidFill>
              <a:srgbClr val="D5C3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12" name="Rectangle 37"/>
            <p:cNvSpPr>
              <a:spLocks noChangeArrowheads="1"/>
            </p:cNvSpPr>
            <p:nvPr userDrawn="1"/>
          </p:nvSpPr>
          <p:spPr bwMode="auto">
            <a:xfrm>
              <a:off x="5668963" y="3408363"/>
              <a:ext cx="366712" cy="41275"/>
            </a:xfrm>
            <a:prstGeom prst="rect">
              <a:avLst/>
            </a:prstGeom>
            <a:solidFill>
              <a:srgbClr val="CCC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13" name="Rectangle 38"/>
            <p:cNvSpPr>
              <a:spLocks noChangeArrowheads="1"/>
            </p:cNvSpPr>
            <p:nvPr userDrawn="1"/>
          </p:nvSpPr>
          <p:spPr bwMode="auto">
            <a:xfrm>
              <a:off x="5851525" y="3408363"/>
              <a:ext cx="366713" cy="41275"/>
            </a:xfrm>
            <a:prstGeom prst="rect">
              <a:avLst/>
            </a:prstGeom>
            <a:solidFill>
              <a:srgbClr val="B8B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14" name="Rectangle 39"/>
            <p:cNvSpPr>
              <a:spLocks noChangeArrowheads="1"/>
            </p:cNvSpPr>
            <p:nvPr userDrawn="1"/>
          </p:nvSpPr>
          <p:spPr bwMode="auto">
            <a:xfrm>
              <a:off x="6035675" y="3408363"/>
              <a:ext cx="365125" cy="41275"/>
            </a:xfrm>
            <a:prstGeom prst="rect">
              <a:avLst/>
            </a:prstGeom>
            <a:solidFill>
              <a:srgbClr val="A3B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15" name="Rectangle 40"/>
            <p:cNvSpPr>
              <a:spLocks noChangeArrowheads="1"/>
            </p:cNvSpPr>
            <p:nvPr userDrawn="1"/>
          </p:nvSpPr>
          <p:spPr bwMode="auto">
            <a:xfrm>
              <a:off x="6218238" y="3408363"/>
              <a:ext cx="365125" cy="41275"/>
            </a:xfrm>
            <a:prstGeom prst="rect">
              <a:avLst/>
            </a:prstGeom>
            <a:solidFill>
              <a:srgbClr val="8CB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16" name="Rectangle 41"/>
            <p:cNvSpPr>
              <a:spLocks noChangeArrowheads="1"/>
            </p:cNvSpPr>
            <p:nvPr userDrawn="1"/>
          </p:nvSpPr>
          <p:spPr bwMode="auto">
            <a:xfrm>
              <a:off x="6400800" y="3408363"/>
              <a:ext cx="365125" cy="41275"/>
            </a:xfrm>
            <a:prstGeom prst="rect">
              <a:avLst/>
            </a:prstGeom>
            <a:solidFill>
              <a:srgbClr val="71AD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17" name="Rectangle 42"/>
            <p:cNvSpPr>
              <a:spLocks noChangeArrowheads="1"/>
            </p:cNvSpPr>
            <p:nvPr userDrawn="1"/>
          </p:nvSpPr>
          <p:spPr bwMode="auto">
            <a:xfrm>
              <a:off x="6583363" y="3408363"/>
              <a:ext cx="366712" cy="41275"/>
            </a:xfrm>
            <a:prstGeom prst="rect">
              <a:avLst/>
            </a:prstGeom>
            <a:solidFill>
              <a:srgbClr val="51A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18" name="Rectangle 43"/>
            <p:cNvSpPr>
              <a:spLocks noChangeArrowheads="1"/>
            </p:cNvSpPr>
            <p:nvPr userDrawn="1"/>
          </p:nvSpPr>
          <p:spPr bwMode="auto">
            <a:xfrm>
              <a:off x="6765925" y="3408363"/>
              <a:ext cx="366713" cy="41275"/>
            </a:xfrm>
            <a:prstGeom prst="rect">
              <a:avLst/>
            </a:prstGeom>
            <a:solidFill>
              <a:srgbClr val="1DA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19" name="Rectangle 44"/>
            <p:cNvSpPr>
              <a:spLocks noChangeArrowheads="1"/>
            </p:cNvSpPr>
            <p:nvPr userDrawn="1"/>
          </p:nvSpPr>
          <p:spPr bwMode="auto">
            <a:xfrm>
              <a:off x="6950075" y="3408363"/>
              <a:ext cx="365125" cy="41275"/>
            </a:xfrm>
            <a:prstGeom prst="rect">
              <a:avLst/>
            </a:prstGeom>
            <a:solidFill>
              <a:srgbClr val="009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0" name="Rectangle 45"/>
            <p:cNvSpPr>
              <a:spLocks noChangeArrowheads="1"/>
            </p:cNvSpPr>
            <p:nvPr userDrawn="1"/>
          </p:nvSpPr>
          <p:spPr bwMode="auto">
            <a:xfrm>
              <a:off x="7132638" y="3408363"/>
              <a:ext cx="365125" cy="41275"/>
            </a:xfrm>
            <a:prstGeom prst="rect">
              <a:avLst/>
            </a:prstGeom>
            <a:solidFill>
              <a:srgbClr val="0098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1" name="Rectangle 46"/>
            <p:cNvSpPr>
              <a:spLocks noChangeArrowheads="1"/>
            </p:cNvSpPr>
            <p:nvPr userDrawn="1"/>
          </p:nvSpPr>
          <p:spPr bwMode="auto">
            <a:xfrm>
              <a:off x="7315200" y="3408363"/>
              <a:ext cx="365125" cy="41275"/>
            </a:xfrm>
            <a:prstGeom prst="rect">
              <a:avLst/>
            </a:prstGeom>
            <a:solidFill>
              <a:srgbClr val="008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2" name="Rectangle 47"/>
            <p:cNvSpPr>
              <a:spLocks noChangeArrowheads="1"/>
            </p:cNvSpPr>
            <p:nvPr userDrawn="1"/>
          </p:nvSpPr>
          <p:spPr bwMode="auto">
            <a:xfrm>
              <a:off x="7497763" y="3408363"/>
              <a:ext cx="366712" cy="41275"/>
            </a:xfrm>
            <a:prstGeom prst="rect">
              <a:avLst/>
            </a:prstGeom>
            <a:solidFill>
              <a:srgbClr val="008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3" name="Rectangle 48"/>
            <p:cNvSpPr>
              <a:spLocks noChangeArrowheads="1"/>
            </p:cNvSpPr>
            <p:nvPr userDrawn="1"/>
          </p:nvSpPr>
          <p:spPr bwMode="auto">
            <a:xfrm>
              <a:off x="7680325" y="3408363"/>
              <a:ext cx="366713" cy="41275"/>
            </a:xfrm>
            <a:prstGeom prst="rect">
              <a:avLst/>
            </a:prstGeom>
            <a:solidFill>
              <a:srgbClr val="007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4" name="Rectangle 49"/>
            <p:cNvSpPr>
              <a:spLocks noChangeArrowheads="1"/>
            </p:cNvSpPr>
            <p:nvPr userDrawn="1"/>
          </p:nvSpPr>
          <p:spPr bwMode="auto">
            <a:xfrm>
              <a:off x="7864475" y="3408363"/>
              <a:ext cx="365125" cy="41275"/>
            </a:xfrm>
            <a:prstGeom prst="rect">
              <a:avLst/>
            </a:prstGeom>
            <a:solidFill>
              <a:srgbClr val="0063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5" name="Rectangle 50"/>
            <p:cNvSpPr>
              <a:spLocks noChangeArrowheads="1"/>
            </p:cNvSpPr>
            <p:nvPr userDrawn="1"/>
          </p:nvSpPr>
          <p:spPr bwMode="auto">
            <a:xfrm>
              <a:off x="8047038" y="3408363"/>
              <a:ext cx="365125" cy="41275"/>
            </a:xfrm>
            <a:prstGeom prst="rect">
              <a:avLst/>
            </a:prstGeom>
            <a:solidFill>
              <a:srgbClr val="185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" name="Rectangle 51"/>
            <p:cNvSpPr>
              <a:spLocks noChangeArrowheads="1"/>
            </p:cNvSpPr>
            <p:nvPr userDrawn="1"/>
          </p:nvSpPr>
          <p:spPr bwMode="auto">
            <a:xfrm>
              <a:off x="8229600" y="3408363"/>
              <a:ext cx="365125" cy="41275"/>
            </a:xfrm>
            <a:prstGeom prst="rect">
              <a:avLst/>
            </a:prstGeom>
            <a:solidFill>
              <a:srgbClr val="2E4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" name="Rectangle 52"/>
            <p:cNvSpPr>
              <a:spLocks noChangeArrowheads="1"/>
            </p:cNvSpPr>
            <p:nvPr userDrawn="1"/>
          </p:nvSpPr>
          <p:spPr bwMode="auto">
            <a:xfrm>
              <a:off x="8412163" y="3408363"/>
              <a:ext cx="366712" cy="41275"/>
            </a:xfrm>
            <a:prstGeom prst="rect">
              <a:avLst/>
            </a:prstGeom>
            <a:solidFill>
              <a:srgbClr val="313E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" name="Rectangle 53"/>
            <p:cNvSpPr>
              <a:spLocks noChangeArrowheads="1"/>
            </p:cNvSpPr>
            <p:nvPr userDrawn="1"/>
          </p:nvSpPr>
          <p:spPr bwMode="auto">
            <a:xfrm>
              <a:off x="8594725" y="3408363"/>
              <a:ext cx="366713" cy="41275"/>
            </a:xfrm>
            <a:prstGeom prst="rect">
              <a:avLst/>
            </a:prstGeom>
            <a:solidFill>
              <a:srgbClr val="333B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" name="Rectangle 54"/>
            <p:cNvSpPr>
              <a:spLocks noChangeArrowheads="1"/>
            </p:cNvSpPr>
            <p:nvPr userDrawn="1"/>
          </p:nvSpPr>
          <p:spPr bwMode="auto">
            <a:xfrm>
              <a:off x="8778875" y="3408363"/>
              <a:ext cx="365125" cy="41275"/>
            </a:xfrm>
            <a:prstGeom prst="rect">
              <a:avLst/>
            </a:prstGeom>
            <a:solidFill>
              <a:srgbClr val="353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30" name="Rectangle 55"/>
            <p:cNvSpPr>
              <a:spLocks noChangeArrowheads="1"/>
            </p:cNvSpPr>
            <p:nvPr userDrawn="1"/>
          </p:nvSpPr>
          <p:spPr bwMode="auto">
            <a:xfrm>
              <a:off x="8961438" y="3408363"/>
              <a:ext cx="182562" cy="41275"/>
            </a:xfrm>
            <a:prstGeom prst="rect">
              <a:avLst/>
            </a:prstGeom>
            <a:solidFill>
              <a:srgbClr val="393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31" name="Freeform 56"/>
            <p:cNvSpPr>
              <a:spLocks/>
            </p:cNvSpPr>
            <p:nvPr userDrawn="1"/>
          </p:nvSpPr>
          <p:spPr bwMode="auto">
            <a:xfrm>
              <a:off x="9144000" y="3408363"/>
              <a:ext cx="1588" cy="41275"/>
            </a:xfrm>
            <a:custGeom>
              <a:avLst/>
              <a:gdLst>
                <a:gd name="T0" fmla="*/ 0 w 1588"/>
                <a:gd name="T1" fmla="*/ 2147483647 h 78"/>
                <a:gd name="T2" fmla="*/ 0 w 1588"/>
                <a:gd name="T3" fmla="*/ 0 h 78"/>
                <a:gd name="T4" fmla="*/ 0 w 1588"/>
                <a:gd name="T5" fmla="*/ 2147483647 h 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88" h="78">
                  <a:moveTo>
                    <a:pt x="0" y="78"/>
                  </a:move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93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  <p:sldLayoutId id="2147487446" r:id="rId2"/>
    <p:sldLayoutId id="2147487439" r:id="rId3"/>
    <p:sldLayoutId id="2147487440" r:id="rId4"/>
    <p:sldLayoutId id="2147487447" r:id="rId5"/>
    <p:sldLayoutId id="2147487441" r:id="rId6"/>
    <p:sldLayoutId id="2147487442" r:id="rId7"/>
    <p:sldLayoutId id="2147487443" r:id="rId8"/>
    <p:sldLayoutId id="2147487444" r:id="rId9"/>
    <p:sldLayoutId id="2147487448" r:id="rId10"/>
    <p:sldLayoutId id="2147487449" r:id="rId11"/>
    <p:sldLayoutId id="2147487450" r:id="rId12"/>
    <p:sldLayoutId id="2147487451" r:id="rId13"/>
    <p:sldLayoutId id="2147487452" r:id="rId14"/>
    <p:sldLayoutId id="2147487453" r:id="rId15"/>
    <p:sldLayoutId id="2147487454" r:id="rId16"/>
    <p:sldLayoutId id="2147487455" r:id="rId17"/>
    <p:sldLayoutId id="2147487456" r:id="rId18"/>
    <p:sldLayoutId id="2147487457" r:id="rId19"/>
    <p:sldLayoutId id="2147487458" r:id="rId20"/>
    <p:sldLayoutId id="2147487459" r:id="rId21"/>
    <p:sldLayoutId id="2147487460" r:id="rId22"/>
    <p:sldLayoutId id="2147487461" r:id="rId23"/>
    <p:sldLayoutId id="2147487462" r:id="rId24"/>
    <p:sldLayoutId id="2147487463" r:id="rId25"/>
    <p:sldLayoutId id="2147487464" r:id="rId26"/>
    <p:sldLayoutId id="2147487465" r:id="rId27"/>
    <p:sldLayoutId id="2147487466" r:id="rId28"/>
    <p:sldLayoutId id="2147487467" r:id="rId29"/>
    <p:sldLayoutId id="2147487468" r:id="rId30"/>
    <p:sldLayoutId id="2147487469" r:id="rId3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3000" b="1" kern="1200" dirty="0">
          <a:solidFill>
            <a:schemeClr val="tx1"/>
          </a:solidFill>
          <a:latin typeface="+mj-lt"/>
          <a:ea typeface="+mn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595959"/>
          </a:solidFill>
          <a:latin typeface="Arial" charset="0"/>
          <a:cs typeface="Arial" charset="0"/>
        </a:defRPr>
      </a:lvl9pPr>
    </p:titleStyle>
    <p:bodyStyle>
      <a:lvl1pPr marL="231775" indent="-23177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n-US" sz="2800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n-US" sz="1400" kern="1200" dirty="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n-US" sz="1200" kern="1200" dirty="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8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8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div.asp" TargetMode="External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://www.w3schools.com/html/html_tables.asp" TargetMode="Externa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ctrTitle"/>
          </p:nvPr>
        </p:nvSpPr>
        <p:spPr>
          <a:xfrm>
            <a:off x="4616450" y="2173288"/>
            <a:ext cx="4422775" cy="646112"/>
          </a:xfrm>
        </p:spPr>
        <p:txBody>
          <a:bodyPr/>
          <a:lstStyle/>
          <a:p>
            <a:pPr algn="r"/>
            <a:r>
              <a:rPr sz="3600" dirty="0" smtClean="0">
                <a:latin typeface="Arial" charset="0"/>
                <a:cs typeface="Arial" charset="0"/>
              </a:rPr>
              <a:t>CSS</a:t>
            </a:r>
          </a:p>
        </p:txBody>
      </p:sp>
      <p:sp>
        <p:nvSpPr>
          <p:cNvPr id="29699" name="Rectangle 12"/>
          <p:cNvSpPr txBox="1">
            <a:spLocks noChangeArrowheads="1"/>
          </p:cNvSpPr>
          <p:nvPr/>
        </p:nvSpPr>
        <p:spPr bwMode="auto">
          <a:xfrm>
            <a:off x="6858000" y="3011488"/>
            <a:ext cx="2141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GB" sz="2000" dirty="0" err="1">
                <a:cs typeface="Arial" charset="0"/>
              </a:rPr>
              <a:t>Modul</a:t>
            </a:r>
            <a:r>
              <a:rPr lang="az-Cyrl-AZ" sz="2000" dirty="0" smtClean="0">
                <a:cs typeface="Arial" charset="0"/>
              </a:rPr>
              <a:t>е</a:t>
            </a:r>
            <a:r>
              <a:rPr lang="en-GB" sz="2000" dirty="0" smtClean="0">
                <a:cs typeface="Arial" charset="0"/>
              </a:rPr>
              <a:t> 1</a:t>
            </a:r>
            <a:endParaRPr lang="en-GB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09538"/>
            <a:ext cx="8229600" cy="584200"/>
          </a:xfrm>
        </p:spPr>
        <p:txBody>
          <a:bodyPr/>
          <a:lstStyle/>
          <a:p>
            <a:pPr eaLnBrk="1" hangingPunct="1"/>
            <a:r>
              <a:rPr sz="3200" dirty="0" smtClean="0">
                <a:cs typeface="Arial" charset="0"/>
              </a:rPr>
              <a:t>Advantages</a:t>
            </a:r>
            <a:r>
              <a:rPr lang="en-US" sz="3200" dirty="0" smtClean="0">
                <a:cs typeface="Arial" charset="0"/>
              </a:rPr>
              <a:t> </a:t>
            </a:r>
            <a:r>
              <a:rPr sz="3200" dirty="0" smtClean="0">
                <a:cs typeface="Arial" charset="0"/>
              </a:rPr>
              <a:t>of</a:t>
            </a:r>
            <a:r>
              <a:rPr lang="en-US" sz="3200" dirty="0" smtClean="0">
                <a:cs typeface="Arial" charset="0"/>
              </a:rPr>
              <a:t> </a:t>
            </a:r>
            <a:r>
              <a:rPr sz="3200" dirty="0" smtClean="0">
                <a:cs typeface="Arial" charset="0"/>
              </a:rPr>
              <a:t>using</a:t>
            </a:r>
            <a:r>
              <a:rPr lang="en-US" sz="3200" dirty="0" smtClean="0">
                <a:cs typeface="Arial" charset="0"/>
              </a:rPr>
              <a:t> </a:t>
            </a:r>
            <a:r>
              <a:rPr sz="3200" dirty="0" smtClean="0">
                <a:cs typeface="Arial" charset="0"/>
              </a:rPr>
              <a:t>CSS</a:t>
            </a:r>
          </a:p>
        </p:txBody>
      </p:sp>
      <p:sp>
        <p:nvSpPr>
          <p:cNvPr id="38915" name="TextBox 1"/>
          <p:cNvSpPr txBox="1">
            <a:spLocks noChangeArrowheads="1"/>
          </p:cNvSpPr>
          <p:nvPr/>
        </p:nvSpPr>
        <p:spPr bwMode="auto">
          <a:xfrm>
            <a:off x="838200" y="914400"/>
            <a:ext cx="73914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/>
              <a:t>A web application will contains hundreds of web pages, which are created using HTML. </a:t>
            </a:r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 smtClean="0"/>
              <a:t>Formatting these HTML Pages will be a laborious process, as formatting elements need to be applied to each and every page</a:t>
            </a:r>
            <a:r>
              <a:rPr lang="en-US" sz="2800" dirty="0"/>
              <a:t>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b="1" i="1" dirty="0" smtClean="0"/>
              <a:t>CSS saves lot of work  </a:t>
            </a:r>
            <a:r>
              <a:rPr lang="en-US" sz="2800" dirty="0" smtClean="0"/>
              <a:t>as we can change the appearance and layout of all the web pages by editing just one single CSS file</a:t>
            </a:r>
            <a:r>
              <a:rPr lang="en-US" sz="2800" dirty="0"/>
              <a:t>.</a:t>
            </a:r>
          </a:p>
          <a:p>
            <a:pPr eaLnBrk="1" hangingPunct="1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6868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Margin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</p:txBody>
      </p:sp>
      <p:sp>
        <p:nvSpPr>
          <p:cNvPr id="120835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&lt;!DOCTYPE</a:t>
            </a:r>
            <a:r>
              <a:rPr lang="en-US" i="1" dirty="0" smtClean="0">
                <a:cs typeface="Arial" charset="0"/>
              </a:rPr>
              <a:t> </a:t>
            </a:r>
            <a:r>
              <a:rPr i="1" dirty="0" smtClean="0">
                <a:cs typeface="Arial" charset="0"/>
              </a:rPr>
              <a:t>html&gt;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&lt;html&gt;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&lt;head&gt;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&lt;style&gt;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p</a:t>
            </a:r>
            <a:r>
              <a:rPr lang="en-US" i="1" dirty="0" smtClean="0">
                <a:cs typeface="Arial" charset="0"/>
              </a:rPr>
              <a:t> </a:t>
            </a:r>
            <a:r>
              <a:rPr i="1" dirty="0" smtClean="0">
                <a:cs typeface="Arial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i="1" dirty="0" err="1" smtClean="0">
                <a:cs typeface="Arial" charset="0"/>
              </a:rPr>
              <a:t>background-color:cyan</a:t>
            </a:r>
            <a:r>
              <a:rPr i="1" dirty="0" smtClean="0">
                <a:cs typeface="Arial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}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img.i1</a:t>
            </a:r>
            <a:r>
              <a:rPr lang="en-US" i="1" dirty="0" smtClean="0">
                <a:cs typeface="Arial" charset="0"/>
              </a:rPr>
              <a:t> </a:t>
            </a:r>
            <a:r>
              <a:rPr i="1" dirty="0" smtClean="0">
                <a:cs typeface="Arial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padding:20px;</a:t>
            </a:r>
          </a:p>
          <a:p>
            <a:pPr marL="0" indent="0">
              <a:buFont typeface="Arial" charset="0"/>
              <a:buNone/>
            </a:pPr>
            <a:r>
              <a:rPr i="1" dirty="0" err="1" smtClean="0">
                <a:cs typeface="Arial" charset="0"/>
              </a:rPr>
              <a:t>border-style:solid</a:t>
            </a:r>
            <a:r>
              <a:rPr i="1" dirty="0" smtClean="0">
                <a:cs typeface="Arial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border-width:5px;</a:t>
            </a:r>
          </a:p>
          <a:p>
            <a:pPr marL="0" indent="0">
              <a:buFont typeface="Arial" charset="0"/>
              <a:buNone/>
            </a:pPr>
            <a:r>
              <a:rPr i="1" dirty="0" err="1" smtClean="0">
                <a:cs typeface="Arial" charset="0"/>
              </a:rPr>
              <a:t>border-color:red</a:t>
            </a:r>
            <a:r>
              <a:rPr i="1" dirty="0" smtClean="0">
                <a:cs typeface="Arial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margin:</a:t>
            </a:r>
            <a:r>
              <a:rPr lang="en-US" i="1" dirty="0" smtClean="0">
                <a:cs typeface="Arial" charset="0"/>
              </a:rPr>
              <a:t> </a:t>
            </a:r>
            <a:r>
              <a:rPr i="1" dirty="0" smtClean="0">
                <a:cs typeface="Arial" charset="0"/>
              </a:rPr>
              <a:t>40px</a:t>
            </a:r>
            <a:r>
              <a:rPr lang="en-US" i="1" dirty="0" smtClean="0">
                <a:cs typeface="Arial" charset="0"/>
              </a:rPr>
              <a:t> </a:t>
            </a:r>
            <a:r>
              <a:rPr i="1" dirty="0" smtClean="0">
                <a:cs typeface="Arial" charset="0"/>
              </a:rPr>
              <a:t>30px</a:t>
            </a:r>
            <a:r>
              <a:rPr lang="en-US" i="1" dirty="0" smtClean="0">
                <a:cs typeface="Arial" charset="0"/>
              </a:rPr>
              <a:t> </a:t>
            </a:r>
            <a:r>
              <a:rPr i="1" dirty="0" smtClean="0">
                <a:cs typeface="Arial" charset="0"/>
              </a:rPr>
              <a:t>20px</a:t>
            </a:r>
            <a:r>
              <a:rPr lang="en-US" i="1" dirty="0" smtClean="0">
                <a:cs typeface="Arial" charset="0"/>
              </a:rPr>
              <a:t> </a:t>
            </a:r>
            <a:r>
              <a:rPr i="1" dirty="0" smtClean="0">
                <a:cs typeface="Arial" charset="0"/>
              </a:rPr>
              <a:t>10px;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}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&lt;/style&gt;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6868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Margin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</p:txBody>
      </p:sp>
      <p:sp>
        <p:nvSpPr>
          <p:cNvPr id="121859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&lt;/head&gt;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&lt;body&gt;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&lt;p&gt;</a:t>
            </a:r>
            <a:r>
              <a:rPr lang="en-US" i="1" dirty="0" smtClean="0">
                <a:cs typeface="Arial" charset="0"/>
              </a:rPr>
              <a:t> </a:t>
            </a:r>
            <a:r>
              <a:rPr i="1" dirty="0" smtClean="0">
                <a:cs typeface="Arial" charset="0"/>
              </a:rPr>
              <a:t>The</a:t>
            </a:r>
            <a:r>
              <a:rPr lang="en-US" i="1" dirty="0" smtClean="0">
                <a:cs typeface="Arial" charset="0"/>
              </a:rPr>
              <a:t> </a:t>
            </a:r>
            <a:r>
              <a:rPr i="1" dirty="0" smtClean="0">
                <a:cs typeface="Arial" charset="0"/>
              </a:rPr>
              <a:t>Kitten&lt;</a:t>
            </a:r>
            <a:r>
              <a:rPr i="1" dirty="0" err="1" smtClean="0">
                <a:cs typeface="Arial" charset="0"/>
              </a:rPr>
              <a:t>br</a:t>
            </a:r>
            <a:r>
              <a:rPr i="1" dirty="0" smtClean="0">
                <a:cs typeface="Arial" charset="0"/>
              </a:rPr>
              <a:t>&gt;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&lt;</a:t>
            </a:r>
            <a:r>
              <a:rPr i="1" dirty="0" err="1" smtClean="0">
                <a:cs typeface="Arial" charset="0"/>
              </a:rPr>
              <a:t>img</a:t>
            </a:r>
            <a:r>
              <a:rPr lang="en-US" i="1" dirty="0" smtClean="0">
                <a:cs typeface="Arial" charset="0"/>
              </a:rPr>
              <a:t> </a:t>
            </a:r>
            <a:r>
              <a:rPr i="1" dirty="0" err="1" smtClean="0">
                <a:cs typeface="Arial" charset="0"/>
              </a:rPr>
              <a:t>src</a:t>
            </a:r>
            <a:r>
              <a:rPr i="1" dirty="0" smtClean="0">
                <a:cs typeface="Arial" charset="0"/>
              </a:rPr>
              <a:t>="kitten.jpg"</a:t>
            </a:r>
            <a:r>
              <a:rPr lang="en-US" i="1" dirty="0" smtClean="0">
                <a:cs typeface="Arial" charset="0"/>
              </a:rPr>
              <a:t> </a:t>
            </a:r>
            <a:r>
              <a:rPr i="1" dirty="0" smtClean="0">
                <a:cs typeface="Arial" charset="0"/>
              </a:rPr>
              <a:t>/&gt;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&lt;</a:t>
            </a:r>
            <a:r>
              <a:rPr i="1" dirty="0" err="1" smtClean="0">
                <a:cs typeface="Arial" charset="0"/>
              </a:rPr>
              <a:t>img</a:t>
            </a:r>
            <a:r>
              <a:rPr lang="en-US" i="1" dirty="0" smtClean="0">
                <a:cs typeface="Arial" charset="0"/>
              </a:rPr>
              <a:t> </a:t>
            </a:r>
            <a:r>
              <a:rPr i="1" dirty="0" smtClean="0">
                <a:cs typeface="Arial" charset="0"/>
              </a:rPr>
              <a:t>class="i1"</a:t>
            </a:r>
            <a:r>
              <a:rPr lang="en-US" i="1" dirty="0" smtClean="0">
                <a:cs typeface="Arial" charset="0"/>
              </a:rPr>
              <a:t> </a:t>
            </a:r>
            <a:r>
              <a:rPr i="1" dirty="0" err="1" smtClean="0">
                <a:cs typeface="Arial" charset="0"/>
              </a:rPr>
              <a:t>src</a:t>
            </a:r>
            <a:r>
              <a:rPr i="1" dirty="0" smtClean="0">
                <a:cs typeface="Arial" charset="0"/>
              </a:rPr>
              <a:t>="kitten.jpg"</a:t>
            </a:r>
            <a:r>
              <a:rPr lang="en-US" i="1" dirty="0" smtClean="0">
                <a:cs typeface="Arial" charset="0"/>
              </a:rPr>
              <a:t> </a:t>
            </a:r>
            <a:r>
              <a:rPr i="1" dirty="0" smtClean="0">
                <a:cs typeface="Arial" charset="0"/>
              </a:rPr>
              <a:t>/&gt;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&lt;/p&gt;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&lt;/body&gt;</a:t>
            </a:r>
          </a:p>
          <a:p>
            <a:pPr marL="0" indent="0">
              <a:buFont typeface="Arial" charset="0"/>
              <a:buNone/>
            </a:pPr>
            <a:r>
              <a:rPr i="1" dirty="0" smtClean="0">
                <a:cs typeface="Arial" charset="0"/>
              </a:rPr>
              <a:t>&lt;/html&gt;</a:t>
            </a:r>
          </a:p>
          <a:p>
            <a:pPr marL="0" indent="0">
              <a:buFont typeface="Arial" charset="0"/>
              <a:buNone/>
            </a:pPr>
            <a:endParaRPr sz="1800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sz="1800" dirty="0" smtClean="0">
              <a:cs typeface="Arial" charset="0"/>
            </a:endParaRPr>
          </a:p>
        </p:txBody>
      </p: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57600"/>
            <a:ext cx="45815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89338" y="3275013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Quiz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8382000" cy="5410200"/>
          </a:xfrm>
        </p:spPr>
        <p:txBody>
          <a:bodyPr/>
          <a:lstStyle/>
          <a:p>
            <a:pPr marL="514350" indent="-514350" eaLnBrk="1" hangingPunct="1">
              <a:buAutoNum type="arabicPeriod"/>
            </a:pPr>
            <a:r>
              <a:rPr lang="en-US" sz="2600" i="1" dirty="0" smtClean="0">
                <a:cs typeface="Arial" charset="0"/>
              </a:rPr>
              <a:t>How do you assign 25px as the value of top margin for a paragraph?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/>
              <a:t>p{margin-top:25px</a:t>
            </a:r>
            <a:r>
              <a:rPr lang="en-US" sz="2400" b="1" dirty="0" smtClean="0"/>
              <a:t>;}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/>
              <a:t>p{top-margin:25px</a:t>
            </a:r>
            <a:r>
              <a:rPr lang="en-US" sz="2400" b="1" dirty="0" smtClean="0"/>
              <a:t>;}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/>
              <a:t>p{upper-margin:25px</a:t>
            </a:r>
            <a:r>
              <a:rPr lang="en-US" sz="2400" b="1" dirty="0" smtClean="0"/>
              <a:t>;}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/>
              <a:t>p{margin-upper:25px</a:t>
            </a:r>
            <a:r>
              <a:rPr lang="en-US" sz="2400" b="1" dirty="0" smtClean="0"/>
              <a:t>;}</a:t>
            </a:r>
          </a:p>
          <a:p>
            <a:pPr marL="511175" lvl="1" indent="0" eaLnBrk="1" hangingPunct="1">
              <a:buNone/>
            </a:pPr>
            <a:endParaRPr lang="en-US" sz="2400" i="1" dirty="0" smtClean="0"/>
          </a:p>
          <a:p>
            <a:pPr marL="0" indent="-914400" eaLnBrk="1" hangingPunct="1">
              <a:buNone/>
            </a:pPr>
            <a:r>
              <a:rPr lang="en-US" sz="2600" i="1" dirty="0" smtClean="0">
                <a:cs typeface="Arial" charset="0"/>
              </a:rPr>
              <a:t>2. Which of the following is not a valid border property?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600" b="1" i="1" dirty="0"/>
              <a:t>	</a:t>
            </a:r>
            <a:r>
              <a:rPr lang="en-US" sz="2400" b="1" dirty="0"/>
              <a:t>border-style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/>
              <a:t>	border-width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/>
              <a:t>	border-color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/>
              <a:t>	border-height</a:t>
            </a:r>
          </a:p>
          <a:p>
            <a:pPr marL="0" indent="0" eaLnBrk="1" hangingPunct="1">
              <a:buNone/>
            </a:pPr>
            <a:endParaRPr lang="en-US" sz="2600" i="1" dirty="0">
              <a:cs typeface="Arial" charset="0"/>
            </a:endParaRPr>
          </a:p>
          <a:p>
            <a:pPr marL="0" indent="0" eaLnBrk="1" hangingPunct="1">
              <a:buNone/>
            </a:pPr>
            <a:endParaRPr lang="en-US" sz="1600" i="1" dirty="0"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sz="2600" dirty="0">
                <a:cs typeface="Arial" charset="0"/>
              </a:rPr>
              <a:t>	</a:t>
            </a:r>
            <a:r>
              <a:rPr lang="en-US" sz="2600" dirty="0" smtClean="0">
                <a:cs typeface="Arial" charset="0"/>
              </a:rPr>
              <a:t>	</a:t>
            </a:r>
          </a:p>
          <a:p>
            <a:pPr eaLnBrk="1" hangingPunct="1">
              <a:buFont typeface="Arial" charset="0"/>
              <a:buNone/>
            </a:pPr>
            <a:endParaRPr lang="en-US" sz="26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smtClean="0">
                <a:cs typeface="Arial" charset="0"/>
              </a:rPr>
              <a:t>Summary	</a:t>
            </a:r>
          </a:p>
        </p:txBody>
      </p:sp>
      <p:sp>
        <p:nvSpPr>
          <p:cNvPr id="122883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295400"/>
            <a:ext cx="8305800" cy="4953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module,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were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able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Design the layout of a document using Box Model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Set the height and Width of an element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Set padding, border and  margin properties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9"/>
          <p:cNvSpPr>
            <a:spLocks noGrp="1"/>
          </p:cNvSpPr>
          <p:nvPr>
            <p:ph type="title" idx="4294967295"/>
          </p:nvPr>
        </p:nvSpPr>
        <p:spPr>
          <a:xfrm>
            <a:off x="685800" y="2667000"/>
            <a:ext cx="7772400" cy="615950"/>
          </a:xfrm>
        </p:spPr>
        <p:txBody>
          <a:bodyPr/>
          <a:lstStyle/>
          <a:p>
            <a:pPr algn="ctr" eaLnBrk="1" hangingPunct="1"/>
            <a:r>
              <a:rPr lang="en-GB" sz="3400" dirty="0" smtClean="0">
                <a:cs typeface="Arial" charset="0"/>
              </a:rPr>
              <a:t>CSS 3</a:t>
            </a:r>
            <a:endParaRPr sz="34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09538"/>
            <a:ext cx="8229600" cy="584200"/>
          </a:xfrm>
        </p:spPr>
        <p:txBody>
          <a:bodyPr/>
          <a:lstStyle/>
          <a:p>
            <a:pPr eaLnBrk="1" hangingPunct="1"/>
            <a:r>
              <a:rPr sz="3200" smtClean="0">
                <a:cs typeface="Arial" charset="0"/>
              </a:rPr>
              <a:t>Obj</a:t>
            </a:r>
            <a:r>
              <a:rPr lang="az-Cyrl-AZ" sz="3200" smtClean="0">
                <a:cs typeface="Arial" charset="0"/>
              </a:rPr>
              <a:t>е</a:t>
            </a:r>
            <a:r>
              <a:rPr sz="3200" smtClean="0">
                <a:cs typeface="Arial" charset="0"/>
              </a:rPr>
              <a:t>ctiv</a:t>
            </a:r>
            <a:r>
              <a:rPr lang="az-Cyrl-AZ" sz="3200" smtClean="0">
                <a:cs typeface="Arial" charset="0"/>
              </a:rPr>
              <a:t>е</a:t>
            </a:r>
            <a:r>
              <a:rPr sz="3200" smtClean="0">
                <a:cs typeface="Arial" charset="0"/>
              </a:rPr>
              <a:t>s</a:t>
            </a:r>
          </a:p>
        </p:txBody>
      </p:sp>
      <p:sp>
        <p:nvSpPr>
          <p:cNvPr id="12493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1295400"/>
            <a:ext cx="8153400" cy="4953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At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</a:t>
            </a:r>
            <a:r>
              <a:rPr lang="en-US" sz="2800" dirty="0" smtClean="0">
                <a:cs typeface="Arial" charset="0"/>
              </a:rPr>
              <a:t>e e</a:t>
            </a:r>
            <a:r>
              <a:rPr sz="2800" dirty="0" smtClean="0">
                <a:cs typeface="Arial" charset="0"/>
              </a:rPr>
              <a:t>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of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module</a:t>
            </a:r>
            <a:r>
              <a:rPr lang="en-US" sz="2800" dirty="0" smtClean="0">
                <a:cs typeface="Arial" charset="0"/>
              </a:rPr>
              <a:t>, </a:t>
            </a: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will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</a:t>
            </a:r>
            <a:r>
              <a:rPr lang="az-Cyrl-AZ" sz="2800" dirty="0" smtClean="0">
                <a:cs typeface="Arial" charset="0"/>
              </a:rPr>
              <a:t>е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abl</a:t>
            </a:r>
            <a:r>
              <a:rPr lang="en-US" sz="2800" dirty="0" smtClean="0">
                <a:cs typeface="Arial" charset="0"/>
              </a:rPr>
              <a:t>e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endParaRPr sz="2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1100" dirty="0" smtClean="0">
              <a:cs typeface="Arial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Explore the new features introduced in CSS3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Set shadows for box and text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Use enhanced border properties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Use enhanced background properties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Explore transform and transition properties</a:t>
            </a:r>
          </a:p>
          <a:p>
            <a:pPr lvl="1" eaLnBrk="1" hangingPunct="1">
              <a:lnSpc>
                <a:spcPct val="150000"/>
              </a:lnSpc>
            </a:pPr>
            <a:endParaRPr lang="en-US" sz="2600" dirty="0" smtClean="0"/>
          </a:p>
          <a:p>
            <a:pPr lvl="1" eaLnBrk="1" hangingPunct="1">
              <a:lnSpc>
                <a:spcPct val="150000"/>
              </a:lnSpc>
            </a:pPr>
            <a:endParaRPr sz="2600" dirty="0" smtClean="0"/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3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Introduction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696200" cy="5562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As discussed earlier, several new functionalities have been added in CSS 3</a:t>
            </a:r>
            <a:endParaRPr lang="en-US" sz="2400" dirty="0"/>
          </a:p>
          <a:p>
            <a:pPr marL="0" indent="0">
              <a:buNone/>
              <a:defRPr/>
            </a:pPr>
            <a:endParaRPr lang="en-US" sz="1000" dirty="0"/>
          </a:p>
          <a:p>
            <a:pPr>
              <a:defRPr/>
            </a:pPr>
            <a:r>
              <a:rPr lang="en-US" sz="2400" dirty="0" smtClean="0"/>
              <a:t>In this section, we will be having a look at the following CSS 3 properties :</a:t>
            </a:r>
          </a:p>
          <a:p>
            <a:pPr marL="0" indent="0">
              <a:buNone/>
              <a:defRPr/>
            </a:pPr>
            <a:endParaRPr lang="en-US" sz="800" dirty="0"/>
          </a:p>
          <a:p>
            <a:pPr lvl="1">
              <a:defRPr/>
            </a:pPr>
            <a:r>
              <a:rPr lang="en-US" sz="2200" i="1" dirty="0" smtClean="0"/>
              <a:t>border-radius</a:t>
            </a:r>
          </a:p>
          <a:p>
            <a:pPr lvl="1">
              <a:defRPr/>
            </a:pPr>
            <a:r>
              <a:rPr lang="en-US" sz="2200" i="1" dirty="0" smtClean="0"/>
              <a:t>text-shadow</a:t>
            </a:r>
          </a:p>
          <a:p>
            <a:pPr lvl="1">
              <a:defRPr/>
            </a:pPr>
            <a:r>
              <a:rPr lang="en-US" sz="2200" i="1" dirty="0" smtClean="0"/>
              <a:t>box-shadow</a:t>
            </a:r>
          </a:p>
          <a:p>
            <a:pPr lvl="1">
              <a:defRPr/>
            </a:pPr>
            <a:r>
              <a:rPr lang="en-US" sz="2200" i="1" dirty="0" smtClean="0"/>
              <a:t>border-image</a:t>
            </a:r>
          </a:p>
          <a:p>
            <a:pPr lvl="1">
              <a:defRPr/>
            </a:pPr>
            <a:r>
              <a:rPr lang="en-US" sz="2200" i="1" dirty="0"/>
              <a:t>background-size</a:t>
            </a:r>
          </a:p>
          <a:p>
            <a:pPr lvl="1">
              <a:defRPr/>
            </a:pPr>
            <a:r>
              <a:rPr lang="en-US" sz="2200" i="1" dirty="0"/>
              <a:t>transform-rotate</a:t>
            </a:r>
          </a:p>
          <a:p>
            <a:pPr lvl="1">
              <a:defRPr/>
            </a:pPr>
            <a:r>
              <a:rPr lang="en-US" sz="2200" i="1" dirty="0"/>
              <a:t>transform-scale</a:t>
            </a:r>
          </a:p>
          <a:p>
            <a:pPr lvl="1">
              <a:defRPr/>
            </a:pPr>
            <a:r>
              <a:rPr lang="en-US" sz="2200" i="1" dirty="0"/>
              <a:t>transform-skew</a:t>
            </a:r>
          </a:p>
          <a:p>
            <a:pPr lvl="1">
              <a:defRPr/>
            </a:pPr>
            <a:r>
              <a:rPr lang="en-US" sz="2200" i="1" dirty="0"/>
              <a:t>transition</a:t>
            </a:r>
            <a:endParaRPr lang="en-US" sz="2200" i="1" dirty="0" smtClean="0"/>
          </a:p>
          <a:p>
            <a:pPr lvl="1">
              <a:defRPr/>
            </a:pPr>
            <a:endParaRPr lang="en-US" sz="3600" dirty="0" smtClean="0"/>
          </a:p>
          <a:p>
            <a:pPr lvl="1">
              <a:defRPr/>
            </a:pPr>
            <a:endParaRPr lang="en-US" sz="3600" dirty="0" smtClean="0"/>
          </a:p>
          <a:p>
            <a:pPr lvl="1">
              <a:defRPr/>
            </a:pPr>
            <a:endParaRPr lang="en-US" sz="3600" dirty="0" smtClean="0"/>
          </a:p>
          <a:p>
            <a:pPr lvl="1">
              <a:defRPr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3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Border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Radius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Property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696200" cy="556260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sz="1900" b="1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You can use </a:t>
            </a:r>
            <a:r>
              <a:rPr lang="en-US" sz="2800" b="1" dirty="0" smtClean="0">
                <a:solidFill>
                  <a:srgbClr val="FF0000"/>
                </a:solidFill>
                <a:cs typeface="Courier New" pitchFamily="49" charset="0"/>
              </a:rPr>
              <a:t>border-radius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property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to add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rounded borders to html elements.</a:t>
            </a:r>
          </a:p>
          <a:p>
            <a:pPr>
              <a:buNone/>
            </a:pPr>
            <a:endParaRPr lang="en-US" sz="1200" dirty="0"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You can also specify different values for four corners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in the following manner :</a:t>
            </a:r>
          </a:p>
          <a:p>
            <a:pPr>
              <a:buNone/>
            </a:pPr>
            <a:endParaRPr lang="en-US" sz="1000" dirty="0"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effectLst/>
              </a:rPr>
              <a:t>	</a:t>
            </a:r>
            <a:r>
              <a:rPr lang="en-US" sz="2400" i="1" dirty="0" smtClean="0">
                <a:effectLst/>
              </a:rPr>
              <a:t>border-top-left-radius:20px;</a:t>
            </a:r>
            <a:br>
              <a:rPr lang="en-US" sz="2400" i="1" dirty="0" smtClean="0">
                <a:effectLst/>
              </a:rPr>
            </a:br>
            <a:r>
              <a:rPr lang="en-US" sz="2400" i="1" dirty="0" smtClean="0">
                <a:effectLst/>
              </a:rPr>
              <a:t>border-top-right-radius:20px;</a:t>
            </a:r>
            <a:br>
              <a:rPr lang="en-US" sz="2400" i="1" dirty="0" smtClean="0">
                <a:effectLst/>
              </a:rPr>
            </a:br>
            <a:r>
              <a:rPr lang="en-US" sz="2400" i="1" dirty="0" smtClean="0">
                <a:effectLst/>
              </a:rPr>
              <a:t>border-bottom-right-radius:30px;</a:t>
            </a:r>
            <a:br>
              <a:rPr lang="en-US" sz="2400" i="1" dirty="0" smtClean="0">
                <a:effectLst/>
              </a:rPr>
            </a:br>
            <a:r>
              <a:rPr lang="en-US" sz="2400" i="1" dirty="0" smtClean="0">
                <a:effectLst/>
              </a:rPr>
              <a:t>border-bottom-left-radius:30px; </a:t>
            </a:r>
            <a:endParaRPr sz="2400" i="1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border-radius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&lt;!DOCTYPE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html&gt;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&lt;html&gt;&lt;head&gt;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&lt;style&gt;</a:t>
            </a:r>
            <a:r>
              <a:rPr lang="en-US" sz="1900" b="1" dirty="0" smtClean="0">
                <a:cs typeface="Courier New" pitchFamily="49" charset="0"/>
              </a:rPr>
              <a:t> </a:t>
            </a:r>
            <a:endParaRPr sz="1900" b="1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sz="1900" b="1" dirty="0" err="1" smtClean="0">
                <a:cs typeface="Courier New" pitchFamily="49" charset="0"/>
              </a:rPr>
              <a:t>Div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border:2px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solid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#111111;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padding:10px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40px;</a:t>
            </a:r>
            <a:r>
              <a:rPr lang="en-US" sz="1900" b="1" dirty="0" smtClean="0">
                <a:cs typeface="Courier New" pitchFamily="49" charset="0"/>
              </a:rPr>
              <a:t> </a:t>
            </a:r>
            <a:endParaRPr sz="1900" b="1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background:#aa00ee;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width:300px;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border-radius:25px;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&lt;/style&gt;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&lt;/head&gt;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&lt;body&gt;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&lt;div&gt;The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border-radius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property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allows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you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to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add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rounded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corners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to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elements.&lt;/div&gt;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&lt;/body&gt;&lt;/html&gt;</a:t>
            </a:r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62200"/>
            <a:ext cx="40290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0600" y="2049463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7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3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Text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Shadow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Property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79248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dirty="0" smtClean="0">
                <a:cs typeface="Courier New" pitchFamily="49" charset="0"/>
              </a:rPr>
              <a:t>You can use 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text-shadow </a:t>
            </a:r>
            <a:r>
              <a:rPr lang="en-US" sz="2800" dirty="0" smtClean="0">
                <a:cs typeface="Courier New" pitchFamily="49" charset="0"/>
              </a:rPr>
              <a:t>property to apply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shadow to text.</a:t>
            </a:r>
          </a:p>
          <a:p>
            <a:pPr>
              <a:buFont typeface="Arial" charset="0"/>
              <a:buNone/>
            </a:pPr>
            <a:endParaRPr lang="en-US" sz="2800" dirty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800" b="1" dirty="0" smtClean="0">
                <a:cs typeface="Courier New" pitchFamily="49" charset="0"/>
              </a:rPr>
              <a:t>text-shadow: </a:t>
            </a:r>
            <a:r>
              <a:rPr lang="en-US" sz="2800" b="1" i="1" dirty="0" smtClean="0">
                <a:cs typeface="Courier New" pitchFamily="49" charset="0"/>
              </a:rPr>
              <a:t>h-shadow v-shadow blur color</a:t>
            </a:r>
            <a:r>
              <a:rPr lang="en-US" sz="2800" b="1" dirty="0" smtClean="0"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2800" dirty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dirty="0" smtClean="0">
                <a:cs typeface="Courier New" pitchFamily="49" charset="0"/>
              </a:rPr>
              <a:t>Where</a:t>
            </a:r>
          </a:p>
          <a:p>
            <a:pPr>
              <a:buFont typeface="Arial" charset="0"/>
              <a:buNone/>
            </a:pPr>
            <a:endParaRPr lang="en-US" sz="800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i="1" dirty="0" smtClean="0">
                <a:cs typeface="Courier New" pitchFamily="49" charset="0"/>
              </a:rPr>
              <a:t>h-shadow is the horizontal shadow.</a:t>
            </a:r>
          </a:p>
          <a:p>
            <a:pPr>
              <a:buFont typeface="Arial" charset="0"/>
              <a:buNone/>
            </a:pPr>
            <a:r>
              <a:rPr lang="en-US" sz="2400" i="1" dirty="0" smtClean="0">
                <a:cs typeface="Courier New" pitchFamily="49" charset="0"/>
              </a:rPr>
              <a:t>v-shadow is the vertical shadow.</a:t>
            </a:r>
          </a:p>
          <a:p>
            <a:pPr>
              <a:buFont typeface="Arial" charset="0"/>
              <a:buNone/>
            </a:pPr>
            <a:r>
              <a:rPr lang="en-US" sz="2400" i="1" dirty="0" smtClean="0">
                <a:cs typeface="Courier New" pitchFamily="49" charset="0"/>
              </a:rPr>
              <a:t>blur is the blur distance.</a:t>
            </a:r>
          </a:p>
          <a:p>
            <a:pPr>
              <a:buFont typeface="Arial" charset="0"/>
              <a:buNone/>
            </a:pPr>
            <a:r>
              <a:rPr lang="en-US" sz="2400" i="1" dirty="0" smtClean="0">
                <a:cs typeface="Courier New" pitchFamily="49" charset="0"/>
              </a:rPr>
              <a:t>color is the color of shadow.</a:t>
            </a:r>
            <a:endParaRPr lang="en-US" sz="2400" i="1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Syntax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7696200" cy="4953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CSS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syntax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has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two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main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parts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selector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one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more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declarations.</a:t>
            </a:r>
          </a:p>
          <a:p>
            <a:pPr eaLnBrk="1" hangingPunct="1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Example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							</a:t>
            </a: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																</a:t>
            </a: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													</a:t>
            </a:r>
          </a:p>
          <a:p>
            <a:pPr eaLnBrk="1" hangingPunct="1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		</a:t>
            </a:r>
            <a:endParaRPr dirty="0" smtClean="0"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7075" y="3505200"/>
            <a:ext cx="876300" cy="609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C00000"/>
                </a:solidFill>
              </a:rPr>
              <a:t>h1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08150" y="3505200"/>
            <a:ext cx="2406650" cy="609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</a:rPr>
              <a:t>{</a:t>
            </a:r>
            <a:r>
              <a:rPr lang="en-US" sz="2800" dirty="0" err="1" smtClean="0">
                <a:solidFill>
                  <a:srgbClr val="C00000"/>
                </a:solidFill>
              </a:rPr>
              <a:t>color:red</a:t>
            </a:r>
            <a:r>
              <a:rPr lang="en-US" sz="2800" dirty="0" smtClean="0">
                <a:solidFill>
                  <a:srgbClr val="C00000"/>
                </a:solidFill>
              </a:rPr>
              <a:t> }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16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3400" y="51054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Selector</a:t>
            </a: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09800" y="5105400"/>
            <a:ext cx="220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Declaration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362200" y="3200400"/>
            <a:ext cx="228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62200" y="3200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052763" y="4610100"/>
            <a:ext cx="15954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052763" y="39624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513" name="TextBox 64512"/>
          <p:cNvSpPr txBox="1">
            <a:spLocks noChangeArrowheads="1"/>
          </p:cNvSpPr>
          <p:nvPr/>
        </p:nvSpPr>
        <p:spPr bwMode="auto">
          <a:xfrm>
            <a:off x="4800600" y="3016250"/>
            <a:ext cx="166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70C0"/>
                </a:solidFill>
              </a:rPr>
              <a:t>Property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816475" y="4441825"/>
            <a:ext cx="166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70C0"/>
                </a:solidFill>
              </a:rPr>
              <a:t>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64513" grpId="0"/>
      <p:bldP spid="38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text-shadow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76962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&lt;html&gt;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&lt;head&gt;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&lt;style&gt;</a:t>
            </a:r>
            <a:r>
              <a:rPr lang="en-US" sz="2400" b="1" dirty="0" smtClean="0">
                <a:cs typeface="Courier New" pitchFamily="49" charset="0"/>
              </a:rPr>
              <a:t> </a:t>
            </a:r>
            <a:endParaRPr sz="2400" b="1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h1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text-shadow: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10px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err="1" smtClean="0">
                <a:cs typeface="Courier New" pitchFamily="49" charset="0"/>
              </a:rPr>
              <a:t>10px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2px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#FF0000;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}</a:t>
            </a:r>
            <a:r>
              <a:rPr lang="en-US" sz="2400" b="1" dirty="0" smtClean="0">
                <a:cs typeface="Courier New" pitchFamily="49" charset="0"/>
              </a:rPr>
              <a:t> </a:t>
            </a:r>
            <a:endParaRPr sz="2400" b="1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&lt;/style&gt;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&lt;/head&gt;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&lt;body&gt;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&lt;h1&gt;This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example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demonstrates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text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shadow&lt;/h1&gt;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&lt;/body&gt;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&lt;/html&gt;</a:t>
            </a:r>
          </a:p>
        </p:txBody>
      </p:sp>
      <p:pic>
        <p:nvPicPr>
          <p:cNvPr id="322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227664"/>
            <a:ext cx="60579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86100" y="847193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4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3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Box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Shadow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Property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001000" cy="55626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You can use </a:t>
            </a:r>
            <a:r>
              <a:rPr lang="en-US" sz="2800" b="1" dirty="0" smtClean="0">
                <a:solidFill>
                  <a:srgbClr val="FF0000"/>
                </a:solidFill>
                <a:cs typeface="Courier New" pitchFamily="49" charset="0"/>
              </a:rPr>
              <a:t>box-shadow</a:t>
            </a:r>
            <a:r>
              <a:rPr lang="en-US" sz="2800" dirty="0" smtClean="0">
                <a:cs typeface="Courier New" pitchFamily="49" charset="0"/>
              </a:rPr>
              <a:t> property to attach one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or more drop shadows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to the box.</a:t>
            </a:r>
          </a:p>
          <a:p>
            <a:pPr>
              <a:buNone/>
            </a:pPr>
            <a:endParaRPr lang="en-US" sz="1200" dirty="0"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cs typeface="Courier New" pitchFamily="49" charset="0"/>
              </a:rPr>
              <a:t>text-shadow: </a:t>
            </a:r>
            <a:r>
              <a:rPr lang="en-US" sz="2400" b="1" i="1" dirty="0" smtClean="0">
                <a:cs typeface="Courier New" pitchFamily="49" charset="0"/>
              </a:rPr>
              <a:t>h-shadow v-shadow blur spread color</a:t>
            </a:r>
            <a:r>
              <a:rPr lang="en-US" sz="2400" b="1" dirty="0" smtClean="0"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cs typeface="Courier New" pitchFamily="49" charset="0"/>
              </a:rPr>
              <a:t>Where</a:t>
            </a:r>
          </a:p>
          <a:p>
            <a:pPr>
              <a:buNone/>
            </a:pPr>
            <a:endParaRPr lang="en-US" sz="12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800" i="1" dirty="0" smtClean="0">
                <a:cs typeface="Courier New" pitchFamily="49" charset="0"/>
              </a:rPr>
              <a:t>h-shadow is the horizontal shadow.</a:t>
            </a:r>
          </a:p>
          <a:p>
            <a:pPr>
              <a:buNone/>
            </a:pPr>
            <a:r>
              <a:rPr lang="en-US" sz="2800" i="1" dirty="0" smtClean="0">
                <a:cs typeface="Courier New" pitchFamily="49" charset="0"/>
              </a:rPr>
              <a:t>v-shadow is the vertical shadow.</a:t>
            </a:r>
          </a:p>
          <a:p>
            <a:pPr>
              <a:buNone/>
            </a:pPr>
            <a:r>
              <a:rPr lang="en-US" sz="2800" i="1" dirty="0" smtClean="0">
                <a:cs typeface="Courier New" pitchFamily="49" charset="0"/>
              </a:rPr>
              <a:t>blur is the blur distance.</a:t>
            </a:r>
          </a:p>
          <a:p>
            <a:pPr>
              <a:buNone/>
            </a:pPr>
            <a:r>
              <a:rPr lang="en-US" sz="2800" i="1" dirty="0" smtClean="0">
                <a:cs typeface="Courier New" pitchFamily="49" charset="0"/>
              </a:rPr>
              <a:t>spread is the size of the shadow.</a:t>
            </a:r>
          </a:p>
          <a:p>
            <a:pPr>
              <a:buNone/>
            </a:pPr>
            <a:r>
              <a:rPr lang="en-US" sz="2800" i="1" dirty="0" smtClean="0">
                <a:cs typeface="Courier New" pitchFamily="49" charset="0"/>
              </a:rPr>
              <a:t>color is the color of shadow.</a:t>
            </a:r>
          </a:p>
          <a:p>
            <a:pPr>
              <a:buNone/>
            </a:pPr>
            <a:endParaRPr sz="28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box-shadow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533399" y="914400"/>
            <a:ext cx="8105775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&lt;!DOCTYPE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html&gt;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&lt;html&gt;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&lt;head&gt;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&lt;style&gt;</a:t>
            </a:r>
            <a:r>
              <a:rPr lang="en-US" sz="1900" b="1" dirty="0" smtClean="0">
                <a:cs typeface="Courier New" pitchFamily="49" charset="0"/>
              </a:rPr>
              <a:t> </a:t>
            </a:r>
            <a:endParaRPr sz="1900" b="1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div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width:300px;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height:100px;</a:t>
            </a:r>
          </a:p>
          <a:p>
            <a:pPr>
              <a:buFont typeface="Arial" charset="0"/>
              <a:buNone/>
            </a:pPr>
            <a:r>
              <a:rPr sz="1900" b="1" dirty="0" err="1" smtClean="0">
                <a:cs typeface="Courier New" pitchFamily="49" charset="0"/>
              </a:rPr>
              <a:t>background-color:yellow</a:t>
            </a:r>
            <a:r>
              <a:rPr sz="1900" b="1" dirty="0" smtClean="0"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box-shadow: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10px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err="1" smtClean="0">
                <a:cs typeface="Courier New" pitchFamily="49" charset="0"/>
              </a:rPr>
              <a:t>10px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25px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10px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#ff0000;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&lt;/style&gt;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&lt;/head&gt;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&lt;body&gt;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&lt;div&gt;This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example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demonstrates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box</a:t>
            </a:r>
            <a:r>
              <a:rPr lang="en-US" sz="1900" b="1" dirty="0" smtClean="0">
                <a:cs typeface="Courier New" pitchFamily="49" charset="0"/>
              </a:rPr>
              <a:t> </a:t>
            </a:r>
            <a:r>
              <a:rPr sz="1900" b="1" dirty="0" smtClean="0">
                <a:cs typeface="Courier New" pitchFamily="49" charset="0"/>
              </a:rPr>
              <a:t>shadow&lt;/div&gt;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&lt;/body&gt;</a:t>
            </a:r>
          </a:p>
          <a:p>
            <a:pPr>
              <a:buFont typeface="Arial" charset="0"/>
              <a:buNone/>
            </a:pPr>
            <a:r>
              <a:rPr sz="1900" b="1" dirty="0" smtClean="0">
                <a:cs typeface="Courier New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038725" y="1524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21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1905000"/>
            <a:ext cx="36004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3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Border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Image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Property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924800" cy="55626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You can use border-image shorthand property for setting up border-image-source,</a:t>
            </a:r>
            <a:r>
              <a:rPr lang="en-US" sz="2800" dirty="0">
                <a:latin typeface="+mj-lt"/>
                <a:cs typeface="Courier New" pitchFamily="49" charset="0"/>
              </a:rPr>
              <a:t> </a:t>
            </a:r>
            <a:endParaRPr lang="en-US" sz="2800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+mj-lt"/>
                <a:cs typeface="Courier New" pitchFamily="49" charset="0"/>
              </a:rPr>
              <a:t>	</a:t>
            </a:r>
            <a:r>
              <a:rPr lang="en-US" sz="2800" dirty="0" smtClean="0">
                <a:latin typeface="+mj-lt"/>
                <a:cs typeface="Courier New" pitchFamily="49" charset="0"/>
              </a:rPr>
              <a:t>border-image-width, border-image-repeat properties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cs typeface="Courier New" pitchFamily="49" charset="0"/>
              </a:rPr>
              <a:t>border-image:url</a:t>
            </a:r>
            <a:r>
              <a:rPr lang="en-US" sz="1800" b="1" dirty="0" smtClean="0">
                <a:cs typeface="Courier New" pitchFamily="49" charset="0"/>
              </a:rPr>
              <a:t>(wonder.bmp) 30 30 round;</a:t>
            </a:r>
          </a:p>
          <a:p>
            <a:pPr>
              <a:buNone/>
            </a:pPr>
            <a:endParaRPr lang="en-US" sz="1800" b="1" dirty="0"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cs typeface="Courier New" pitchFamily="49" charset="0"/>
              </a:rPr>
              <a:t>where</a:t>
            </a:r>
          </a:p>
          <a:p>
            <a:pPr>
              <a:buNone/>
            </a:pPr>
            <a:r>
              <a:rPr lang="en-US" sz="1800" b="1" dirty="0" err="1" smtClean="0">
                <a:cs typeface="Courier New" pitchFamily="49" charset="0"/>
              </a:rPr>
              <a:t>url</a:t>
            </a:r>
            <a:r>
              <a:rPr lang="en-US" sz="1800" b="1" dirty="0" smtClean="0">
                <a:cs typeface="Courier New" pitchFamily="49" charset="0"/>
              </a:rPr>
              <a:t> is used to specify the image file</a:t>
            </a:r>
          </a:p>
          <a:p>
            <a:pPr>
              <a:buNone/>
            </a:pPr>
            <a:endParaRPr lang="en-US" sz="1800" b="1" dirty="0" smtClean="0"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cs typeface="Courier New" pitchFamily="49" charset="0"/>
              </a:rPr>
              <a:t>border-image:url</a:t>
            </a:r>
            <a:r>
              <a:rPr lang="en-US" sz="1800" b="1" dirty="0" smtClean="0">
                <a:cs typeface="Courier New" pitchFamily="49" charset="0"/>
              </a:rPr>
              <a:t>(wonder.bmp) 30 30 round;</a:t>
            </a:r>
          </a:p>
          <a:p>
            <a:pPr>
              <a:buNone/>
            </a:pPr>
            <a:endParaRPr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border-image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6962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sz="1800" b="1" dirty="0" smtClean="0">
                <a:cs typeface="Courier New" pitchFamily="49" charset="0"/>
              </a:rPr>
              <a:t>&lt;!DOCTYPE</a:t>
            </a:r>
            <a:r>
              <a:rPr lang="en-US" sz="1800" b="1" dirty="0" smtClean="0">
                <a:cs typeface="Courier New" pitchFamily="49" charset="0"/>
              </a:rPr>
              <a:t> </a:t>
            </a:r>
            <a:r>
              <a:rPr sz="1800" b="1" dirty="0" smtClean="0">
                <a:cs typeface="Courier New" pitchFamily="49" charset="0"/>
              </a:rPr>
              <a:t>html&gt;</a:t>
            </a:r>
          </a:p>
          <a:p>
            <a:pPr>
              <a:buFont typeface="Arial" charset="0"/>
              <a:buNone/>
            </a:pPr>
            <a:r>
              <a:rPr sz="1800" b="1" dirty="0" smtClean="0">
                <a:cs typeface="Courier New" pitchFamily="49" charset="0"/>
              </a:rPr>
              <a:t>&lt;html&gt;</a:t>
            </a:r>
          </a:p>
          <a:p>
            <a:pPr>
              <a:buFont typeface="Arial" charset="0"/>
              <a:buNone/>
            </a:pPr>
            <a:r>
              <a:rPr sz="1800" b="1" dirty="0" smtClean="0">
                <a:cs typeface="Courier New" pitchFamily="49" charset="0"/>
              </a:rPr>
              <a:t>&lt;head&gt;</a:t>
            </a:r>
          </a:p>
          <a:p>
            <a:pPr>
              <a:buFont typeface="Arial" charset="0"/>
              <a:buNone/>
            </a:pPr>
            <a:r>
              <a:rPr sz="1800" b="1" dirty="0" smtClean="0">
                <a:cs typeface="Courier New" pitchFamily="49" charset="0"/>
              </a:rPr>
              <a:t>&lt;style&gt;</a:t>
            </a:r>
            <a:r>
              <a:rPr lang="en-US" sz="1800" b="1" dirty="0" smtClean="0">
                <a:cs typeface="Courier New" pitchFamily="49" charset="0"/>
              </a:rPr>
              <a:t> </a:t>
            </a:r>
            <a:endParaRPr sz="1800" b="1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sz="1800" b="1" dirty="0" smtClean="0">
                <a:cs typeface="Courier New" pitchFamily="49" charset="0"/>
              </a:rPr>
              <a:t>div{</a:t>
            </a:r>
          </a:p>
          <a:p>
            <a:pPr>
              <a:buFont typeface="Arial" charset="0"/>
              <a:buNone/>
            </a:pPr>
            <a:r>
              <a:rPr sz="1800" b="1" dirty="0" smtClean="0">
                <a:cs typeface="Courier New" pitchFamily="49" charset="0"/>
              </a:rPr>
              <a:t>border:15px</a:t>
            </a:r>
            <a:r>
              <a:rPr lang="en-US" sz="1800" b="1" dirty="0" smtClean="0">
                <a:cs typeface="Courier New" pitchFamily="49" charset="0"/>
              </a:rPr>
              <a:t> </a:t>
            </a:r>
            <a:r>
              <a:rPr sz="1800" b="1" dirty="0" smtClean="0">
                <a:cs typeface="Courier New" pitchFamily="49" charset="0"/>
              </a:rPr>
              <a:t>solid</a:t>
            </a:r>
            <a:r>
              <a:rPr lang="en-US" sz="1800" b="1" dirty="0" smtClean="0">
                <a:cs typeface="Courier New" pitchFamily="49" charset="0"/>
              </a:rPr>
              <a:t> </a:t>
            </a:r>
            <a:r>
              <a:rPr sz="1800" b="1" dirty="0" smtClean="0">
                <a:cs typeface="Courier New" pitchFamily="49" charset="0"/>
              </a:rPr>
              <a:t>transparent;</a:t>
            </a:r>
          </a:p>
          <a:p>
            <a:pPr>
              <a:buFont typeface="Arial" charset="0"/>
              <a:buNone/>
            </a:pPr>
            <a:r>
              <a:rPr sz="1800" b="1" dirty="0" smtClean="0">
                <a:cs typeface="Courier New" pitchFamily="49" charset="0"/>
              </a:rPr>
              <a:t>width:250px;</a:t>
            </a:r>
          </a:p>
          <a:p>
            <a:pPr>
              <a:buFont typeface="Arial" charset="0"/>
              <a:buNone/>
            </a:pPr>
            <a:r>
              <a:rPr sz="1800" b="1" dirty="0" smtClean="0">
                <a:cs typeface="Courier New" pitchFamily="49" charset="0"/>
              </a:rPr>
              <a:t>padding:10px</a:t>
            </a:r>
            <a:r>
              <a:rPr lang="en-US" sz="1800" b="1" dirty="0" smtClean="0">
                <a:cs typeface="Courier New" pitchFamily="49" charset="0"/>
              </a:rPr>
              <a:t> </a:t>
            </a:r>
            <a:r>
              <a:rPr sz="1800" b="1" dirty="0" smtClean="0">
                <a:cs typeface="Courier New" pitchFamily="49" charset="0"/>
              </a:rPr>
              <a:t>20px;</a:t>
            </a:r>
          </a:p>
          <a:p>
            <a:pPr>
              <a:buFont typeface="Arial" charset="0"/>
              <a:buNone/>
            </a:pPr>
            <a:r>
              <a:rPr sz="1800" b="1" dirty="0" smtClean="0"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sz="1800" b="1" dirty="0" smtClean="0">
                <a:cs typeface="Courier New" pitchFamily="49" charset="0"/>
              </a:rPr>
              <a:t>#tiled</a:t>
            </a:r>
            <a:r>
              <a:rPr lang="en-US" sz="1800" b="1" dirty="0" smtClean="0">
                <a:cs typeface="Courier New" pitchFamily="49" charset="0"/>
              </a:rPr>
              <a:t> </a:t>
            </a:r>
            <a:r>
              <a:rPr sz="1800" b="1" dirty="0" smtClean="0"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sz="1800" b="1" dirty="0" err="1" smtClean="0">
                <a:cs typeface="Courier New" pitchFamily="49" charset="0"/>
              </a:rPr>
              <a:t>border-image:url</a:t>
            </a:r>
            <a:r>
              <a:rPr sz="1800" b="1" dirty="0" smtClean="0">
                <a:cs typeface="Courier New" pitchFamily="49" charset="0"/>
              </a:rPr>
              <a:t>(wonder.bmp)</a:t>
            </a:r>
            <a:r>
              <a:rPr lang="en-US" sz="1800" b="1" dirty="0" smtClean="0">
                <a:cs typeface="Courier New" pitchFamily="49" charset="0"/>
              </a:rPr>
              <a:t> </a:t>
            </a:r>
            <a:r>
              <a:rPr sz="1800" b="1" dirty="0" smtClean="0">
                <a:cs typeface="Courier New" pitchFamily="49" charset="0"/>
              </a:rPr>
              <a:t>30</a:t>
            </a:r>
            <a:r>
              <a:rPr lang="en-US" sz="1800" b="1" dirty="0" smtClean="0">
                <a:cs typeface="Courier New" pitchFamily="49" charset="0"/>
              </a:rPr>
              <a:t> </a:t>
            </a:r>
            <a:r>
              <a:rPr sz="1800" b="1" dirty="0" smtClean="0">
                <a:cs typeface="Courier New" pitchFamily="49" charset="0"/>
              </a:rPr>
              <a:t>30</a:t>
            </a:r>
            <a:r>
              <a:rPr lang="en-US" sz="1800" b="1" dirty="0" smtClean="0">
                <a:cs typeface="Courier New" pitchFamily="49" charset="0"/>
              </a:rPr>
              <a:t> </a:t>
            </a:r>
            <a:r>
              <a:rPr sz="1800" b="1" dirty="0" smtClean="0">
                <a:cs typeface="Courier New" pitchFamily="49" charset="0"/>
              </a:rPr>
              <a:t>round;</a:t>
            </a:r>
          </a:p>
          <a:p>
            <a:pPr>
              <a:buFont typeface="Arial" charset="0"/>
              <a:buNone/>
            </a:pPr>
            <a:r>
              <a:rPr sz="1800" b="1" dirty="0" smtClean="0"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sz="1800" b="1" dirty="0" smtClean="0">
                <a:cs typeface="Courier New" pitchFamily="49" charset="0"/>
              </a:rPr>
              <a:t>#stretch</a:t>
            </a:r>
            <a:r>
              <a:rPr lang="en-US" sz="1800" b="1" dirty="0" smtClean="0">
                <a:cs typeface="Courier New" pitchFamily="49" charset="0"/>
              </a:rPr>
              <a:t> </a:t>
            </a:r>
            <a:r>
              <a:rPr sz="1800" b="1" dirty="0" smtClean="0"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sz="1800" b="1" dirty="0" err="1" smtClean="0">
                <a:cs typeface="Courier New" pitchFamily="49" charset="0"/>
              </a:rPr>
              <a:t>border-image:url</a:t>
            </a:r>
            <a:r>
              <a:rPr sz="1800" b="1" dirty="0" smtClean="0">
                <a:cs typeface="Courier New" pitchFamily="49" charset="0"/>
              </a:rPr>
              <a:t>(wonder.bmp)</a:t>
            </a:r>
            <a:r>
              <a:rPr lang="en-US" sz="1800" b="1" dirty="0" smtClean="0">
                <a:cs typeface="Courier New" pitchFamily="49" charset="0"/>
              </a:rPr>
              <a:t> </a:t>
            </a:r>
            <a:r>
              <a:rPr sz="1800" b="1" dirty="0" smtClean="0">
                <a:cs typeface="Courier New" pitchFamily="49" charset="0"/>
              </a:rPr>
              <a:t>30</a:t>
            </a:r>
            <a:r>
              <a:rPr lang="en-US" sz="1800" b="1" dirty="0" smtClean="0">
                <a:cs typeface="Courier New" pitchFamily="49" charset="0"/>
              </a:rPr>
              <a:t> </a:t>
            </a:r>
            <a:r>
              <a:rPr sz="1800" b="1" dirty="0" smtClean="0">
                <a:cs typeface="Courier New" pitchFamily="49" charset="0"/>
              </a:rPr>
              <a:t>30</a:t>
            </a:r>
            <a:r>
              <a:rPr lang="en-US" sz="1800" b="1" dirty="0" smtClean="0">
                <a:cs typeface="Courier New" pitchFamily="49" charset="0"/>
              </a:rPr>
              <a:t> </a:t>
            </a:r>
            <a:r>
              <a:rPr sz="1800" b="1" dirty="0" smtClean="0">
                <a:cs typeface="Courier New" pitchFamily="49" charset="0"/>
              </a:rPr>
              <a:t>stretch;</a:t>
            </a:r>
          </a:p>
          <a:p>
            <a:pPr>
              <a:buFont typeface="Arial" charset="0"/>
              <a:buNone/>
            </a:pPr>
            <a:r>
              <a:rPr sz="1800" b="1" dirty="0" smtClean="0"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sz="1800" b="1" dirty="0" smtClean="0">
                <a:cs typeface="Courier New" pitchFamily="49" charset="0"/>
              </a:rPr>
              <a:t>&lt;/style&gt;</a:t>
            </a:r>
          </a:p>
          <a:p>
            <a:pPr>
              <a:buFont typeface="Arial" charset="0"/>
              <a:buNone/>
            </a:pPr>
            <a:r>
              <a:rPr sz="1800" b="1" dirty="0" smtClean="0">
                <a:cs typeface="Courier New" pitchFamily="49" charset="0"/>
              </a:rPr>
              <a:t>&lt;/head&gt;</a:t>
            </a:r>
          </a:p>
          <a:p>
            <a:pPr>
              <a:buFont typeface="Arial" charset="0"/>
              <a:buNone/>
            </a:pPr>
            <a:endParaRPr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0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border-image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(Contd.).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6962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&lt;body&gt;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&lt;p&gt;The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border-image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property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specifies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an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sz="2400" b="1" dirty="0" smtClean="0">
                <a:cs typeface="Courier New" pitchFamily="49" charset="0"/>
              </a:rPr>
              <a:t>image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sz="2400" b="1" dirty="0" smtClean="0">
                <a:cs typeface="Courier New" pitchFamily="49" charset="0"/>
              </a:rPr>
              <a:t>to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sz="2400" b="1" dirty="0" smtClean="0">
                <a:cs typeface="Courier New" pitchFamily="49" charset="0"/>
              </a:rPr>
              <a:t>be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used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as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a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border.&lt;/p&gt;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&lt;div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id="tiled"&gt;Here,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the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image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is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tiled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(repeated)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to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fill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the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area&lt;/div&gt;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</a:t>
            </a:r>
            <a:r>
              <a:rPr sz="2400" b="1" dirty="0" err="1" smtClean="0">
                <a:cs typeface="Courier New" pitchFamily="49" charset="0"/>
              </a:rPr>
              <a:t>br</a:t>
            </a:r>
            <a:r>
              <a:rPr sz="2400" b="1" dirty="0" smtClean="0">
                <a:cs typeface="Courier New" pitchFamily="49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&lt;div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id="stretch"&gt;Here,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the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image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is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stretched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to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fill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the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area&lt;/div&gt;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&lt;p&gt;Image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that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was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used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for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demonstration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:&lt;/p&gt;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</a:t>
            </a:r>
            <a:r>
              <a:rPr sz="2400" b="1" dirty="0" err="1" smtClean="0">
                <a:cs typeface="Courier New" pitchFamily="49" charset="0"/>
              </a:rPr>
              <a:t>img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err="1" smtClean="0">
                <a:cs typeface="Courier New" pitchFamily="49" charset="0"/>
              </a:rPr>
              <a:t>src</a:t>
            </a:r>
            <a:r>
              <a:rPr sz="2400" b="1" dirty="0" smtClean="0">
                <a:cs typeface="Courier New" pitchFamily="49" charset="0"/>
              </a:rPr>
              <a:t>="wonder.bmp"&gt;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&lt;/body&gt;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border-image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(Contd.).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723900" y="1219200"/>
            <a:ext cx="7696200" cy="5638800"/>
          </a:xfrm>
        </p:spPr>
        <p:txBody>
          <a:bodyPr/>
          <a:lstStyle/>
          <a:p>
            <a:pPr>
              <a:buFont typeface="Arial" charset="0"/>
              <a:buNone/>
            </a:pPr>
            <a:endParaRPr sz="2400" b="1" smtClean="0">
              <a:cs typeface="Courier New" pitchFamily="49" charset="0"/>
            </a:endParaRPr>
          </a:p>
        </p:txBody>
      </p:sp>
      <p:pic>
        <p:nvPicPr>
          <p:cNvPr id="1310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066800"/>
            <a:ext cx="45148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32038" y="719138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background-size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6962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sz="2800" dirty="0" smtClean="0">
                <a:cs typeface="Courier New" pitchFamily="49" charset="0"/>
              </a:rPr>
              <a:t>Using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this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property,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we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will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see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how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the background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image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grows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in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size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as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we keep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appending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text</a:t>
            </a:r>
            <a:r>
              <a:rPr sz="2400" dirty="0" smtClean="0">
                <a:cs typeface="Courier New" pitchFamily="49" charset="0"/>
              </a:rPr>
              <a:t>.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</a:t>
            </a:r>
            <a:endParaRPr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&lt;html&gt;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&lt;head&gt;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&lt;style&gt;</a:t>
            </a:r>
            <a:r>
              <a:rPr lang="en-US" b="1" dirty="0" smtClean="0">
                <a:cs typeface="Courier New" pitchFamily="49" charset="0"/>
              </a:rPr>
              <a:t> </a:t>
            </a:r>
            <a:endParaRPr b="1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div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b="1" dirty="0" err="1" smtClean="0">
                <a:cs typeface="Courier New" pitchFamily="49" charset="0"/>
              </a:rPr>
              <a:t>background:url</a:t>
            </a:r>
            <a:r>
              <a:rPr b="1" dirty="0" smtClean="0">
                <a:cs typeface="Courier New" pitchFamily="49" charset="0"/>
              </a:rPr>
              <a:t>(wonder.bmp);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background-size:100%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100%;</a:t>
            </a:r>
          </a:p>
          <a:p>
            <a:pPr>
              <a:buFont typeface="Arial" charset="0"/>
              <a:buNone/>
            </a:pPr>
            <a:r>
              <a:rPr b="1" dirty="0" err="1" smtClean="0">
                <a:cs typeface="Courier New" pitchFamily="49" charset="0"/>
              </a:rPr>
              <a:t>background-repeat:no-repeat</a:t>
            </a:r>
            <a:r>
              <a:rPr b="1" dirty="0" smtClean="0"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&lt;/style&gt;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background-size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(Contd.).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1534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&lt;body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&lt;div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style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=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"</a:t>
            </a:r>
            <a:r>
              <a:rPr b="1" dirty="0" err="1" smtClean="0">
                <a:cs typeface="Courier New" pitchFamily="49" charset="0"/>
              </a:rPr>
              <a:t>font-Family:arial</a:t>
            </a:r>
            <a:r>
              <a:rPr b="1" dirty="0" smtClean="0">
                <a:cs typeface="Courier New" pitchFamily="49" charset="0"/>
              </a:rPr>
              <a:t>;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err="1" smtClean="0">
                <a:cs typeface="Courier New" pitchFamily="49" charset="0"/>
              </a:rPr>
              <a:t>color:yellow</a:t>
            </a:r>
            <a:r>
              <a:rPr b="1" dirty="0" smtClean="0">
                <a:cs typeface="Courier New" pitchFamily="49" charset="0"/>
              </a:rPr>
              <a:t>;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font-size:80px;”&gt;</a:t>
            </a:r>
          </a:p>
          <a:p>
            <a:pPr>
              <a:buFont typeface="Arial" charset="0"/>
              <a:buNone/>
            </a:pPr>
            <a:endParaRPr sz="1000" b="1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Welcome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to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Wipro.</a:t>
            </a:r>
          </a:p>
          <a:p>
            <a:pPr>
              <a:buFont typeface="Arial" charset="0"/>
              <a:buNone/>
            </a:pPr>
            <a:endParaRPr sz="1000" b="1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&lt;/div&gt;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&lt;/body&gt;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&lt;/html&gt;</a:t>
            </a:r>
          </a:p>
          <a:p>
            <a:pPr>
              <a:buFont typeface="Arial" charset="0"/>
              <a:buNone/>
            </a:pPr>
            <a:endParaRPr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14800"/>
            <a:ext cx="8915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37592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Quiz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eaLnBrk="1" hangingPunct="1">
              <a:buNone/>
            </a:pPr>
            <a:r>
              <a:rPr lang="en-US" sz="2600" i="1" dirty="0" smtClean="0">
                <a:cs typeface="Arial" charset="0"/>
              </a:rPr>
              <a:t>If we want to have a div element with box shadow effect</a:t>
            </a:r>
            <a:r>
              <a:rPr lang="en-US" sz="2600" i="1" dirty="0">
                <a:cs typeface="Arial" charset="0"/>
              </a:rPr>
              <a:t> </a:t>
            </a:r>
            <a:r>
              <a:rPr lang="en-US" sz="2600" i="1" dirty="0" smtClean="0">
                <a:cs typeface="Arial" charset="0"/>
              </a:rPr>
              <a:t>having vertical shadow of10px, horizontal shadow of 20px, the spread size as 40px, a blur distance of 30px  and the color of shadow as red, which one of the following, we will have to use :</a:t>
            </a:r>
            <a:endParaRPr lang="en-US" sz="2600" i="1" dirty="0">
              <a:cs typeface="Arial" charset="0"/>
            </a:endParaRPr>
          </a:p>
          <a:p>
            <a:pPr eaLnBrk="1" hangingPunct="1">
              <a:buNone/>
            </a:pPr>
            <a:endParaRPr lang="en-US" sz="1200" dirty="0">
              <a:cs typeface="Arial" charset="0"/>
            </a:endParaRPr>
          </a:p>
          <a:p>
            <a:pPr eaLnBrk="1" hangingPunct="1">
              <a:buNone/>
            </a:pPr>
            <a:r>
              <a:rPr lang="en-US" sz="2400" b="1" dirty="0">
                <a:cs typeface="Arial" charset="0"/>
              </a:rPr>
              <a:t>a</a:t>
            </a:r>
            <a:r>
              <a:rPr lang="en-US" sz="2400" b="1" dirty="0" smtClean="0">
                <a:cs typeface="Arial" charset="0"/>
              </a:rPr>
              <a:t>. div { box-shadow: 40px 30px 20px 10px #ff0000; }</a:t>
            </a:r>
            <a:endParaRPr lang="en-US" sz="2400" b="1" dirty="0">
              <a:cs typeface="Arial" charset="0"/>
            </a:endParaRPr>
          </a:p>
          <a:p>
            <a:pPr eaLnBrk="1" hangingPunct="1">
              <a:buNone/>
            </a:pPr>
            <a:r>
              <a:rPr lang="en-US" sz="2400" b="1" dirty="0">
                <a:cs typeface="Arial" charset="0"/>
              </a:rPr>
              <a:t>b</a:t>
            </a:r>
            <a:r>
              <a:rPr lang="en-US" sz="2400" b="1" dirty="0" smtClean="0">
                <a:cs typeface="Arial" charset="0"/>
              </a:rPr>
              <a:t>. div { box-shadow: 10px 20px 30px 40px #</a:t>
            </a:r>
            <a:r>
              <a:rPr lang="en-US" sz="2400" b="1" dirty="0">
                <a:cs typeface="Arial" charset="0"/>
              </a:rPr>
              <a:t>ff0000</a:t>
            </a:r>
            <a:r>
              <a:rPr lang="en-US" sz="2400" b="1" dirty="0" smtClean="0">
                <a:cs typeface="Arial" charset="0"/>
              </a:rPr>
              <a:t>; }</a:t>
            </a:r>
            <a:endParaRPr lang="en-US" sz="2400" b="1" dirty="0">
              <a:cs typeface="Arial" charset="0"/>
            </a:endParaRPr>
          </a:p>
          <a:p>
            <a:pPr eaLnBrk="1" hangingPunct="1">
              <a:buNone/>
            </a:pPr>
            <a:r>
              <a:rPr lang="en-US" sz="2400" b="1" dirty="0">
                <a:cs typeface="Arial" charset="0"/>
              </a:rPr>
              <a:t>c</a:t>
            </a:r>
            <a:r>
              <a:rPr lang="en-US" sz="2400" b="1" dirty="0" smtClean="0">
                <a:cs typeface="Arial" charset="0"/>
              </a:rPr>
              <a:t>. div { box-shadow: 20px 10px 30px 40px #</a:t>
            </a:r>
            <a:r>
              <a:rPr lang="en-US" sz="2400" b="1" dirty="0">
                <a:cs typeface="Arial" charset="0"/>
              </a:rPr>
              <a:t>ff0000</a:t>
            </a:r>
            <a:r>
              <a:rPr lang="en-US" sz="2400" b="1" dirty="0" smtClean="0">
                <a:cs typeface="Arial" charset="0"/>
              </a:rPr>
              <a:t>; }</a:t>
            </a:r>
            <a:endParaRPr lang="en-US" sz="2400" b="1" dirty="0">
              <a:cs typeface="Arial" charset="0"/>
            </a:endParaRPr>
          </a:p>
          <a:p>
            <a:pPr eaLnBrk="1" hangingPunct="1">
              <a:buNone/>
            </a:pPr>
            <a:r>
              <a:rPr lang="en-US" sz="2400" b="1" dirty="0">
                <a:cs typeface="Arial" charset="0"/>
              </a:rPr>
              <a:t>d</a:t>
            </a:r>
            <a:r>
              <a:rPr lang="en-US" sz="2400" b="1" dirty="0" smtClean="0">
                <a:cs typeface="Arial" charset="0"/>
              </a:rPr>
              <a:t>. div { box-shadow: 20px 10px 40px 30px #</a:t>
            </a:r>
            <a:r>
              <a:rPr lang="en-US" sz="2400" b="1" dirty="0">
                <a:cs typeface="Arial" charset="0"/>
              </a:rPr>
              <a:t>ff0000</a:t>
            </a:r>
            <a:r>
              <a:rPr lang="en-US" sz="2400" b="1" dirty="0" smtClean="0">
                <a:cs typeface="Arial" charset="0"/>
              </a:rPr>
              <a:t>;}</a:t>
            </a:r>
            <a:endParaRPr lang="en-US" sz="2400" b="1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400" b="1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Simple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Example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7696200" cy="5638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&lt;h1&gt;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Wipro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Technologies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&lt;/h1&gt;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&lt;/body&gt;&lt;/html&gt;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	h1{</a:t>
            </a:r>
            <a:r>
              <a:rPr dirty="0" err="1" smtClean="0">
                <a:cs typeface="Arial" charset="0"/>
              </a:rPr>
              <a:t>color:red</a:t>
            </a:r>
            <a:r>
              <a:rPr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&lt;/style&gt;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&lt;h1&gt;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Wipro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Technologies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&lt;/h1&gt;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&lt;/html&gt;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5800" y="1219200"/>
            <a:ext cx="3581400" cy="990600"/>
          </a:xfrm>
          <a:prstGeom prst="rect">
            <a:avLst/>
          </a:prstGeom>
          <a:solidFill>
            <a:srgbClr val="FFFFCC"/>
          </a:solidFill>
          <a:ln>
            <a:solidFill>
              <a:srgbClr val="FF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Wipro Technologies 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5800" y="3886200"/>
            <a:ext cx="3581400" cy="990600"/>
          </a:xfrm>
          <a:prstGeom prst="rect">
            <a:avLst/>
          </a:prstGeom>
          <a:solidFill>
            <a:srgbClr val="FFFFCC"/>
          </a:solidFill>
          <a:ln>
            <a:solidFill>
              <a:srgbClr val="FF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Wipro Technologies 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8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err="1" smtClean="0">
                <a:cs typeface="Arial" charset="0"/>
              </a:rPr>
              <a:t>transform:rotate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method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696200" cy="55626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endParaRPr sz="2800" b="1" dirty="0" smtClean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sz="2800" dirty="0" smtClean="0">
                <a:cs typeface="Courier New" pitchFamily="49" charset="0"/>
              </a:rPr>
              <a:t>When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you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use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err="1" smtClean="0">
                <a:solidFill>
                  <a:srgbClr val="FF0000"/>
                </a:solidFill>
                <a:cs typeface="Courier New" pitchFamily="49" charset="0"/>
              </a:rPr>
              <a:t>transform:rotate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method,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element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rotates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clockwise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at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a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given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degree.</a:t>
            </a:r>
            <a:r>
              <a:rPr lang="en-US" sz="2800" dirty="0" smtClean="0">
                <a:cs typeface="Courier New" pitchFamily="49" charset="0"/>
              </a:rPr>
              <a:t> </a:t>
            </a:r>
            <a:endParaRPr sz="2800" dirty="0" smtClean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sz="2800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sz="2800" dirty="0" smtClean="0">
                <a:cs typeface="Courier New" pitchFamily="49" charset="0"/>
              </a:rPr>
              <a:t>If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you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want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rotation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in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anti-clockwise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direction,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use</a:t>
            </a:r>
            <a:r>
              <a:rPr lang="en-US" sz="2800" dirty="0" smtClean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negative</a:t>
            </a:r>
            <a:r>
              <a:rPr lang="en-US" sz="2800" dirty="0" smtClean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values.</a:t>
            </a:r>
          </a:p>
          <a:p>
            <a:pPr>
              <a:buFont typeface="Arial" charset="0"/>
              <a:buNone/>
              <a:defRPr/>
            </a:pPr>
            <a:endParaRPr sz="12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transform:rotate</a:t>
            </a:r>
            <a:endParaRPr dirty="0" smtClean="0">
              <a:cs typeface="Arial" charset="0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&lt;html&gt;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&lt;head&gt;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&lt;style&gt;</a:t>
            </a:r>
            <a:r>
              <a:rPr lang="en-US" sz="2400" b="1" dirty="0" smtClean="0">
                <a:cs typeface="Courier New" pitchFamily="49" charset="0"/>
              </a:rPr>
              <a:t> </a:t>
            </a:r>
            <a:endParaRPr sz="2400" b="1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div{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width:200px;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height:100px;</a:t>
            </a:r>
          </a:p>
          <a:p>
            <a:pPr>
              <a:buFont typeface="Arial" charset="0"/>
              <a:buNone/>
            </a:pPr>
            <a:r>
              <a:rPr sz="2400" b="1" dirty="0" err="1" smtClean="0">
                <a:cs typeface="Courier New" pitchFamily="49" charset="0"/>
              </a:rPr>
              <a:t>background-color:yellow</a:t>
            </a:r>
            <a:r>
              <a:rPr sz="2400" b="1" dirty="0" smtClean="0"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/*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Rotate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div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*/</a:t>
            </a:r>
          </a:p>
          <a:p>
            <a:pPr>
              <a:buFont typeface="Arial" charset="0"/>
              <a:buNone/>
            </a:pPr>
            <a:r>
              <a:rPr sz="2400" b="1" dirty="0" err="1" smtClean="0">
                <a:cs typeface="Courier New" pitchFamily="49" charset="0"/>
              </a:rPr>
              <a:t>transform:rotate</a:t>
            </a:r>
            <a:r>
              <a:rPr sz="2400" b="1" dirty="0" smtClean="0">
                <a:cs typeface="Courier New" pitchFamily="49" charset="0"/>
              </a:rPr>
              <a:t>(30deg);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&lt;/style&gt;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transform:rotate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(Contd.).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&lt;body&gt;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&lt;p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style="</a:t>
            </a:r>
            <a:r>
              <a:rPr sz="2400" b="1" dirty="0" err="1" smtClean="0">
                <a:cs typeface="Courier New" pitchFamily="49" charset="0"/>
              </a:rPr>
              <a:t>font-family:arial</a:t>
            </a:r>
            <a:r>
              <a:rPr sz="2400" b="1" dirty="0" smtClean="0">
                <a:cs typeface="Courier New" pitchFamily="49" charset="0"/>
              </a:rPr>
              <a:t>;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err="1" smtClean="0">
                <a:cs typeface="Courier New" pitchFamily="49" charset="0"/>
              </a:rPr>
              <a:t>color:red</a:t>
            </a:r>
            <a:r>
              <a:rPr sz="2400" b="1" dirty="0" smtClean="0">
                <a:cs typeface="Courier New" pitchFamily="49" charset="0"/>
              </a:rPr>
              <a:t>;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font-size:20px;"&gt;</a:t>
            </a:r>
            <a:r>
              <a:rPr lang="en-US" sz="2400" b="1" dirty="0" smtClean="0">
                <a:cs typeface="Courier New" pitchFamily="49" charset="0"/>
              </a:rPr>
              <a:t> </a:t>
            </a:r>
            <a:endParaRPr sz="2400" b="1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This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example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is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a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demonstration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of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rotating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a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part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of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sz="2400" b="1" dirty="0" smtClean="0">
                <a:cs typeface="Courier New" pitchFamily="49" charset="0"/>
              </a:rPr>
              <a:t>HTML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Document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&lt;/p&gt;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&lt;div&gt;Hello,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Welcome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to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Cascading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Style</a:t>
            </a:r>
            <a:r>
              <a:rPr lang="en-US" sz="2400" b="1" dirty="0" smtClean="0">
                <a:cs typeface="Courier New" pitchFamily="49" charset="0"/>
              </a:rPr>
              <a:t> </a:t>
            </a:r>
            <a:r>
              <a:rPr sz="2400" b="1" dirty="0" smtClean="0">
                <a:cs typeface="Courier New" pitchFamily="49" charset="0"/>
              </a:rPr>
              <a:t>Sheets</a:t>
            </a:r>
            <a:r>
              <a:rPr lang="en-US" sz="2400" b="1" dirty="0">
                <a:cs typeface="Courier New" pitchFamily="49" charset="0"/>
              </a:rPr>
              <a:t> </a:t>
            </a:r>
            <a:r>
              <a:rPr sz="2400" b="1" dirty="0" smtClean="0">
                <a:cs typeface="Courier New" pitchFamily="49" charset="0"/>
              </a:rPr>
              <a:t>Version</a:t>
            </a:r>
            <a:r>
              <a:rPr lang="en-US" sz="2400" b="1" dirty="0" smtClean="0">
                <a:cs typeface="Courier New" pitchFamily="49" charset="0"/>
              </a:rPr>
              <a:t>  </a:t>
            </a:r>
            <a:r>
              <a:rPr sz="2400" b="1" dirty="0" smtClean="0">
                <a:cs typeface="Courier New" pitchFamily="49" charset="0"/>
              </a:rPr>
              <a:t>3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&lt;/div&gt;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&lt;/body&gt;</a:t>
            </a:r>
          </a:p>
          <a:p>
            <a:pPr>
              <a:buFont typeface="Arial" charset="0"/>
              <a:buNone/>
            </a:pPr>
            <a:r>
              <a:rPr sz="2400" b="1" dirty="0" smtClean="0">
                <a:cs typeface="Courier New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35052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34" y="3911600"/>
            <a:ext cx="5638800" cy="292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err="1" smtClean="0">
                <a:cs typeface="Arial" charset="0"/>
              </a:rPr>
              <a:t>transform:scale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method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6962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sz="2800" dirty="0" smtClean="0">
                <a:cs typeface="Courier New" pitchFamily="49" charset="0"/>
              </a:rPr>
              <a:t>When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you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use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err="1" smtClean="0">
                <a:solidFill>
                  <a:srgbClr val="FF0000"/>
                </a:solidFill>
                <a:cs typeface="Courier New" pitchFamily="49" charset="0"/>
              </a:rPr>
              <a:t>transform:scale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method,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element increases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or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decreases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in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size,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depending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on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parameters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given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for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width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(X-axis)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and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height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(Y-axis)</a:t>
            </a:r>
          </a:p>
          <a:p>
            <a:pPr>
              <a:buFont typeface="Arial" charset="0"/>
              <a:buNone/>
            </a:pPr>
            <a:endParaRPr sz="2800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value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scale(2,3)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transforms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width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to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err="1" smtClean="0">
                <a:cs typeface="Courier New" pitchFamily="49" charset="0"/>
              </a:rPr>
              <a:t>betwice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its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original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size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and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height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thrice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its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original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size.</a:t>
            </a:r>
          </a:p>
          <a:p>
            <a:pPr>
              <a:buFont typeface="Arial" charset="0"/>
              <a:buNone/>
            </a:pPr>
            <a:endParaRPr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transform:scale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method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6962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&lt;html&gt;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&lt;head&gt;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&lt;style&gt;</a:t>
            </a:r>
            <a:r>
              <a:rPr lang="en-US" b="1" dirty="0" smtClean="0">
                <a:cs typeface="Courier New" pitchFamily="49" charset="0"/>
              </a:rPr>
              <a:t> </a:t>
            </a:r>
            <a:endParaRPr b="1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div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width:200px;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height:100px;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margin: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0px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auto;</a:t>
            </a:r>
          </a:p>
          <a:p>
            <a:pPr>
              <a:buFont typeface="Arial" charset="0"/>
              <a:buNone/>
            </a:pPr>
            <a:r>
              <a:rPr b="1" dirty="0" err="1" smtClean="0">
                <a:cs typeface="Courier New" pitchFamily="49" charset="0"/>
              </a:rPr>
              <a:t>background-color:yellow</a:t>
            </a:r>
            <a:r>
              <a:rPr b="1" dirty="0" smtClean="0"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div#div2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{</a:t>
            </a:r>
            <a:r>
              <a:rPr lang="en-US" b="1" dirty="0" smtClean="0">
                <a:cs typeface="Courier New" pitchFamily="49" charset="0"/>
              </a:rPr>
              <a:t> </a:t>
            </a:r>
            <a:endParaRPr b="1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b="1" dirty="0" err="1" smtClean="0">
                <a:cs typeface="Courier New" pitchFamily="49" charset="0"/>
              </a:rPr>
              <a:t>background-color:cyan</a:t>
            </a:r>
            <a:r>
              <a:rPr b="1" dirty="0" smtClean="0"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b="1" dirty="0" err="1" smtClean="0">
                <a:cs typeface="Courier New" pitchFamily="49" charset="0"/>
              </a:rPr>
              <a:t>transform:scale</a:t>
            </a:r>
            <a:r>
              <a:rPr b="1" dirty="0" smtClean="0">
                <a:cs typeface="Courier New" pitchFamily="49" charset="0"/>
              </a:rPr>
              <a:t>(2,3);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&lt;/style&gt;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&lt;/head&gt;</a:t>
            </a:r>
          </a:p>
          <a:p>
            <a:pPr>
              <a:buFont typeface="Arial" charset="0"/>
              <a:buNone/>
            </a:pPr>
            <a:endParaRPr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transform:scale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method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6962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&lt;body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align="</a:t>
            </a:r>
            <a:r>
              <a:rPr b="1" dirty="0" err="1" smtClean="0">
                <a:cs typeface="Courier New" pitchFamily="49" charset="0"/>
              </a:rPr>
              <a:t>centre</a:t>
            </a:r>
            <a:r>
              <a:rPr b="1" dirty="0" smtClean="0">
                <a:cs typeface="Courier New" pitchFamily="49" charset="0"/>
              </a:rPr>
              <a:t>"&gt;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&lt;p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style="</a:t>
            </a:r>
            <a:r>
              <a:rPr b="1" dirty="0" err="1" smtClean="0">
                <a:cs typeface="Courier New" pitchFamily="49" charset="0"/>
              </a:rPr>
              <a:t>font-family:arial</a:t>
            </a:r>
            <a:r>
              <a:rPr b="1" dirty="0" smtClean="0">
                <a:cs typeface="Courier New" pitchFamily="49" charset="0"/>
              </a:rPr>
              <a:t>;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err="1" smtClean="0">
                <a:cs typeface="Courier New" pitchFamily="49" charset="0"/>
              </a:rPr>
              <a:t>color:red</a:t>
            </a:r>
            <a:r>
              <a:rPr b="1" dirty="0" smtClean="0">
                <a:cs typeface="Courier New" pitchFamily="49" charset="0"/>
              </a:rPr>
              <a:t>;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font-size:20px;"&gt; This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example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is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a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demonstration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of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err="1" smtClean="0">
                <a:cs typeface="Courier New" pitchFamily="49" charset="0"/>
              </a:rPr>
              <a:t>transform:scale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method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&lt;/p&gt;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&lt;p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align="center"&gt;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&lt;div&gt;Hello,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Welcome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to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the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training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on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CSS3&lt;/div&gt;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</a:t>
            </a:r>
            <a:r>
              <a:rPr b="1" dirty="0" err="1" smtClean="0">
                <a:cs typeface="Courier New" pitchFamily="49" charset="0"/>
              </a:rPr>
              <a:t>br</a:t>
            </a:r>
            <a:r>
              <a:rPr b="1" dirty="0" smtClean="0">
                <a:cs typeface="Courier New" pitchFamily="49" charset="0"/>
              </a:rPr>
              <a:t>&gt;&lt;</a:t>
            </a:r>
            <a:r>
              <a:rPr b="1" dirty="0" err="1" smtClean="0">
                <a:cs typeface="Courier New" pitchFamily="49" charset="0"/>
              </a:rPr>
              <a:t>br</a:t>
            </a:r>
            <a:r>
              <a:rPr b="1" dirty="0" smtClean="0">
                <a:cs typeface="Courier New" pitchFamily="49" charset="0"/>
              </a:rPr>
              <a:t>&gt;&lt;</a:t>
            </a:r>
            <a:r>
              <a:rPr b="1" dirty="0" err="1" smtClean="0">
                <a:cs typeface="Courier New" pitchFamily="49" charset="0"/>
              </a:rPr>
              <a:t>br</a:t>
            </a:r>
            <a:r>
              <a:rPr b="1" dirty="0" smtClean="0">
                <a:cs typeface="Courier New" pitchFamily="49" charset="0"/>
              </a:rPr>
              <a:t>&gt;&lt;</a:t>
            </a:r>
            <a:r>
              <a:rPr b="1" dirty="0" err="1" smtClean="0">
                <a:cs typeface="Courier New" pitchFamily="49" charset="0"/>
              </a:rPr>
              <a:t>br</a:t>
            </a:r>
            <a:r>
              <a:rPr b="1" dirty="0" smtClean="0">
                <a:cs typeface="Courier New" pitchFamily="49" charset="0"/>
              </a:rPr>
              <a:t>&gt;&lt;</a:t>
            </a:r>
            <a:r>
              <a:rPr b="1" dirty="0" err="1" smtClean="0">
                <a:cs typeface="Courier New" pitchFamily="49" charset="0"/>
              </a:rPr>
              <a:t>br</a:t>
            </a:r>
            <a:r>
              <a:rPr b="1" dirty="0" smtClean="0">
                <a:cs typeface="Courier New" pitchFamily="49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&lt;div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align="center"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id="div2"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Hello,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Welcome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to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the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training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on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CSS3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&lt;/div&gt;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&lt;/p&gt;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&lt;/body&gt;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&lt;/html&gt;</a:t>
            </a:r>
            <a:r>
              <a:rPr lang="en-US" b="1" dirty="0" smtClean="0">
                <a:cs typeface="Courier New" pitchFamily="49" charset="0"/>
              </a:rPr>
              <a:t> </a:t>
            </a:r>
            <a:endParaRPr b="1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transform:scale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method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723900" y="1295400"/>
            <a:ext cx="7696200" cy="5257800"/>
          </a:xfrm>
        </p:spPr>
        <p:txBody>
          <a:bodyPr/>
          <a:lstStyle/>
          <a:p>
            <a:pPr>
              <a:buFont typeface="Arial" charset="0"/>
              <a:buNone/>
            </a:pPr>
            <a:endParaRPr b="1" smtClean="0">
              <a:cs typeface="Courier New" pitchFamily="49" charset="0"/>
            </a:endParaRPr>
          </a:p>
        </p:txBody>
      </p: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185863"/>
            <a:ext cx="84010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1475" y="804863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err="1" smtClean="0">
                <a:cs typeface="Arial" charset="0"/>
              </a:rPr>
              <a:t>transform:skew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method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6962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sz="2800" dirty="0" smtClean="0">
                <a:cs typeface="Courier New" pitchFamily="49" charset="0"/>
              </a:rPr>
              <a:t>When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you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use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err="1" smtClean="0">
                <a:solidFill>
                  <a:srgbClr val="FF0000"/>
                </a:solidFill>
                <a:cs typeface="Courier New" pitchFamily="49" charset="0"/>
              </a:rPr>
              <a:t>transform:skew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method,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element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turns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in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a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given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angle,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depending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on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parameters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given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for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horizontal</a:t>
            </a:r>
            <a:r>
              <a:rPr lang="en-US" sz="2800" dirty="0" smtClean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(X-axis)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and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vertical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(Y-axis)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lines:</a:t>
            </a:r>
          </a:p>
          <a:p>
            <a:pPr>
              <a:buFont typeface="Arial" charset="0"/>
              <a:buNone/>
            </a:pPr>
            <a:endParaRPr sz="2800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value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skew(35deg,25deg)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turns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element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35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degrees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around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X-axis</a:t>
            </a:r>
            <a:r>
              <a:rPr lang="en-US" sz="2800" dirty="0" smtClean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and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sz="2800" dirty="0" smtClean="0">
                <a:cs typeface="Courier New" pitchFamily="49" charset="0"/>
              </a:rPr>
              <a:t>25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degrees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around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the</a:t>
            </a:r>
            <a:r>
              <a:rPr lang="en-US" sz="2800" dirty="0" smtClean="0">
                <a:cs typeface="Courier New" pitchFamily="49" charset="0"/>
              </a:rPr>
              <a:t> </a:t>
            </a:r>
            <a:r>
              <a:rPr sz="2800" dirty="0" smtClean="0">
                <a:cs typeface="Courier New" pitchFamily="49" charset="0"/>
              </a:rPr>
              <a:t>Y-axis.</a:t>
            </a:r>
          </a:p>
          <a:p>
            <a:pPr>
              <a:buFont typeface="Arial" charset="0"/>
              <a:buNone/>
            </a:pPr>
            <a:endParaRPr sz="28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transform:skew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method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6962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&lt;html&gt;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&lt;head&gt;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&lt;style&gt;</a:t>
            </a:r>
            <a:r>
              <a:rPr lang="en-US" b="1" dirty="0" smtClean="0">
                <a:cs typeface="Courier New" pitchFamily="49" charset="0"/>
              </a:rPr>
              <a:t> </a:t>
            </a:r>
            <a:endParaRPr b="1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div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width:200px;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height:100px;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margin: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0px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auto;</a:t>
            </a:r>
          </a:p>
          <a:p>
            <a:pPr>
              <a:buFont typeface="Arial" charset="0"/>
              <a:buNone/>
            </a:pPr>
            <a:r>
              <a:rPr b="1" dirty="0" err="1" smtClean="0">
                <a:cs typeface="Courier New" pitchFamily="49" charset="0"/>
              </a:rPr>
              <a:t>background-color:yellow</a:t>
            </a:r>
            <a:r>
              <a:rPr b="1" dirty="0" smtClean="0"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div#div2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{</a:t>
            </a:r>
            <a:r>
              <a:rPr lang="en-US" b="1" dirty="0" smtClean="0">
                <a:cs typeface="Courier New" pitchFamily="49" charset="0"/>
              </a:rPr>
              <a:t> </a:t>
            </a:r>
            <a:endParaRPr b="1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b="1" dirty="0" err="1" smtClean="0">
                <a:cs typeface="Courier New" pitchFamily="49" charset="0"/>
              </a:rPr>
              <a:t>background-color:cyan</a:t>
            </a:r>
            <a:r>
              <a:rPr b="1" dirty="0" smtClean="0"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b="1" dirty="0" err="1" smtClean="0">
                <a:cs typeface="Courier New" pitchFamily="49" charset="0"/>
              </a:rPr>
              <a:t>transform:skew</a:t>
            </a:r>
            <a:r>
              <a:rPr b="1" dirty="0" smtClean="0">
                <a:cs typeface="Courier New" pitchFamily="49" charset="0"/>
              </a:rPr>
              <a:t>(35deg,25deg);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&lt;/style&gt;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&lt;/head&gt;</a:t>
            </a:r>
          </a:p>
          <a:p>
            <a:pPr>
              <a:buFont typeface="Arial" charset="0"/>
              <a:buNone/>
            </a:pPr>
            <a:endParaRPr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transform:skew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method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(Contd.).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6962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&lt;body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align="</a:t>
            </a:r>
            <a:r>
              <a:rPr b="1" dirty="0" err="1" smtClean="0">
                <a:cs typeface="Courier New" pitchFamily="49" charset="0"/>
              </a:rPr>
              <a:t>centre</a:t>
            </a:r>
            <a:r>
              <a:rPr b="1" dirty="0" smtClean="0">
                <a:cs typeface="Courier New" pitchFamily="49" charset="0"/>
              </a:rPr>
              <a:t>"&gt;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&lt;p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style="</a:t>
            </a:r>
            <a:r>
              <a:rPr b="1" dirty="0" err="1" smtClean="0">
                <a:cs typeface="Courier New" pitchFamily="49" charset="0"/>
              </a:rPr>
              <a:t>font-family:arial</a:t>
            </a:r>
            <a:r>
              <a:rPr b="1" dirty="0" smtClean="0">
                <a:cs typeface="Courier New" pitchFamily="49" charset="0"/>
              </a:rPr>
              <a:t>;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err="1" smtClean="0">
                <a:cs typeface="Courier New" pitchFamily="49" charset="0"/>
              </a:rPr>
              <a:t>color:red</a:t>
            </a:r>
            <a:r>
              <a:rPr b="1" dirty="0" smtClean="0">
                <a:cs typeface="Courier New" pitchFamily="49" charset="0"/>
              </a:rPr>
              <a:t>;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font-size:20px;"&gt;</a:t>
            </a:r>
            <a:r>
              <a:rPr lang="en-US" b="1" dirty="0">
                <a:cs typeface="Courier New" pitchFamily="49" charset="0"/>
              </a:rPr>
              <a:t> </a:t>
            </a:r>
            <a:r>
              <a:rPr b="1" dirty="0" smtClean="0">
                <a:cs typeface="Courier New" pitchFamily="49" charset="0"/>
              </a:rPr>
              <a:t>This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example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is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a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demonstration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of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err="1" smtClean="0">
                <a:cs typeface="Courier New" pitchFamily="49" charset="0"/>
              </a:rPr>
              <a:t>transform:skew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method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&lt;/p&gt;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&lt;p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align="center"&gt;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&lt;div&gt;Hello,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Welcome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to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the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training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on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CSS3&lt;/div&gt;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</a:t>
            </a:r>
            <a:r>
              <a:rPr b="1" dirty="0" err="1" smtClean="0">
                <a:cs typeface="Courier New" pitchFamily="49" charset="0"/>
              </a:rPr>
              <a:t>br</a:t>
            </a:r>
            <a:r>
              <a:rPr b="1" dirty="0" smtClean="0">
                <a:cs typeface="Courier New" pitchFamily="49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&lt;div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align="center"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id="div2"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Hello,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Welcome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to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the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training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on</a:t>
            </a:r>
            <a:r>
              <a:rPr lang="en-US" b="1" dirty="0" smtClean="0">
                <a:cs typeface="Courier New" pitchFamily="49" charset="0"/>
              </a:rPr>
              <a:t> </a:t>
            </a:r>
            <a:r>
              <a:rPr b="1" dirty="0" smtClean="0">
                <a:cs typeface="Courier New" pitchFamily="49" charset="0"/>
              </a:rPr>
              <a:t>CSS3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&lt;/div&gt;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&lt;/p&gt;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&lt;/body&gt;</a:t>
            </a:r>
          </a:p>
          <a:p>
            <a:pPr>
              <a:buFont typeface="Arial" charset="0"/>
              <a:buNone/>
            </a:pPr>
            <a:r>
              <a:rPr b="1" dirty="0" smtClean="0">
                <a:cs typeface="Courier New" pitchFamily="49" charset="0"/>
              </a:rPr>
              <a:t>&lt;/html&gt;</a:t>
            </a:r>
          </a:p>
          <a:p>
            <a:pPr>
              <a:buFont typeface="Arial" charset="0"/>
              <a:buNone/>
            </a:pPr>
            <a:endParaRPr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Quiz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8305800" cy="5105400"/>
          </a:xfrm>
        </p:spPr>
        <p:txBody>
          <a:bodyPr/>
          <a:lstStyle/>
          <a:p>
            <a:pPr eaLnBrk="1" hangingPunct="1">
              <a:buNone/>
            </a:pPr>
            <a:r>
              <a:rPr lang="en-US" sz="2600" dirty="0" smtClean="0">
                <a:cs typeface="Arial" charset="0"/>
              </a:rPr>
              <a:t>1. </a:t>
            </a:r>
            <a:r>
              <a:rPr lang="en-US" sz="2600" i="1" dirty="0" smtClean="0">
                <a:cs typeface="Arial" charset="0"/>
              </a:rPr>
              <a:t>The HTML element on which you want to apply styles is known as</a:t>
            </a:r>
            <a:endParaRPr lang="en-US" sz="2600" i="1" dirty="0">
              <a:cs typeface="Arial" charset="0"/>
            </a:endParaRPr>
          </a:p>
          <a:p>
            <a:pPr eaLnBrk="1" hangingPunct="1">
              <a:buNone/>
            </a:pPr>
            <a:endParaRPr lang="en-US" sz="1200" dirty="0">
              <a:cs typeface="Arial" charset="0"/>
            </a:endParaRPr>
          </a:p>
          <a:p>
            <a:pPr eaLnBrk="1" hangingPunct="1">
              <a:buNone/>
            </a:pPr>
            <a:r>
              <a:rPr lang="en-US" sz="2600" dirty="0" smtClean="0">
                <a:cs typeface="Arial" charset="0"/>
              </a:rPr>
              <a:t>		</a:t>
            </a:r>
            <a:r>
              <a:rPr lang="en-US" sz="2400" dirty="0" smtClean="0">
                <a:cs typeface="Arial" charset="0"/>
              </a:rPr>
              <a:t>a)Declaration</a:t>
            </a:r>
            <a:endParaRPr lang="en-US" sz="2400" dirty="0">
              <a:cs typeface="Arial" charset="0"/>
            </a:endParaRPr>
          </a:p>
          <a:p>
            <a:pPr eaLnBrk="1" hangingPunct="1">
              <a:buNone/>
            </a:pPr>
            <a:r>
              <a:rPr lang="en-US" sz="2400" dirty="0" smtClean="0">
                <a:cs typeface="Arial" charset="0"/>
              </a:rPr>
              <a:t>		b)Directive</a:t>
            </a:r>
            <a:endParaRPr lang="en-US" sz="2400" dirty="0">
              <a:cs typeface="Arial" charset="0"/>
            </a:endParaRPr>
          </a:p>
          <a:p>
            <a:pPr eaLnBrk="1" hangingPunct="1">
              <a:buNone/>
            </a:pPr>
            <a:r>
              <a:rPr lang="en-US" sz="2400" dirty="0" smtClean="0">
                <a:cs typeface="Arial" charset="0"/>
              </a:rPr>
              <a:t>		c)Selector</a:t>
            </a:r>
            <a:endParaRPr lang="en-US" sz="2400" dirty="0">
              <a:cs typeface="Arial" charset="0"/>
            </a:endParaRPr>
          </a:p>
          <a:p>
            <a:pPr eaLnBrk="1" hangingPunct="1">
              <a:buNone/>
            </a:pPr>
            <a:r>
              <a:rPr lang="en-US" sz="2400" dirty="0" smtClean="0">
                <a:cs typeface="Arial" charset="0"/>
              </a:rPr>
              <a:t>		d)Property</a:t>
            </a:r>
            <a:endParaRPr lang="en-US" sz="2400" dirty="0">
              <a:cs typeface="Arial" charset="0"/>
            </a:endParaRPr>
          </a:p>
          <a:p>
            <a:pPr eaLnBrk="1" hangingPunct="1">
              <a:buNone/>
            </a:pPr>
            <a:endParaRPr lang="en-US" sz="2600" dirty="0">
              <a:cs typeface="Arial" charset="0"/>
            </a:endParaRPr>
          </a:p>
          <a:p>
            <a:pPr eaLnBrk="1" hangingPunct="1">
              <a:buNone/>
            </a:pPr>
            <a:r>
              <a:rPr lang="en-US" sz="2600" dirty="0" smtClean="0">
                <a:cs typeface="Arial" charset="0"/>
              </a:rPr>
              <a:t>2</a:t>
            </a:r>
            <a:r>
              <a:rPr lang="en-US" sz="2600" i="1" dirty="0" smtClean="0">
                <a:cs typeface="Arial" charset="0"/>
              </a:rPr>
              <a:t>. State whether TRUE or FALSE ;</a:t>
            </a:r>
            <a:endParaRPr lang="en-US" sz="2600" i="1" dirty="0">
              <a:cs typeface="Arial" charset="0"/>
            </a:endParaRPr>
          </a:p>
          <a:p>
            <a:pPr eaLnBrk="1" hangingPunct="1">
              <a:buNone/>
            </a:pPr>
            <a:endParaRPr lang="en-US" sz="1200" dirty="0">
              <a:cs typeface="Arial" charset="0"/>
            </a:endParaRPr>
          </a:p>
          <a:p>
            <a:pPr eaLnBrk="1" hangingPunct="1">
              <a:buNone/>
            </a:pPr>
            <a:r>
              <a:rPr lang="en-US" sz="2600" dirty="0" smtClean="0">
                <a:cs typeface="Arial" charset="0"/>
              </a:rPr>
              <a:t>		</a:t>
            </a:r>
            <a:r>
              <a:rPr lang="en-US" sz="2400" dirty="0" smtClean="0">
                <a:cs typeface="Arial" charset="0"/>
              </a:rPr>
              <a:t>You can specify only one declaration for a selector</a:t>
            </a:r>
            <a:r>
              <a:rPr lang="en-US" sz="2400" dirty="0">
                <a:cs typeface="Arial" charset="0"/>
              </a:rPr>
              <a:t>.</a:t>
            </a:r>
            <a:endParaRPr sz="24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transform:skew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method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(Contd.).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696200" cy="4800600"/>
          </a:xfrm>
        </p:spPr>
        <p:txBody>
          <a:bodyPr/>
          <a:lstStyle/>
          <a:p>
            <a:pPr>
              <a:buFont typeface="Arial" charset="0"/>
              <a:buNone/>
            </a:pPr>
            <a:endParaRPr smtClean="0">
              <a:cs typeface="Courier New" pitchFamily="49" charset="0"/>
            </a:endParaRP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62138"/>
            <a:ext cx="76771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3425" y="12954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CSS3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Transitions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6962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sz="2400" dirty="0" smtClean="0">
                <a:cs typeface="Courier New" pitchFamily="49" charset="0"/>
              </a:rPr>
              <a:t>With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CSS3,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an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effect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can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be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added,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when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changing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sz="2400" dirty="0" smtClean="0">
                <a:cs typeface="Courier New" pitchFamily="49" charset="0"/>
              </a:rPr>
              <a:t>from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sz="2400" dirty="0" smtClean="0">
                <a:cs typeface="Courier New" pitchFamily="49" charset="0"/>
              </a:rPr>
              <a:t>one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style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to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another,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without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using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err="1" smtClean="0">
                <a:cs typeface="Courier New" pitchFamily="49" charset="0"/>
              </a:rPr>
              <a:t>Javascript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or Flash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animation.</a:t>
            </a:r>
          </a:p>
          <a:p>
            <a:pPr>
              <a:buFont typeface="Arial" charset="0"/>
              <a:buNone/>
            </a:pPr>
            <a:endParaRPr sz="2400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sz="2400" dirty="0" smtClean="0">
                <a:cs typeface="Courier New" pitchFamily="49" charset="0"/>
              </a:rPr>
              <a:t>CSS3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transitions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are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effects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that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let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an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element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sz="2400" dirty="0" smtClean="0">
                <a:cs typeface="Courier New" pitchFamily="49" charset="0"/>
              </a:rPr>
              <a:t>gradually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sz="2400" dirty="0" smtClean="0">
                <a:cs typeface="Courier New" pitchFamily="49" charset="0"/>
              </a:rPr>
              <a:t>change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from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one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style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to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another.</a:t>
            </a:r>
          </a:p>
          <a:p>
            <a:pPr>
              <a:buFont typeface="Arial" charset="0"/>
              <a:buNone/>
            </a:pPr>
            <a:endParaRPr sz="2400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sz="2400" dirty="0" smtClean="0">
                <a:cs typeface="Courier New" pitchFamily="49" charset="0"/>
              </a:rPr>
              <a:t>For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transition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effect,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we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must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:</a:t>
            </a:r>
          </a:p>
          <a:p>
            <a:pPr>
              <a:buFont typeface="Arial" charset="0"/>
              <a:buNone/>
            </a:pPr>
            <a:endParaRPr sz="1000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sz="2400" dirty="0" smtClean="0">
                <a:cs typeface="Courier New" pitchFamily="49" charset="0"/>
              </a:rPr>
              <a:t>Specify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the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CSS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property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for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which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we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want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to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add an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sz="2400" dirty="0" smtClean="0">
                <a:cs typeface="Courier New" pitchFamily="49" charset="0"/>
              </a:rPr>
              <a:t>effect.</a:t>
            </a:r>
          </a:p>
          <a:p>
            <a:pPr>
              <a:buFont typeface="Arial" charset="0"/>
              <a:buNone/>
            </a:pPr>
            <a:endParaRPr sz="1000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sz="2400" dirty="0" smtClean="0">
                <a:cs typeface="Courier New" pitchFamily="49" charset="0"/>
              </a:rPr>
              <a:t>Specify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the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duration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of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this</a:t>
            </a:r>
            <a:r>
              <a:rPr lang="en-US" sz="2400" dirty="0" smtClean="0">
                <a:cs typeface="Courier New" pitchFamily="49" charset="0"/>
              </a:rPr>
              <a:t> </a:t>
            </a:r>
            <a:r>
              <a:rPr sz="2400" dirty="0" smtClean="0">
                <a:cs typeface="Courier New" pitchFamily="49" charset="0"/>
              </a:rPr>
              <a:t>effect.</a:t>
            </a:r>
            <a:r>
              <a:rPr lang="en-US" sz="2400" dirty="0" smtClean="0">
                <a:cs typeface="Courier New" pitchFamily="49" charset="0"/>
              </a:rPr>
              <a:t> </a:t>
            </a:r>
            <a:endParaRPr sz="2400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sz="2400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Transition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6962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&lt;html&gt;</a:t>
            </a:r>
          </a:p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&lt;head&gt;</a:t>
            </a:r>
          </a:p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&lt;style&gt;</a:t>
            </a:r>
            <a:r>
              <a:rPr lang="en-US" sz="2200" dirty="0" smtClean="0">
                <a:cs typeface="Courier New" pitchFamily="49" charset="0"/>
              </a:rPr>
              <a:t> </a:t>
            </a:r>
            <a:endParaRPr sz="2200" dirty="0" smtClean="0"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div{</a:t>
            </a:r>
          </a:p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width:100px;</a:t>
            </a:r>
          </a:p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height:100px;</a:t>
            </a:r>
          </a:p>
          <a:p>
            <a:pPr>
              <a:buFont typeface="Arial" charset="0"/>
              <a:buNone/>
            </a:pPr>
            <a:r>
              <a:rPr sz="2200" dirty="0" err="1" smtClean="0">
                <a:cs typeface="Courier New" pitchFamily="49" charset="0"/>
              </a:rPr>
              <a:t>background:red</a:t>
            </a:r>
            <a:r>
              <a:rPr sz="2200" dirty="0" smtClean="0"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sz="2200" dirty="0" err="1" smtClean="0">
                <a:cs typeface="Courier New" pitchFamily="49" charset="0"/>
              </a:rPr>
              <a:t>transition:width</a:t>
            </a:r>
            <a:r>
              <a:rPr lang="en-US" sz="2200" dirty="0" smtClean="0">
                <a:cs typeface="Courier New" pitchFamily="49" charset="0"/>
              </a:rPr>
              <a:t> </a:t>
            </a:r>
            <a:r>
              <a:rPr sz="2200" dirty="0" smtClean="0">
                <a:cs typeface="Courier New" pitchFamily="49" charset="0"/>
              </a:rPr>
              <a:t>2s,</a:t>
            </a:r>
            <a:r>
              <a:rPr lang="en-US" sz="2200" dirty="0" smtClean="0">
                <a:cs typeface="Courier New" pitchFamily="49" charset="0"/>
              </a:rPr>
              <a:t> </a:t>
            </a:r>
            <a:r>
              <a:rPr sz="2200" dirty="0" smtClean="0">
                <a:cs typeface="Courier New" pitchFamily="49" charset="0"/>
              </a:rPr>
              <a:t>height</a:t>
            </a:r>
            <a:r>
              <a:rPr lang="en-US" sz="2200" dirty="0" smtClean="0">
                <a:cs typeface="Courier New" pitchFamily="49" charset="0"/>
              </a:rPr>
              <a:t> </a:t>
            </a:r>
            <a:r>
              <a:rPr sz="2200" dirty="0" smtClean="0">
                <a:cs typeface="Courier New" pitchFamily="49" charset="0"/>
              </a:rPr>
              <a:t>2s;</a:t>
            </a:r>
          </a:p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sz="2200" dirty="0" err="1" smtClean="0">
                <a:cs typeface="Courier New" pitchFamily="49" charset="0"/>
              </a:rPr>
              <a:t>div:hover</a:t>
            </a:r>
            <a:r>
              <a:rPr sz="2200" dirty="0" smtClean="0"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width:200px;</a:t>
            </a:r>
          </a:p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height:200px;</a:t>
            </a:r>
          </a:p>
          <a:p>
            <a:pPr>
              <a:buFont typeface="Arial" charset="0"/>
              <a:buNone/>
            </a:pPr>
            <a:r>
              <a:rPr sz="2200" dirty="0" err="1" smtClean="0">
                <a:cs typeface="Courier New" pitchFamily="49" charset="0"/>
              </a:rPr>
              <a:t>transform:rotate</a:t>
            </a:r>
            <a:r>
              <a:rPr sz="2200" dirty="0" smtClean="0">
                <a:cs typeface="Courier New" pitchFamily="49" charset="0"/>
              </a:rPr>
              <a:t>(180deg);</a:t>
            </a:r>
          </a:p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Transition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(Contd.).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1534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&lt;/style&gt;</a:t>
            </a:r>
          </a:p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&lt;/head&gt;</a:t>
            </a:r>
          </a:p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&lt;body&gt;</a:t>
            </a:r>
          </a:p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&lt;p&gt;&lt;b&gt;</a:t>
            </a:r>
            <a:r>
              <a:rPr lang="en-US" sz="2200" dirty="0" smtClean="0">
                <a:cs typeface="Courier New" pitchFamily="49" charset="0"/>
              </a:rPr>
              <a:t> </a:t>
            </a:r>
            <a:r>
              <a:rPr sz="2200" dirty="0" smtClean="0">
                <a:cs typeface="Courier New" pitchFamily="49" charset="0"/>
              </a:rPr>
              <a:t>Demonstration</a:t>
            </a:r>
            <a:r>
              <a:rPr lang="en-US" sz="2200" dirty="0" smtClean="0">
                <a:cs typeface="Courier New" pitchFamily="49" charset="0"/>
              </a:rPr>
              <a:t> </a:t>
            </a:r>
            <a:r>
              <a:rPr sz="2200" dirty="0" smtClean="0">
                <a:cs typeface="Courier New" pitchFamily="49" charset="0"/>
              </a:rPr>
              <a:t>of</a:t>
            </a:r>
            <a:r>
              <a:rPr lang="en-US" sz="2200" dirty="0" smtClean="0">
                <a:cs typeface="Courier New" pitchFamily="49" charset="0"/>
              </a:rPr>
              <a:t> </a:t>
            </a:r>
            <a:r>
              <a:rPr sz="2200" dirty="0" smtClean="0">
                <a:cs typeface="Courier New" pitchFamily="49" charset="0"/>
              </a:rPr>
              <a:t>Transition&lt;/b&gt;&lt;/p&gt;</a:t>
            </a:r>
          </a:p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&lt;div&gt;Please</a:t>
            </a:r>
            <a:r>
              <a:rPr lang="en-US" sz="2200" dirty="0" smtClean="0">
                <a:cs typeface="Courier New" pitchFamily="49" charset="0"/>
              </a:rPr>
              <a:t> </a:t>
            </a:r>
            <a:r>
              <a:rPr sz="2200" dirty="0" smtClean="0">
                <a:cs typeface="Courier New" pitchFamily="49" charset="0"/>
              </a:rPr>
              <a:t>hover</a:t>
            </a:r>
            <a:r>
              <a:rPr lang="en-US" sz="2200" dirty="0" smtClean="0">
                <a:cs typeface="Courier New" pitchFamily="49" charset="0"/>
              </a:rPr>
              <a:t> </a:t>
            </a:r>
            <a:r>
              <a:rPr sz="2200" dirty="0" smtClean="0">
                <a:cs typeface="Courier New" pitchFamily="49" charset="0"/>
              </a:rPr>
              <a:t>over</a:t>
            </a:r>
            <a:r>
              <a:rPr lang="en-US" sz="2200" dirty="0" smtClean="0">
                <a:cs typeface="Courier New" pitchFamily="49" charset="0"/>
              </a:rPr>
              <a:t> </a:t>
            </a:r>
            <a:r>
              <a:rPr sz="2200" dirty="0" smtClean="0">
                <a:cs typeface="Courier New" pitchFamily="49" charset="0"/>
              </a:rPr>
              <a:t>this</a:t>
            </a:r>
            <a:r>
              <a:rPr lang="en-US" sz="2200" dirty="0" smtClean="0">
                <a:cs typeface="Courier New" pitchFamily="49" charset="0"/>
              </a:rPr>
              <a:t> </a:t>
            </a:r>
            <a:r>
              <a:rPr sz="2200" dirty="0" smtClean="0">
                <a:cs typeface="Courier New" pitchFamily="49" charset="0"/>
              </a:rPr>
              <a:t>object</a:t>
            </a:r>
            <a:r>
              <a:rPr lang="en-US" sz="2200" dirty="0" smtClean="0">
                <a:cs typeface="Courier New" pitchFamily="49" charset="0"/>
              </a:rPr>
              <a:t> </a:t>
            </a:r>
            <a:r>
              <a:rPr sz="2200" dirty="0" smtClean="0">
                <a:cs typeface="Courier New" pitchFamily="49" charset="0"/>
              </a:rPr>
              <a:t>to</a:t>
            </a:r>
            <a:r>
              <a:rPr lang="en-US" sz="2200" dirty="0" smtClean="0">
                <a:cs typeface="Courier New" pitchFamily="49" charset="0"/>
              </a:rPr>
              <a:t> </a:t>
            </a:r>
            <a:r>
              <a:rPr sz="2200" dirty="0" smtClean="0">
                <a:cs typeface="Courier New" pitchFamily="49" charset="0"/>
              </a:rPr>
              <a:t>see</a:t>
            </a:r>
            <a:r>
              <a:rPr lang="en-US" sz="2200" dirty="0" smtClean="0">
                <a:cs typeface="Courier New" pitchFamily="49" charset="0"/>
              </a:rPr>
              <a:t> </a:t>
            </a:r>
            <a:r>
              <a:rPr sz="2200" dirty="0" smtClean="0">
                <a:cs typeface="Courier New" pitchFamily="49" charset="0"/>
              </a:rPr>
              <a:t>the</a:t>
            </a:r>
            <a:r>
              <a:rPr lang="en-US" sz="2200" dirty="0" smtClean="0">
                <a:cs typeface="Courier New" pitchFamily="49" charset="0"/>
              </a:rPr>
              <a:t> </a:t>
            </a:r>
            <a:r>
              <a:rPr sz="2200" dirty="0" smtClean="0">
                <a:cs typeface="Courier New" pitchFamily="49" charset="0"/>
              </a:rPr>
              <a:t>transition</a:t>
            </a:r>
            <a:r>
              <a:rPr lang="en-US" sz="2200" dirty="0">
                <a:cs typeface="Courier New" pitchFamily="49" charset="0"/>
              </a:rPr>
              <a:t> </a:t>
            </a:r>
            <a:r>
              <a:rPr sz="2200" dirty="0" smtClean="0">
                <a:cs typeface="Courier New" pitchFamily="49" charset="0"/>
              </a:rPr>
              <a:t>effect!</a:t>
            </a:r>
          </a:p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&lt;/div&gt;</a:t>
            </a:r>
          </a:p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&lt;/body&gt;</a:t>
            </a:r>
          </a:p>
          <a:p>
            <a:pPr>
              <a:buFont typeface="Arial" charset="0"/>
              <a:buNone/>
            </a:pPr>
            <a:r>
              <a:rPr sz="2200" dirty="0" smtClean="0">
                <a:cs typeface="Courier New" pitchFamily="49" charset="0"/>
              </a:rPr>
              <a:t>&lt;/html&gt;</a:t>
            </a:r>
          </a:p>
          <a:p>
            <a:pPr>
              <a:buFont typeface="Arial" charset="0"/>
              <a:buNone/>
            </a:pPr>
            <a:endParaRPr sz="2200" dirty="0" smtClean="0">
              <a:cs typeface="Courier New" pitchFamily="49" charset="0"/>
            </a:endParaRPr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33800"/>
            <a:ext cx="23050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0" y="33528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Quiz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8305800" cy="5410200"/>
          </a:xfrm>
        </p:spPr>
        <p:txBody>
          <a:bodyPr/>
          <a:lstStyle/>
          <a:p>
            <a:pPr eaLnBrk="1" hangingPunct="1">
              <a:buNone/>
            </a:pP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div1 {</a:t>
            </a:r>
            <a:r>
              <a:rPr lang="en-US" sz="2600" b="1" dirty="0" err="1" smtClean="0">
                <a:solidFill>
                  <a:srgbClr val="FF0000"/>
                </a:solidFill>
                <a:cs typeface="Arial" charset="0"/>
              </a:rPr>
              <a:t>transform:rotate</a:t>
            </a: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(30deg</a:t>
            </a:r>
            <a:r>
              <a:rPr lang="en-US" sz="2600" b="1" dirty="0">
                <a:solidFill>
                  <a:srgbClr val="FF0000"/>
                </a:solidFill>
                <a:cs typeface="Arial" charset="0"/>
              </a:rPr>
              <a:t>);}</a:t>
            </a:r>
          </a:p>
          <a:p>
            <a:pPr eaLnBrk="1" hangingPunct="1">
              <a:buNone/>
            </a:pP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div2 {</a:t>
            </a:r>
            <a:r>
              <a:rPr lang="en-US" sz="2600" b="1" dirty="0" err="1">
                <a:solidFill>
                  <a:srgbClr val="FF0000"/>
                </a:solidFill>
                <a:cs typeface="Arial" charset="0"/>
              </a:rPr>
              <a:t>transform:rotate</a:t>
            </a:r>
            <a:r>
              <a:rPr lang="en-US" sz="2600" b="1" dirty="0">
                <a:solidFill>
                  <a:srgbClr val="FF0000"/>
                </a:solidFill>
                <a:cs typeface="Arial" charset="0"/>
              </a:rPr>
              <a:t>(-30deg);}</a:t>
            </a:r>
          </a:p>
          <a:p>
            <a:pPr eaLnBrk="1" hangingPunct="1">
              <a:buNone/>
            </a:pPr>
            <a:endParaRPr lang="en-US" sz="1200" dirty="0">
              <a:cs typeface="Arial" charset="0"/>
            </a:endParaRPr>
          </a:p>
          <a:p>
            <a:pPr eaLnBrk="1" hangingPunct="1">
              <a:buNone/>
            </a:pPr>
            <a:r>
              <a:rPr lang="en-US" sz="2600" i="1" dirty="0" smtClean="0">
                <a:cs typeface="Arial" charset="0"/>
              </a:rPr>
              <a:t>Related to the code given above, which of the following statement is true :</a:t>
            </a:r>
            <a:endParaRPr lang="en-US" sz="2600" i="1" dirty="0">
              <a:cs typeface="Arial" charset="0"/>
            </a:endParaRPr>
          </a:p>
          <a:p>
            <a:pPr eaLnBrk="1" hangingPunct="1">
              <a:buNone/>
            </a:pPr>
            <a:endParaRPr lang="en-US" sz="1500" i="1" dirty="0">
              <a:cs typeface="Arial" charset="0"/>
            </a:endParaRPr>
          </a:p>
          <a:p>
            <a:pPr eaLnBrk="1" hangingPunct="1">
              <a:buNone/>
            </a:pPr>
            <a:r>
              <a:rPr lang="en-US" sz="2200" b="1" dirty="0">
                <a:cs typeface="Arial" charset="0"/>
              </a:rPr>
              <a:t>a</a:t>
            </a:r>
            <a:r>
              <a:rPr lang="en-US" sz="2200" b="1" dirty="0" smtClean="0">
                <a:cs typeface="Arial" charset="0"/>
              </a:rPr>
              <a:t>) div1 rotates 30 degrees anti-clockwise while div2 rotates</a:t>
            </a:r>
            <a:r>
              <a:rPr lang="en-US" sz="2200" b="1" dirty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30 degrees clockwise</a:t>
            </a:r>
            <a:endParaRPr lang="en-US" sz="2200" b="1" dirty="0">
              <a:cs typeface="Arial" charset="0"/>
            </a:endParaRPr>
          </a:p>
          <a:p>
            <a:pPr eaLnBrk="1" hangingPunct="1">
              <a:buNone/>
            </a:pPr>
            <a:r>
              <a:rPr lang="en-US" sz="2200" b="1" dirty="0">
                <a:cs typeface="Arial" charset="0"/>
              </a:rPr>
              <a:t>b</a:t>
            </a:r>
            <a:r>
              <a:rPr lang="en-US" sz="2200" b="1" dirty="0" smtClean="0">
                <a:cs typeface="Arial" charset="0"/>
              </a:rPr>
              <a:t>) div1 rotates 30 degrees clockwise while div2 rotates 30 degrees anti-clockwise </a:t>
            </a:r>
            <a:endParaRPr lang="en-US" sz="2200" b="1" dirty="0">
              <a:cs typeface="Arial" charset="0"/>
            </a:endParaRPr>
          </a:p>
          <a:p>
            <a:pPr eaLnBrk="1" hangingPunct="1">
              <a:buNone/>
            </a:pPr>
            <a:r>
              <a:rPr lang="en-US" sz="2200" b="1" dirty="0">
                <a:cs typeface="Arial" charset="0"/>
              </a:rPr>
              <a:t>c</a:t>
            </a:r>
            <a:r>
              <a:rPr lang="en-US" sz="2200" b="1" dirty="0" smtClean="0">
                <a:cs typeface="Arial" charset="0"/>
              </a:rPr>
              <a:t>) Negative values have no effect. Both div1 and div2 rotate 30 degrees in clockwise direction</a:t>
            </a:r>
            <a:r>
              <a:rPr lang="en-US" sz="2200" b="1" dirty="0">
                <a:cs typeface="Arial" charset="0"/>
              </a:rPr>
              <a:t>.</a:t>
            </a:r>
          </a:p>
          <a:p>
            <a:pPr eaLnBrk="1" hangingPunct="1">
              <a:buNone/>
            </a:pPr>
            <a:r>
              <a:rPr lang="en-US" sz="2200" b="1" dirty="0">
                <a:cs typeface="Arial" charset="0"/>
              </a:rPr>
              <a:t>d</a:t>
            </a:r>
            <a:r>
              <a:rPr lang="en-US" sz="2200" b="1" dirty="0" smtClean="0">
                <a:cs typeface="Arial" charset="0"/>
              </a:rPr>
              <a:t>) Negative values have no effect. Both div1 and div2 rotate 30 degrees in anti-clockwise direction</a:t>
            </a:r>
            <a:r>
              <a:rPr lang="en-US" sz="2200" b="1" dirty="0">
                <a:cs typeface="Arial" charset="0"/>
              </a:rPr>
              <a:t>.</a:t>
            </a:r>
            <a:endParaRPr sz="2200" b="1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/>
          </p:cNvSpPr>
          <p:nvPr>
            <p:ph type="title"/>
          </p:nvPr>
        </p:nvSpPr>
        <p:spPr>
          <a:xfrm>
            <a:off x="0" y="215900"/>
            <a:ext cx="7696200" cy="549275"/>
          </a:xfrm>
        </p:spPr>
        <p:txBody>
          <a:bodyPr/>
          <a:lstStyle/>
          <a:p>
            <a:pPr eaLnBrk="1" hangingPunct="1"/>
            <a:r>
              <a:rPr smtClean="0">
                <a:cs typeface="Arial" charset="0"/>
              </a:rPr>
              <a:t>Summary</a:t>
            </a:r>
          </a:p>
        </p:txBody>
      </p:sp>
      <p:sp>
        <p:nvSpPr>
          <p:cNvPr id="149507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48263"/>
          </a:xfrm>
        </p:spPr>
        <p:txBody>
          <a:bodyPr/>
          <a:lstStyle/>
          <a:p>
            <a:pPr eaLnBrk="1" hangingPunct="1"/>
            <a:r>
              <a:rPr lang="en-GB" sz="2400" dirty="0" smtClean="0">
                <a:cs typeface="Arial" charset="0"/>
              </a:rPr>
              <a:t>In this sub-module, you were able to </a:t>
            </a:r>
          </a:p>
          <a:p>
            <a:pPr eaLnBrk="1" hangingPunct="1">
              <a:buFont typeface="Arial" charset="0"/>
              <a:buNone/>
            </a:pPr>
            <a:endParaRPr lang="en-GB" sz="2400" dirty="0" smtClean="0">
              <a:cs typeface="Arial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Explore the new features introduced in CSS3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Set shadows for box and text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Use enhanced border properties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Use enhanced background properties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400" dirty="0" smtClean="0"/>
              <a:t>Explore transform and transition properties</a:t>
            </a:r>
          </a:p>
          <a:p>
            <a:pPr marL="457200" lvl="1" indent="0" eaLnBrk="1" hangingPunct="1">
              <a:buNone/>
            </a:pPr>
            <a:endParaRPr sz="2000" dirty="0" smtClean="0"/>
          </a:p>
          <a:p>
            <a:pPr lvl="1" eaLnBrk="1" hangingPunct="1"/>
            <a:endParaRPr sz="2000" dirty="0" smtClean="0"/>
          </a:p>
          <a:p>
            <a:pPr lvl="1" eaLnBrk="1" hangingPunct="1"/>
            <a:endParaRPr sz="2400" dirty="0" smtClean="0"/>
          </a:p>
          <a:p>
            <a:pPr eaLnBrk="1" hangingPunct="1"/>
            <a:endParaRPr sz="22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2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6213"/>
            <a:ext cx="7696200" cy="549275"/>
          </a:xfrm>
        </p:spPr>
        <p:txBody>
          <a:bodyPr/>
          <a:lstStyle/>
          <a:p>
            <a:pPr eaLnBrk="1" hangingPunct="1"/>
            <a:r>
              <a:rPr lang="en-GB" smtClean="0">
                <a:cs typeface="Arial" charset="0"/>
              </a:rPr>
              <a:t>References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839200" cy="4953000"/>
          </a:xfrm>
        </p:spPr>
        <p:txBody>
          <a:bodyPr/>
          <a:lstStyle/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sz="2400" dirty="0" smtClean="0">
                <a:cs typeface="Arial" charset="0"/>
              </a:rPr>
              <a:t>w3schools.com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(2012).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i="1" dirty="0" smtClean="0">
                <a:cs typeface="Arial" charset="0"/>
              </a:rPr>
              <a:t>CSS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i="1" dirty="0" smtClean="0">
                <a:cs typeface="Arial" charset="0"/>
              </a:rPr>
              <a:t>Introduction</a:t>
            </a:r>
            <a:r>
              <a:rPr sz="2400" dirty="0" smtClean="0">
                <a:cs typeface="Arial" charset="0"/>
              </a:rPr>
              <a:t>.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Retrieved</a:t>
            </a:r>
            <a:r>
              <a:rPr lang="en-US" sz="2400" dirty="0">
                <a:cs typeface="Arial" charset="0"/>
              </a:rPr>
              <a:t> </a:t>
            </a:r>
            <a:r>
              <a:rPr sz="2400" dirty="0" smtClean="0">
                <a:cs typeface="Arial" charset="0"/>
              </a:rPr>
              <a:t>November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24,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2013,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from,</a:t>
            </a:r>
            <a:r>
              <a:rPr lang="en-US" sz="2400" dirty="0" smtClean="0">
                <a:cs typeface="Arial" charset="0"/>
              </a:rPr>
              <a:t> </a:t>
            </a:r>
          </a:p>
          <a:p>
            <a:pPr marL="0" indent="0" eaLnBrk="1" hangingPunct="1">
              <a:buNone/>
            </a:pPr>
            <a:r>
              <a:rPr lang="en-US" sz="2400" dirty="0">
                <a:cs typeface="Arial" charset="0"/>
              </a:rPr>
              <a:t>	</a:t>
            </a:r>
            <a:r>
              <a:rPr sz="2400" dirty="0" smtClean="0">
                <a:cs typeface="Arial" charset="0"/>
                <a:hlinkClick r:id="rId3"/>
              </a:rPr>
              <a:t>http://www.w3schools.com/</a:t>
            </a:r>
            <a:r>
              <a:rPr lang="en-US" sz="2400" dirty="0" smtClean="0">
                <a:cs typeface="Arial" charset="0"/>
                <a:hlinkClick r:id="rId3"/>
              </a:rPr>
              <a:t>default.asp</a:t>
            </a:r>
            <a:endParaRPr sz="2400" dirty="0" smtClean="0">
              <a:cs typeface="Arial" charset="0"/>
            </a:endParaRPr>
          </a:p>
          <a:p>
            <a:pPr marL="381000" indent="-381000" eaLnBrk="1" hangingPunct="1">
              <a:buFont typeface="Arial" charset="0"/>
              <a:buNone/>
            </a:pPr>
            <a:endParaRPr sz="2400" dirty="0" smtClean="0">
              <a:cs typeface="Arial" charset="0"/>
            </a:endParaRPr>
          </a:p>
          <a:p>
            <a:pPr marL="381000" indent="-381000" eaLnBrk="1" hangingPunct="1">
              <a:buNone/>
            </a:pPr>
            <a:r>
              <a:rPr sz="2400" dirty="0" smtClean="0">
                <a:cs typeface="Arial" charset="0"/>
              </a:rPr>
              <a:t>2.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w3schools.com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(2012).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i="1" dirty="0" smtClean="0">
                <a:cs typeface="Arial" charset="0"/>
              </a:rPr>
              <a:t>CSS3</a:t>
            </a:r>
            <a:r>
              <a:rPr sz="2400" dirty="0" smtClean="0">
                <a:cs typeface="Arial" charset="0"/>
              </a:rPr>
              <a:t>.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Retrieved November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24,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2013,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from,</a:t>
            </a:r>
            <a:r>
              <a:rPr lang="en-US" sz="2400" dirty="0" smtClean="0">
                <a:cs typeface="Arial" charset="0"/>
              </a:rPr>
              <a:t> </a:t>
            </a:r>
          </a:p>
          <a:p>
            <a:pPr marL="381000" indent="-381000" eaLnBrk="1" hangingPunct="1">
              <a:buNone/>
            </a:pPr>
            <a:r>
              <a:rPr lang="en-US" sz="2400" dirty="0">
                <a:cs typeface="Arial" charset="0"/>
              </a:rPr>
              <a:t>	</a:t>
            </a:r>
            <a:r>
              <a:rPr sz="2400" dirty="0" smtClean="0">
                <a:cs typeface="Arial" charset="0"/>
                <a:hlinkClick r:id="rId4"/>
              </a:rPr>
              <a:t>http://www.w3schools.com/</a:t>
            </a:r>
            <a:r>
              <a:rPr lang="en-US" sz="2400" dirty="0" smtClean="0">
                <a:cs typeface="Arial" charset="0"/>
                <a:hlinkClick r:id="rId4"/>
              </a:rPr>
              <a:t>css/css3_intro.asp</a:t>
            </a:r>
            <a:endParaRPr sz="24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7"/>
          <p:cNvSpPr>
            <a:spLocks noGrp="1"/>
          </p:cNvSpPr>
          <p:nvPr>
            <p:ph type="ctrTitle"/>
          </p:nvPr>
        </p:nvSpPr>
        <p:spPr>
          <a:xfrm>
            <a:off x="4572000" y="2971800"/>
            <a:ext cx="42037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Thank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You</a:t>
            </a:r>
          </a:p>
        </p:txBody>
      </p:sp>
      <p:sp>
        <p:nvSpPr>
          <p:cNvPr id="152579" name="Text Placeholder 8"/>
          <p:cNvSpPr txBox="1">
            <a:spLocks/>
          </p:cNvSpPr>
          <p:nvPr/>
        </p:nvSpPr>
        <p:spPr bwMode="auto">
          <a:xfrm>
            <a:off x="6400800" y="38608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</a:pPr>
            <a:endParaRPr lang="en-US">
              <a:solidFill>
                <a:srgbClr val="7F7F7F"/>
              </a:solidFill>
              <a:latin typeface="Gill Sans MT" pitchFamily="34" charset="0"/>
            </a:endParaRPr>
          </a:p>
        </p:txBody>
      </p:sp>
      <p:sp>
        <p:nvSpPr>
          <p:cNvPr id="152580" name="Text Placeholder 8"/>
          <p:cNvSpPr txBox="1">
            <a:spLocks/>
          </p:cNvSpPr>
          <p:nvPr/>
        </p:nvSpPr>
        <p:spPr bwMode="auto">
          <a:xfrm>
            <a:off x="6400800" y="4343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</a:pPr>
            <a:endParaRPr lang="en-US">
              <a:solidFill>
                <a:srgbClr val="7F7F7F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Syntax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Rules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A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CSS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declaration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must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always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with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</a:t>
            </a:r>
            <a:r>
              <a:rPr lang="en-US" sz="2800" dirty="0" smtClean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semi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colon.</a:t>
            </a: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There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multiple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declarations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represented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by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multiple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property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value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pairs.</a:t>
            </a: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also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have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declarations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separate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lines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easy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readability</a:t>
            </a:r>
            <a:r>
              <a:rPr lang="en-US" sz="2800" dirty="0" smtClean="0">
                <a:cs typeface="Arial" charset="0"/>
              </a:rPr>
              <a:t>  </a:t>
            </a:r>
            <a:r>
              <a:rPr sz="2800" dirty="0" smtClean="0">
                <a:cs typeface="Arial" charset="0"/>
              </a:rPr>
              <a:t>as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given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below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p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{</a:t>
            </a:r>
            <a:br>
              <a:rPr sz="2800" dirty="0" smtClean="0">
                <a:cs typeface="Arial" charset="0"/>
              </a:rPr>
            </a:br>
            <a:r>
              <a:rPr sz="2800" dirty="0" err="1" smtClean="0">
                <a:cs typeface="Arial" charset="0"/>
              </a:rPr>
              <a:t>color:blue</a:t>
            </a:r>
            <a:r>
              <a:rPr sz="2800" dirty="0" smtClean="0">
                <a:cs typeface="Arial" charset="0"/>
              </a:rPr>
              <a:t>;</a:t>
            </a:r>
            <a:br>
              <a:rPr sz="2800" dirty="0" smtClean="0">
                <a:cs typeface="Arial" charset="0"/>
              </a:rPr>
            </a:br>
            <a:r>
              <a:rPr sz="2800" dirty="0" err="1" smtClean="0">
                <a:cs typeface="Arial" charset="0"/>
              </a:rPr>
              <a:t>text-align:left</a:t>
            </a:r>
            <a:r>
              <a:rPr sz="2800" dirty="0" smtClean="0">
                <a:cs typeface="Arial" charset="0"/>
              </a:rPr>
              <a:t>;</a:t>
            </a:r>
            <a:br>
              <a:rPr sz="2800" dirty="0" smtClean="0">
                <a:cs typeface="Arial" charset="0"/>
              </a:rPr>
            </a:br>
            <a:r>
              <a:rPr sz="2800" dirty="0" smtClean="0">
                <a:cs typeface="Arial" charset="0"/>
              </a:rPr>
              <a:t>}</a:t>
            </a:r>
            <a:r>
              <a:rPr lang="en-US" sz="2800" dirty="0" smtClean="0">
                <a:cs typeface="Arial" charset="0"/>
              </a:rPr>
              <a:t> </a:t>
            </a:r>
            <a:endParaRPr sz="2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Comments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(/*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…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*/)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comments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CSS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omit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certain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segment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code.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segment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code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which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designated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comment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will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ignored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browser.</a:t>
            </a:r>
          </a:p>
          <a:p>
            <a:pPr eaLnBrk="1" hangingPunct="1">
              <a:buFont typeface="Arial" charset="0"/>
              <a:buNone/>
            </a:pPr>
            <a:endParaRPr sz="10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Beginning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comment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/*</a:t>
            </a: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End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comment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*/</a:t>
            </a: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Example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p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{</a:t>
            </a:r>
            <a:br>
              <a:rPr sz="2800" dirty="0" smtClean="0">
                <a:cs typeface="Arial" charset="0"/>
              </a:rPr>
            </a:br>
            <a:r>
              <a:rPr sz="2800" dirty="0" err="1" smtClean="0">
                <a:cs typeface="Arial" charset="0"/>
              </a:rPr>
              <a:t>text-align:left</a:t>
            </a:r>
            <a:r>
              <a:rPr sz="2800" dirty="0" smtClean="0">
                <a:cs typeface="Arial" charset="0"/>
              </a:rPr>
              <a:t>;</a:t>
            </a:r>
            <a:br>
              <a:rPr sz="2800" dirty="0" smtClean="0">
                <a:cs typeface="Arial" charset="0"/>
              </a:rPr>
            </a:br>
            <a:r>
              <a:rPr sz="2800" dirty="0" smtClean="0">
                <a:cs typeface="Arial" charset="0"/>
              </a:rPr>
              <a:t>/*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err="1" smtClean="0">
                <a:cs typeface="Arial" charset="0"/>
              </a:rPr>
              <a:t>background-color:yellow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*/</a:t>
            </a:r>
            <a:br>
              <a:rPr sz="2800" dirty="0" smtClean="0">
                <a:cs typeface="Arial" charset="0"/>
              </a:rPr>
            </a:br>
            <a:r>
              <a:rPr sz="2800" dirty="0" err="1" smtClean="0">
                <a:cs typeface="Arial" charset="0"/>
              </a:rPr>
              <a:t>color:red</a:t>
            </a:r>
            <a:r>
              <a:rPr sz="2800" dirty="0" smtClean="0">
                <a:cs typeface="Arial" charset="0"/>
              </a:rPr>
              <a:t>;</a:t>
            </a:r>
            <a:br>
              <a:rPr sz="2800" dirty="0" smtClean="0">
                <a:cs typeface="Arial" charset="0"/>
              </a:rPr>
            </a:br>
            <a:r>
              <a:rPr sz="2800" dirty="0" smtClean="0">
                <a:cs typeface="Arial" charset="0"/>
              </a:rPr>
              <a:t>}</a:t>
            </a:r>
            <a:endParaRPr sz="26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Quiz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z="2600" i="1" dirty="0" smtClean="0">
                <a:cs typeface="Arial" charset="0"/>
              </a:rPr>
              <a:t>Which of the following is the correct syntax for comments in CSS ?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dirty="0" smtClean="0"/>
              <a:t>&lt;!- </a:t>
            </a:r>
            <a:r>
              <a:rPr lang="en-US" sz="2400" dirty="0" err="1" smtClean="0"/>
              <a:t>css</a:t>
            </a:r>
            <a:r>
              <a:rPr lang="en-US" sz="2400" dirty="0" smtClean="0"/>
              <a:t> syntax --&gt;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dirty="0" smtClean="0"/>
              <a:t>// </a:t>
            </a:r>
            <a:r>
              <a:rPr lang="en-US" sz="2400" dirty="0" err="1" smtClean="0"/>
              <a:t>css</a:t>
            </a:r>
            <a:r>
              <a:rPr lang="en-US" sz="2400" dirty="0" smtClean="0"/>
              <a:t> syntax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dirty="0" smtClean="0"/>
              <a:t>!- </a:t>
            </a:r>
            <a:r>
              <a:rPr lang="en-US" sz="2400" dirty="0" err="1" smtClean="0"/>
              <a:t>css</a:t>
            </a:r>
            <a:r>
              <a:rPr lang="en-US" sz="2400" dirty="0" smtClean="0"/>
              <a:t> syntax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dirty="0" smtClean="0"/>
              <a:t>/* </a:t>
            </a:r>
            <a:r>
              <a:rPr lang="en-US" sz="2400" dirty="0" err="1" smtClean="0"/>
              <a:t>css</a:t>
            </a:r>
            <a:r>
              <a:rPr lang="en-US" sz="2400" dirty="0" smtClean="0"/>
              <a:t> syntax */</a:t>
            </a:r>
          </a:p>
          <a:p>
            <a:pPr marL="1025525" lvl="1" indent="-514350" eaLnBrk="1" hangingPunct="1">
              <a:buFont typeface="+mj-lt"/>
              <a:buAutoNum type="alphaLcParenR"/>
            </a:pPr>
            <a:endParaRPr lang="en-US" sz="2400" dirty="0"/>
          </a:p>
          <a:p>
            <a:pPr eaLnBrk="1" hangingPunct="1">
              <a:buNone/>
            </a:pPr>
            <a:r>
              <a:rPr lang="en-US" sz="2600" dirty="0" smtClean="0"/>
              <a:t>2.</a:t>
            </a:r>
            <a:r>
              <a:rPr lang="en-US" sz="1600" dirty="0" smtClean="0">
                <a:cs typeface="Arial" charset="0"/>
              </a:rPr>
              <a:t> 	</a:t>
            </a:r>
            <a:r>
              <a:rPr lang="en-US" sz="2600" i="1" dirty="0" smtClean="0">
                <a:cs typeface="Arial" charset="0"/>
              </a:rPr>
              <a:t>State whether TRUE or FALSE ;</a:t>
            </a:r>
            <a:endParaRPr lang="en-US" sz="2600" i="1" dirty="0">
              <a:cs typeface="Arial" charset="0"/>
            </a:endParaRPr>
          </a:p>
          <a:p>
            <a:pPr eaLnBrk="1" hangingPunct="1">
              <a:buNone/>
            </a:pPr>
            <a:endParaRPr lang="en-US" sz="900" dirty="0">
              <a:cs typeface="Arial" charset="0"/>
            </a:endParaRPr>
          </a:p>
          <a:p>
            <a:pPr eaLnBrk="1" hangingPunct="1">
              <a:buNone/>
            </a:pPr>
            <a:r>
              <a:rPr lang="en-US" sz="1600" dirty="0">
                <a:cs typeface="Arial" charset="0"/>
              </a:rPr>
              <a:t>		</a:t>
            </a:r>
            <a:r>
              <a:rPr lang="en-US" sz="2400" dirty="0" smtClean="0">
                <a:cs typeface="Arial" charset="0"/>
              </a:rPr>
              <a:t>A CSS declaration must always end with a semicolon</a:t>
            </a:r>
            <a:r>
              <a:rPr lang="en-US" sz="2400" dirty="0">
                <a:cs typeface="Arial" charset="0"/>
              </a:rPr>
              <a:t>.</a:t>
            </a:r>
          </a:p>
          <a:p>
            <a:pPr marL="0" indent="0" eaLnBrk="1" hangingPunct="1">
              <a:buNone/>
            </a:pPr>
            <a:endParaRPr 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7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smtClean="0">
                <a:cs typeface="Arial" charset="0"/>
              </a:rPr>
              <a:t>Summary	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609600" y="1295400"/>
            <a:ext cx="7924800" cy="4953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err="1" smtClean="0">
                <a:cs typeface="Arial" charset="0"/>
              </a:rPr>
              <a:t>modul</a:t>
            </a:r>
            <a:r>
              <a:rPr lang="az-Cyrl-AZ" sz="2800" dirty="0" smtClean="0">
                <a:cs typeface="Arial" charset="0"/>
              </a:rPr>
              <a:t>е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were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able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Get introduced to CSS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Understand the advantages of using CSS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Explore different versions of CSS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Understand basic syntax of CSS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9"/>
          <p:cNvSpPr>
            <a:spLocks noGrp="1"/>
          </p:cNvSpPr>
          <p:nvPr>
            <p:ph type="title" idx="4294967295"/>
          </p:nvPr>
        </p:nvSpPr>
        <p:spPr>
          <a:xfrm>
            <a:off x="685800" y="2667000"/>
            <a:ext cx="7772400" cy="615950"/>
          </a:xfrm>
        </p:spPr>
        <p:txBody>
          <a:bodyPr/>
          <a:lstStyle/>
          <a:p>
            <a:pPr algn="ctr" eaLnBrk="1" hangingPunct="1"/>
            <a:r>
              <a:rPr lang="en-GB" sz="3400" dirty="0" smtClean="0">
                <a:cs typeface="Arial" charset="0"/>
              </a:rPr>
              <a:t>Styles and Style Sheets</a:t>
            </a:r>
            <a:endParaRPr sz="34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95400"/>
            <a:ext cx="7772400" cy="5029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module</a:t>
            </a:r>
            <a:r>
              <a:rPr lang="en-US" sz="2800" dirty="0" smtClean="0">
                <a:cs typeface="Arial" charset="0"/>
              </a:rPr>
              <a:t>, </a:t>
            </a: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will</a:t>
            </a:r>
            <a:r>
              <a:rPr lang="en-US" sz="2800" dirty="0" smtClean="0">
                <a:cs typeface="Arial" charset="0"/>
              </a:rPr>
              <a:t> </a:t>
            </a:r>
            <a:endParaRPr sz="2600" dirty="0" smtClean="0">
              <a:cs typeface="Arial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Develop a web page that uses selector id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Develop a web page that uses selector class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Explore different types of Style Sheets</a:t>
            </a:r>
          </a:p>
          <a:p>
            <a:pPr lvl="1" eaLnBrk="1" hangingPunct="1">
              <a:lnSpc>
                <a:spcPct val="150000"/>
              </a:lnSpc>
            </a:pPr>
            <a:endParaRPr sz="2600" dirty="0" smtClean="0"/>
          </a:p>
        </p:txBody>
      </p:sp>
      <p:sp>
        <p:nvSpPr>
          <p:cNvPr id="46083" name="Title 7"/>
          <p:cNvSpPr>
            <a:spLocks noGrp="1"/>
          </p:cNvSpPr>
          <p:nvPr>
            <p:ph type="title" idx="4294967295"/>
          </p:nvPr>
        </p:nvSpPr>
        <p:spPr>
          <a:xfrm>
            <a:off x="0" y="300038"/>
            <a:ext cx="7562850" cy="554037"/>
          </a:xfrm>
        </p:spPr>
        <p:txBody>
          <a:bodyPr/>
          <a:lstStyle/>
          <a:p>
            <a:pPr eaLnBrk="1" hangingPunct="1"/>
            <a:r>
              <a:rPr smtClean="0">
                <a:cs typeface="Arial" charset="0"/>
              </a:rPr>
              <a:t>Obj</a:t>
            </a:r>
            <a:r>
              <a:rPr lang="az-Cyrl-AZ" smtClean="0">
                <a:cs typeface="Arial" charset="0"/>
              </a:rPr>
              <a:t>е</a:t>
            </a:r>
            <a:r>
              <a:rPr smtClean="0">
                <a:cs typeface="Arial" charset="0"/>
              </a:rPr>
              <a:t>ctiv</a:t>
            </a:r>
            <a:r>
              <a:rPr lang="az-Cyrl-AZ" smtClean="0">
                <a:cs typeface="Arial" charset="0"/>
              </a:rPr>
              <a:t>е</a:t>
            </a:r>
            <a:r>
              <a:rPr smtClean="0">
                <a:cs typeface="Arial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6"/>
          <p:cNvSpPr>
            <a:spLocks noGrp="1"/>
          </p:cNvSpPr>
          <p:nvPr>
            <p:ph type="ctrTitle"/>
          </p:nvPr>
        </p:nvSpPr>
        <p:spPr>
          <a:xfrm>
            <a:off x="460375" y="146050"/>
            <a:ext cx="8189913" cy="554038"/>
          </a:xfrm>
        </p:spPr>
        <p:txBody>
          <a:bodyPr/>
          <a:lstStyle/>
          <a:p>
            <a:pPr eaLnBrk="1" hangingPunct="1"/>
            <a:r>
              <a:rPr smtClean="0">
                <a:cs typeface="Arial" charset="0"/>
              </a:rPr>
              <a:t>Ag</a:t>
            </a:r>
            <a:r>
              <a:rPr lang="az-Cyrl-AZ" smtClean="0">
                <a:cs typeface="Arial" charset="0"/>
              </a:rPr>
              <a:t>е</a:t>
            </a:r>
            <a:r>
              <a:rPr smtClean="0">
                <a:cs typeface="Arial" charset="0"/>
              </a:rPr>
              <a:t>nda</a:t>
            </a:r>
          </a:p>
        </p:txBody>
      </p:sp>
      <p:sp>
        <p:nvSpPr>
          <p:cNvPr id="30723" name="Text Placeholder 71"/>
          <p:cNvSpPr>
            <a:spLocks noGrp="1"/>
          </p:cNvSpPr>
          <p:nvPr>
            <p:ph type="body" sz="quarter" idx="10"/>
          </p:nvPr>
        </p:nvSpPr>
        <p:spPr>
          <a:xfrm>
            <a:off x="1004888" y="1028700"/>
            <a:ext cx="7558087" cy="788988"/>
          </a:xfrm>
        </p:spPr>
        <p:txBody>
          <a:bodyPr/>
          <a:lstStyle/>
          <a:p>
            <a:pPr eaLnBrk="1" hangingPunct="1"/>
            <a:r>
              <a:rPr dirty="0" smtClean="0">
                <a:solidFill>
                  <a:schemeClr val="tx1"/>
                </a:solidFill>
                <a:cs typeface="Arial" charset="0"/>
              </a:rPr>
              <a:t>Introduction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 </a:t>
            </a:r>
            <a:r>
              <a:rPr dirty="0" smtClean="0">
                <a:solidFill>
                  <a:schemeClr val="tx1"/>
                </a:solidFill>
                <a:cs typeface="Arial" charset="0"/>
              </a:rPr>
              <a:t>to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 </a:t>
            </a:r>
            <a:r>
              <a:rPr dirty="0" smtClean="0">
                <a:solidFill>
                  <a:schemeClr val="tx1"/>
                </a:solidFill>
                <a:cs typeface="Arial" charset="0"/>
              </a:rPr>
              <a:t>CSS</a:t>
            </a:r>
          </a:p>
          <a:p>
            <a:pPr eaLnBrk="1" hangingPunct="1"/>
            <a:endParaRPr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0724" name="Text Placeholder 72"/>
          <p:cNvSpPr>
            <a:spLocks noGrp="1"/>
          </p:cNvSpPr>
          <p:nvPr>
            <p:ph type="body" sz="quarter" idx="11"/>
          </p:nvPr>
        </p:nvSpPr>
        <p:spPr>
          <a:xfrm>
            <a:off x="1004888" y="1939925"/>
            <a:ext cx="7558087" cy="788988"/>
          </a:xfrm>
        </p:spPr>
        <p:txBody>
          <a:bodyPr/>
          <a:lstStyle/>
          <a:p>
            <a:pPr eaLnBrk="1" hangingPunct="1"/>
            <a:r>
              <a:rPr dirty="0" smtClean="0">
                <a:solidFill>
                  <a:schemeClr val="tx1"/>
                </a:solidFill>
                <a:cs typeface="Arial" charset="0"/>
              </a:rPr>
              <a:t>Styles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 </a:t>
            </a:r>
            <a:r>
              <a:rPr dirty="0" smtClean="0">
                <a:solidFill>
                  <a:schemeClr val="tx1"/>
                </a:solidFill>
                <a:cs typeface="Arial" charset="0"/>
              </a:rPr>
              <a:t>and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 </a:t>
            </a:r>
            <a:r>
              <a:rPr dirty="0" smtClean="0">
                <a:solidFill>
                  <a:schemeClr val="tx1"/>
                </a:solidFill>
                <a:cs typeface="Arial" charset="0"/>
              </a:rPr>
              <a:t>Style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 </a:t>
            </a:r>
            <a:r>
              <a:rPr dirty="0" smtClean="0">
                <a:solidFill>
                  <a:schemeClr val="tx1"/>
                </a:solidFill>
                <a:cs typeface="Arial" charset="0"/>
              </a:rPr>
              <a:t>Sheets</a:t>
            </a:r>
          </a:p>
        </p:txBody>
      </p:sp>
      <p:sp>
        <p:nvSpPr>
          <p:cNvPr id="30725" name="Text Placeholder 73"/>
          <p:cNvSpPr>
            <a:spLocks noGrp="1"/>
          </p:cNvSpPr>
          <p:nvPr>
            <p:ph type="body" sz="quarter" idx="12"/>
          </p:nvPr>
        </p:nvSpPr>
        <p:spPr>
          <a:xfrm>
            <a:off x="1004888" y="2860675"/>
            <a:ext cx="7558087" cy="788988"/>
          </a:xfrm>
        </p:spPr>
        <p:txBody>
          <a:bodyPr/>
          <a:lstStyle/>
          <a:p>
            <a:pPr eaLnBrk="1" hangingPunct="1"/>
            <a:r>
              <a:rPr dirty="0" smtClean="0">
                <a:solidFill>
                  <a:schemeClr val="tx1"/>
                </a:solidFill>
                <a:cs typeface="Arial" charset="0"/>
              </a:rPr>
              <a:t>Formatting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 </a:t>
            </a:r>
            <a:r>
              <a:rPr dirty="0" smtClean="0">
                <a:solidFill>
                  <a:schemeClr val="tx1"/>
                </a:solidFill>
                <a:cs typeface="Arial" charset="0"/>
              </a:rPr>
              <a:t>with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 </a:t>
            </a:r>
            <a:r>
              <a:rPr dirty="0" smtClean="0">
                <a:solidFill>
                  <a:schemeClr val="tx1"/>
                </a:solidFill>
                <a:cs typeface="Arial" charset="0"/>
              </a:rPr>
              <a:t>CSS</a:t>
            </a:r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"/>
          </p:nvPr>
        </p:nvSpPr>
        <p:spPr>
          <a:xfrm>
            <a:off x="457200" y="1022350"/>
            <a:ext cx="355600" cy="649288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1</a:t>
            </a:r>
            <a:endParaRPr dirty="0"/>
          </a:p>
        </p:txBody>
      </p:sp>
      <p:sp>
        <p:nvSpPr>
          <p:cNvPr id="78" name="Text Placeholder 77"/>
          <p:cNvSpPr>
            <a:spLocks noGrp="1"/>
          </p:cNvSpPr>
          <p:nvPr>
            <p:ph type="body" sz="quarter" idx="16"/>
          </p:nvPr>
        </p:nvSpPr>
        <p:spPr>
          <a:xfrm>
            <a:off x="457200" y="1858963"/>
            <a:ext cx="355600" cy="682625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2</a:t>
            </a:r>
            <a:endParaRPr dirty="0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/>
          </p:nvPr>
        </p:nvSpPr>
        <p:spPr>
          <a:xfrm>
            <a:off x="457200" y="2743200"/>
            <a:ext cx="355600" cy="706438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3</a:t>
            </a:r>
            <a:endParaRPr dirty="0"/>
          </a:p>
        </p:txBody>
      </p:sp>
      <p:grpSp>
        <p:nvGrpSpPr>
          <p:cNvPr id="30729" name="Group 140"/>
          <p:cNvGrpSpPr>
            <a:grpSpLocks/>
          </p:cNvGrpSpPr>
          <p:nvPr/>
        </p:nvGrpSpPr>
        <p:grpSpPr bwMode="auto">
          <a:xfrm>
            <a:off x="7796213" y="1539875"/>
            <a:ext cx="266700" cy="157163"/>
            <a:chOff x="4176" y="3312"/>
            <a:chExt cx="192" cy="288"/>
          </a:xfrm>
        </p:grpSpPr>
        <p:sp>
          <p:nvSpPr>
            <p:cNvPr id="30752" name="Rectangle 141"/>
            <p:cNvSpPr>
              <a:spLocks noChangeArrowheads="1"/>
            </p:cNvSpPr>
            <p:nvPr/>
          </p:nvSpPr>
          <p:spPr bwMode="auto">
            <a:xfrm>
              <a:off x="4176" y="3312"/>
              <a:ext cx="96" cy="96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0753" name="Rectangle 142"/>
            <p:cNvSpPr>
              <a:spLocks noChangeArrowheads="1"/>
            </p:cNvSpPr>
            <p:nvPr/>
          </p:nvSpPr>
          <p:spPr bwMode="auto">
            <a:xfrm>
              <a:off x="4272" y="3408"/>
              <a:ext cx="96" cy="96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0754" name="Rectangle 143"/>
            <p:cNvSpPr>
              <a:spLocks noChangeArrowheads="1"/>
            </p:cNvSpPr>
            <p:nvPr/>
          </p:nvSpPr>
          <p:spPr bwMode="auto">
            <a:xfrm>
              <a:off x="4176" y="3504"/>
              <a:ext cx="96" cy="96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30730" name="Group 151"/>
          <p:cNvGrpSpPr>
            <a:grpSpLocks/>
          </p:cNvGrpSpPr>
          <p:nvPr/>
        </p:nvGrpSpPr>
        <p:grpSpPr bwMode="auto">
          <a:xfrm>
            <a:off x="7796213" y="2376488"/>
            <a:ext cx="266700" cy="157162"/>
            <a:chOff x="4176" y="3312"/>
            <a:chExt cx="192" cy="288"/>
          </a:xfrm>
        </p:grpSpPr>
        <p:sp>
          <p:nvSpPr>
            <p:cNvPr id="30749" name="Rectangle 152"/>
            <p:cNvSpPr>
              <a:spLocks noChangeArrowheads="1"/>
            </p:cNvSpPr>
            <p:nvPr/>
          </p:nvSpPr>
          <p:spPr bwMode="auto">
            <a:xfrm>
              <a:off x="4176" y="3312"/>
              <a:ext cx="96" cy="96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0750" name="Rectangle 153"/>
            <p:cNvSpPr>
              <a:spLocks noChangeArrowheads="1"/>
            </p:cNvSpPr>
            <p:nvPr/>
          </p:nvSpPr>
          <p:spPr bwMode="auto">
            <a:xfrm>
              <a:off x="4272" y="3408"/>
              <a:ext cx="96" cy="96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0751" name="Rectangle 154"/>
            <p:cNvSpPr>
              <a:spLocks noChangeArrowheads="1"/>
            </p:cNvSpPr>
            <p:nvPr/>
          </p:nvSpPr>
          <p:spPr bwMode="auto">
            <a:xfrm>
              <a:off x="4176" y="3504"/>
              <a:ext cx="96" cy="96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30731" name="Group 164"/>
          <p:cNvGrpSpPr>
            <a:grpSpLocks/>
          </p:cNvGrpSpPr>
          <p:nvPr/>
        </p:nvGrpSpPr>
        <p:grpSpPr bwMode="auto">
          <a:xfrm>
            <a:off x="7805738" y="3700463"/>
            <a:ext cx="266700" cy="157162"/>
            <a:chOff x="4176" y="3312"/>
            <a:chExt cx="192" cy="288"/>
          </a:xfrm>
        </p:grpSpPr>
        <p:sp>
          <p:nvSpPr>
            <p:cNvPr id="30746" name="Rectangle 165"/>
            <p:cNvSpPr>
              <a:spLocks noChangeArrowheads="1"/>
            </p:cNvSpPr>
            <p:nvPr/>
          </p:nvSpPr>
          <p:spPr bwMode="auto">
            <a:xfrm>
              <a:off x="4176" y="3312"/>
              <a:ext cx="96" cy="96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8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0747" name="Rectangle 166"/>
            <p:cNvSpPr>
              <a:spLocks noChangeArrowheads="1"/>
            </p:cNvSpPr>
            <p:nvPr/>
          </p:nvSpPr>
          <p:spPr bwMode="auto">
            <a:xfrm>
              <a:off x="4272" y="3408"/>
              <a:ext cx="96" cy="96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8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0748" name="Rectangle 167"/>
            <p:cNvSpPr>
              <a:spLocks noChangeArrowheads="1"/>
            </p:cNvSpPr>
            <p:nvPr/>
          </p:nvSpPr>
          <p:spPr bwMode="auto">
            <a:xfrm>
              <a:off x="4176" y="3504"/>
              <a:ext cx="96" cy="96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8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30732" name="Group 140"/>
          <p:cNvGrpSpPr>
            <a:grpSpLocks/>
          </p:cNvGrpSpPr>
          <p:nvPr/>
        </p:nvGrpSpPr>
        <p:grpSpPr bwMode="auto">
          <a:xfrm>
            <a:off x="7839075" y="5472113"/>
            <a:ext cx="266700" cy="157162"/>
            <a:chOff x="4176" y="3312"/>
            <a:chExt cx="192" cy="288"/>
          </a:xfrm>
        </p:grpSpPr>
        <p:sp>
          <p:nvSpPr>
            <p:cNvPr id="30743" name="Rectangle 141"/>
            <p:cNvSpPr>
              <a:spLocks noChangeArrowheads="1"/>
            </p:cNvSpPr>
            <p:nvPr/>
          </p:nvSpPr>
          <p:spPr bwMode="auto">
            <a:xfrm>
              <a:off x="4176" y="3312"/>
              <a:ext cx="96" cy="96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0744" name="Rectangle 142"/>
            <p:cNvSpPr>
              <a:spLocks noChangeArrowheads="1"/>
            </p:cNvSpPr>
            <p:nvPr/>
          </p:nvSpPr>
          <p:spPr bwMode="auto">
            <a:xfrm>
              <a:off x="4272" y="3408"/>
              <a:ext cx="96" cy="96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0745" name="Rectangle 143"/>
            <p:cNvSpPr>
              <a:spLocks noChangeArrowheads="1"/>
            </p:cNvSpPr>
            <p:nvPr/>
          </p:nvSpPr>
          <p:spPr bwMode="auto">
            <a:xfrm>
              <a:off x="4176" y="3504"/>
              <a:ext cx="96" cy="96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30733" name="Group 151"/>
          <p:cNvGrpSpPr>
            <a:grpSpLocks/>
          </p:cNvGrpSpPr>
          <p:nvPr/>
        </p:nvGrpSpPr>
        <p:grpSpPr bwMode="auto">
          <a:xfrm>
            <a:off x="7839075" y="6308725"/>
            <a:ext cx="266700" cy="157163"/>
            <a:chOff x="4176" y="3312"/>
            <a:chExt cx="192" cy="288"/>
          </a:xfrm>
        </p:grpSpPr>
        <p:sp>
          <p:nvSpPr>
            <p:cNvPr id="30740" name="Rectangle 152"/>
            <p:cNvSpPr>
              <a:spLocks noChangeArrowheads="1"/>
            </p:cNvSpPr>
            <p:nvPr/>
          </p:nvSpPr>
          <p:spPr bwMode="auto">
            <a:xfrm>
              <a:off x="4176" y="3312"/>
              <a:ext cx="96" cy="96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0741" name="Rectangle 153"/>
            <p:cNvSpPr>
              <a:spLocks noChangeArrowheads="1"/>
            </p:cNvSpPr>
            <p:nvPr/>
          </p:nvSpPr>
          <p:spPr bwMode="auto">
            <a:xfrm>
              <a:off x="4272" y="3408"/>
              <a:ext cx="96" cy="96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0742" name="Rectangle 154"/>
            <p:cNvSpPr>
              <a:spLocks noChangeArrowheads="1"/>
            </p:cNvSpPr>
            <p:nvPr/>
          </p:nvSpPr>
          <p:spPr bwMode="auto">
            <a:xfrm>
              <a:off x="4176" y="3504"/>
              <a:ext cx="96" cy="96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30734" name="Text Placeholder 71"/>
          <p:cNvSpPr>
            <a:spLocks noGrp="1"/>
          </p:cNvSpPr>
          <p:nvPr>
            <p:ph type="body" sz="quarter" idx="10"/>
          </p:nvPr>
        </p:nvSpPr>
        <p:spPr>
          <a:xfrm>
            <a:off x="1066800" y="3817938"/>
            <a:ext cx="7558088" cy="788987"/>
          </a:xfrm>
        </p:spPr>
        <p:txBody>
          <a:bodyPr/>
          <a:lstStyle/>
          <a:p>
            <a:pPr eaLnBrk="1" hangingPunct="1"/>
            <a:r>
              <a:rPr dirty="0" smtClean="0">
                <a:solidFill>
                  <a:schemeClr val="tx1"/>
                </a:solidFill>
                <a:cs typeface="Arial" charset="0"/>
              </a:rPr>
              <a:t>Links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 </a:t>
            </a:r>
            <a:r>
              <a:rPr dirty="0" smtClean="0">
                <a:solidFill>
                  <a:schemeClr val="tx1"/>
                </a:solidFill>
                <a:cs typeface="Arial" charset="0"/>
              </a:rPr>
              <a:t>and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 </a:t>
            </a:r>
            <a:r>
              <a:rPr dirty="0" smtClean="0">
                <a:solidFill>
                  <a:schemeClr val="tx1"/>
                </a:solidFill>
                <a:cs typeface="Arial" charset="0"/>
              </a:rPr>
              <a:t>Lists</a:t>
            </a:r>
          </a:p>
          <a:p>
            <a:pPr eaLnBrk="1" hangingPunct="1"/>
            <a:endParaRPr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0" name="Text Placeholder 76"/>
          <p:cNvSpPr>
            <a:spLocks noGrp="1"/>
          </p:cNvSpPr>
          <p:nvPr>
            <p:ph type="body" sz="quarter" idx="15"/>
          </p:nvPr>
        </p:nvSpPr>
        <p:spPr>
          <a:xfrm>
            <a:off x="457200" y="3744913"/>
            <a:ext cx="352425" cy="68580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4</a:t>
            </a:r>
            <a:endParaRPr dirty="0"/>
          </a:p>
        </p:txBody>
      </p:sp>
      <p:sp>
        <p:nvSpPr>
          <p:cNvPr id="30736" name="Text Placeholder 71"/>
          <p:cNvSpPr>
            <a:spLocks noGrp="1"/>
          </p:cNvSpPr>
          <p:nvPr>
            <p:ph type="body" sz="quarter" idx="10"/>
          </p:nvPr>
        </p:nvSpPr>
        <p:spPr>
          <a:xfrm>
            <a:off x="1092200" y="4794250"/>
            <a:ext cx="7558088" cy="788988"/>
          </a:xfrm>
        </p:spPr>
        <p:txBody>
          <a:bodyPr/>
          <a:lstStyle/>
          <a:p>
            <a:pPr eaLnBrk="1" hangingPunct="1"/>
            <a:r>
              <a:rPr dirty="0" smtClean="0">
                <a:solidFill>
                  <a:schemeClr val="tx1"/>
                </a:solidFill>
                <a:cs typeface="Arial" charset="0"/>
              </a:rPr>
              <a:t>CSS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 </a:t>
            </a:r>
            <a:r>
              <a:rPr dirty="0" smtClean="0">
                <a:solidFill>
                  <a:schemeClr val="tx1"/>
                </a:solidFill>
                <a:cs typeface="Arial" charset="0"/>
              </a:rPr>
              <a:t>Box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 </a:t>
            </a:r>
            <a:r>
              <a:rPr dirty="0" smtClean="0">
                <a:solidFill>
                  <a:schemeClr val="tx1"/>
                </a:solidFill>
                <a:cs typeface="Arial" charset="0"/>
              </a:rPr>
              <a:t>Model</a:t>
            </a:r>
          </a:p>
          <a:p>
            <a:pPr eaLnBrk="1" hangingPunct="1"/>
            <a:endParaRPr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2" name="Text Placeholder 76"/>
          <p:cNvSpPr>
            <a:spLocks noGrp="1"/>
          </p:cNvSpPr>
          <p:nvPr>
            <p:ph type="body" sz="quarter" idx="15"/>
          </p:nvPr>
        </p:nvSpPr>
        <p:spPr>
          <a:xfrm>
            <a:off x="457200" y="4748213"/>
            <a:ext cx="352425" cy="72390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5</a:t>
            </a:r>
            <a:endParaRPr dirty="0"/>
          </a:p>
        </p:txBody>
      </p:sp>
      <p:sp>
        <p:nvSpPr>
          <p:cNvPr id="30738" name="Text Placeholder 71"/>
          <p:cNvSpPr>
            <a:spLocks noGrp="1"/>
          </p:cNvSpPr>
          <p:nvPr>
            <p:ph type="body" sz="quarter" idx="10"/>
          </p:nvPr>
        </p:nvSpPr>
        <p:spPr>
          <a:xfrm>
            <a:off x="1109663" y="5675313"/>
            <a:ext cx="7558087" cy="788987"/>
          </a:xfrm>
        </p:spPr>
        <p:txBody>
          <a:bodyPr/>
          <a:lstStyle/>
          <a:p>
            <a:pPr eaLnBrk="1" hangingPunct="1"/>
            <a:r>
              <a:rPr dirty="0" smtClean="0">
                <a:solidFill>
                  <a:schemeClr val="tx1"/>
                </a:solidFill>
                <a:cs typeface="Arial" charset="0"/>
              </a:rPr>
              <a:t>CSS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 </a:t>
            </a:r>
            <a:r>
              <a:rPr dirty="0" smtClean="0">
                <a:solidFill>
                  <a:schemeClr val="tx1"/>
                </a:solidFill>
                <a:cs typeface="Arial" charset="0"/>
              </a:rPr>
              <a:t>3</a:t>
            </a:r>
          </a:p>
          <a:p>
            <a:pPr eaLnBrk="1" hangingPunct="1"/>
            <a:endParaRPr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4" name="Text Placeholder 76"/>
          <p:cNvSpPr>
            <a:spLocks noGrp="1"/>
          </p:cNvSpPr>
          <p:nvPr>
            <p:ph type="body" sz="quarter" idx="15"/>
          </p:nvPr>
        </p:nvSpPr>
        <p:spPr>
          <a:xfrm>
            <a:off x="474663" y="5629275"/>
            <a:ext cx="352425" cy="723900"/>
          </a:xfrm>
        </p:spPr>
        <p:txBody>
          <a:bodyPr/>
          <a:lstStyle/>
          <a:p>
            <a:pPr eaLnBrk="1" hangingPunct="1">
              <a:defRPr/>
            </a:pPr>
            <a:r>
              <a:rPr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Id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CSS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allows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specify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your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own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selectors.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There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are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two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types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selectors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and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class.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selector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id</a:t>
            </a:r>
            <a:r>
              <a:rPr lang="en-US" sz="2600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specify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style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single,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unique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element.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This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selector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“id”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element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HTML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element.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This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selector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defined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with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“#”.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Id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8229600" cy="5638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&lt;html&gt;&lt;head&gt;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#paragraph{</a:t>
            </a:r>
          </a:p>
          <a:p>
            <a:pPr eaLnBrk="1" hangingPunct="1">
              <a:buFont typeface="Arial" charset="0"/>
              <a:buNone/>
            </a:pPr>
            <a:r>
              <a:rPr dirty="0" err="1" smtClean="0">
                <a:cs typeface="Arial" charset="0"/>
              </a:rPr>
              <a:t>text-align:right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err="1" smtClean="0">
                <a:cs typeface="Arial" charset="0"/>
              </a:rPr>
              <a:t>color:magenta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err="1" smtClean="0">
                <a:cs typeface="Arial" charset="0"/>
              </a:rPr>
              <a:t>font-family:arial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font-size:24px;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}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&lt;p&gt;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Today's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expenses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id="paragraph"&gt;1234.50&lt;/p&gt;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id="paragraph"&gt;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34.23&lt;/p&gt;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&lt;/body&gt;&lt;/html&gt;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3505200" y="2362200"/>
            <a:ext cx="5334000" cy="2438400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Output :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Today's expenses 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 sz="2400" dirty="0">
                <a:solidFill>
                  <a:srgbClr val="FF00FF"/>
                </a:solidFill>
              </a:rPr>
              <a:t>1234.50</a:t>
            </a:r>
          </a:p>
          <a:p>
            <a:pPr algn="r">
              <a:defRPr/>
            </a:pPr>
            <a:r>
              <a:rPr lang="en-US" sz="2400" dirty="0">
                <a:solidFill>
                  <a:srgbClr val="FF00FF"/>
                </a:solidFill>
              </a:rPr>
              <a:t>34.23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class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marL="0" indent="0">
              <a:buNone/>
              <a:defRPr/>
            </a:pPr>
            <a:r>
              <a:rPr sz="2800" dirty="0" smtClean="0"/>
              <a:t>The</a:t>
            </a:r>
            <a:r>
              <a:rPr lang="en-US" sz="2800" dirty="0" smtClean="0"/>
              <a:t> </a:t>
            </a:r>
            <a:r>
              <a:rPr sz="2800" dirty="0" smtClean="0"/>
              <a:t>CSS</a:t>
            </a:r>
            <a:r>
              <a:rPr lang="en-US" sz="2800" dirty="0" smtClean="0"/>
              <a:t> </a:t>
            </a:r>
            <a:r>
              <a:rPr sz="2800" dirty="0" smtClean="0"/>
              <a:t>class</a:t>
            </a:r>
            <a:r>
              <a:rPr lang="en-US" sz="2800" dirty="0" smtClean="0"/>
              <a:t> </a:t>
            </a:r>
            <a:r>
              <a:rPr sz="2800" dirty="0" smtClean="0"/>
              <a:t>selector</a:t>
            </a:r>
            <a:r>
              <a:rPr lang="en-US" sz="2800" dirty="0" smtClean="0"/>
              <a:t> </a:t>
            </a:r>
            <a:r>
              <a:rPr sz="2800" dirty="0" smtClean="0"/>
              <a:t>is</a:t>
            </a:r>
            <a:r>
              <a:rPr lang="en-US" sz="2800" dirty="0" smtClean="0"/>
              <a:t> </a:t>
            </a:r>
            <a:r>
              <a:rPr sz="2800" dirty="0" smtClean="0"/>
              <a:t>used</a:t>
            </a:r>
            <a:r>
              <a:rPr lang="en-US" sz="2800" dirty="0" smtClean="0"/>
              <a:t> </a:t>
            </a:r>
            <a:r>
              <a:rPr sz="2800" dirty="0" smtClean="0"/>
              <a:t>to</a:t>
            </a:r>
            <a:r>
              <a:rPr lang="en-US" sz="2800" dirty="0" smtClean="0"/>
              <a:t> </a:t>
            </a:r>
            <a:r>
              <a:rPr sz="2800" dirty="0" smtClean="0"/>
              <a:t>specify</a:t>
            </a:r>
            <a:r>
              <a:rPr lang="en-US" sz="2800" dirty="0" smtClean="0"/>
              <a:t> </a:t>
            </a:r>
            <a:r>
              <a:rPr sz="2800" dirty="0" smtClean="0"/>
              <a:t>a</a:t>
            </a:r>
            <a:r>
              <a:rPr lang="en-US" sz="2800" dirty="0" smtClean="0"/>
              <a:t> </a:t>
            </a:r>
            <a:r>
              <a:rPr sz="2800" dirty="0" smtClean="0"/>
              <a:t>style</a:t>
            </a:r>
            <a:r>
              <a:rPr lang="en-US" sz="2800" dirty="0" smtClean="0"/>
              <a:t> </a:t>
            </a:r>
            <a:r>
              <a:rPr sz="2800" dirty="0" smtClean="0"/>
              <a:t>for</a:t>
            </a:r>
            <a:r>
              <a:rPr lang="en-US" sz="2800" dirty="0" smtClean="0"/>
              <a:t> </a:t>
            </a:r>
            <a:r>
              <a:rPr sz="2800" dirty="0" smtClean="0"/>
              <a:t>a</a:t>
            </a:r>
            <a:r>
              <a:rPr lang="en-US" sz="2800" dirty="0" smtClean="0"/>
              <a:t> </a:t>
            </a:r>
            <a:r>
              <a:rPr sz="2800" dirty="0" smtClean="0"/>
              <a:t>group</a:t>
            </a:r>
            <a:r>
              <a:rPr lang="en-US" sz="2800" dirty="0" smtClean="0"/>
              <a:t> </a:t>
            </a:r>
            <a:r>
              <a:rPr sz="2800" dirty="0" smtClean="0"/>
              <a:t>of</a:t>
            </a:r>
            <a:r>
              <a:rPr lang="en-US" sz="2800" dirty="0" smtClean="0"/>
              <a:t> </a:t>
            </a:r>
            <a:r>
              <a:rPr sz="2800" dirty="0" smtClean="0"/>
              <a:t>elements.</a:t>
            </a:r>
          </a:p>
          <a:p>
            <a:pPr marL="0" indent="0">
              <a:buNone/>
              <a:defRPr/>
            </a:pPr>
            <a:endParaRPr sz="1200" dirty="0"/>
          </a:p>
          <a:p>
            <a:pPr marL="0" indent="0">
              <a:buNone/>
              <a:defRPr/>
            </a:pPr>
            <a:r>
              <a:rPr sz="2800" dirty="0" smtClean="0"/>
              <a:t>The</a:t>
            </a:r>
            <a:r>
              <a:rPr lang="en-US" sz="2800" dirty="0" smtClean="0"/>
              <a:t> </a:t>
            </a:r>
            <a:r>
              <a:rPr sz="2800" dirty="0" smtClean="0"/>
              <a:t>class</a:t>
            </a:r>
            <a:r>
              <a:rPr lang="en-US" sz="2800" dirty="0" smtClean="0">
                <a:solidFill>
                  <a:srgbClr val="FF0000"/>
                </a:solidFill>
              </a:rPr>
              <a:t> </a:t>
            </a:r>
            <a:r>
              <a:rPr sz="2800" dirty="0" smtClean="0"/>
              <a:t>selector</a:t>
            </a:r>
            <a:r>
              <a:rPr lang="en-US" sz="2800" dirty="0" smtClean="0"/>
              <a:t> </a:t>
            </a:r>
            <a:r>
              <a:rPr sz="2800" dirty="0" smtClean="0"/>
              <a:t>is</a:t>
            </a:r>
            <a:r>
              <a:rPr lang="en-US" sz="2800" dirty="0" smtClean="0"/>
              <a:t> </a:t>
            </a:r>
            <a:r>
              <a:rPr sz="2800" dirty="0" smtClean="0"/>
              <a:t>used</a:t>
            </a:r>
            <a:r>
              <a:rPr lang="en-US" sz="2800" dirty="0" smtClean="0"/>
              <a:t> </a:t>
            </a:r>
            <a:r>
              <a:rPr sz="2800" dirty="0" smtClean="0"/>
              <a:t>on</a:t>
            </a:r>
            <a:r>
              <a:rPr lang="en-US" sz="2800" dirty="0" smtClean="0"/>
              <a:t> </a:t>
            </a:r>
            <a:r>
              <a:rPr sz="2800" dirty="0" smtClean="0"/>
              <a:t>several</a:t>
            </a:r>
            <a:r>
              <a:rPr lang="en-US" sz="2800" dirty="0" smtClean="0"/>
              <a:t> </a:t>
            </a:r>
            <a:r>
              <a:rPr sz="2800" dirty="0" smtClean="0"/>
              <a:t>elements</a:t>
            </a:r>
            <a:r>
              <a:rPr lang="en-US" sz="2800" dirty="0"/>
              <a:t> </a:t>
            </a:r>
            <a:r>
              <a:rPr sz="2800" dirty="0" smtClean="0"/>
              <a:t>where</a:t>
            </a:r>
            <a:r>
              <a:rPr lang="en-US" sz="2800" dirty="0" smtClean="0"/>
              <a:t> </a:t>
            </a:r>
            <a:r>
              <a:rPr sz="2800" dirty="0" smtClean="0"/>
              <a:t>as</a:t>
            </a:r>
            <a:r>
              <a:rPr lang="en-US" sz="2800" dirty="0" smtClean="0"/>
              <a:t> </a:t>
            </a:r>
            <a:r>
              <a:rPr sz="2800" dirty="0" smtClean="0"/>
              <a:t>the</a:t>
            </a:r>
            <a:r>
              <a:rPr lang="en-US" sz="2800" dirty="0" smtClean="0"/>
              <a:t> </a:t>
            </a:r>
            <a:r>
              <a:rPr sz="2800" dirty="0" smtClean="0"/>
              <a:t>id</a:t>
            </a:r>
            <a:r>
              <a:rPr lang="en-US" sz="2800" dirty="0" smtClean="0"/>
              <a:t> </a:t>
            </a:r>
            <a:r>
              <a:rPr sz="2800" dirty="0" smtClean="0"/>
              <a:t>selector</a:t>
            </a:r>
            <a:r>
              <a:rPr lang="en-US" sz="2800" dirty="0" smtClean="0"/>
              <a:t> </a:t>
            </a:r>
            <a:r>
              <a:rPr sz="2800" dirty="0" smtClean="0"/>
              <a:t>is</a:t>
            </a:r>
            <a:r>
              <a:rPr lang="en-US" sz="2800" dirty="0" smtClean="0"/>
              <a:t> </a:t>
            </a:r>
            <a:r>
              <a:rPr sz="2800" dirty="0" smtClean="0"/>
              <a:t>used</a:t>
            </a:r>
            <a:r>
              <a:rPr lang="en-US" sz="2800" dirty="0" smtClean="0"/>
              <a:t> </a:t>
            </a:r>
            <a:r>
              <a:rPr sz="2800" dirty="0" smtClean="0"/>
              <a:t>on</a:t>
            </a:r>
            <a:r>
              <a:rPr lang="en-US" sz="2800" dirty="0" smtClean="0"/>
              <a:t> </a:t>
            </a:r>
            <a:r>
              <a:rPr sz="2800" dirty="0" smtClean="0"/>
              <a:t>a</a:t>
            </a:r>
            <a:r>
              <a:rPr lang="en-US" sz="2800" dirty="0" smtClean="0"/>
              <a:t> </a:t>
            </a:r>
            <a:r>
              <a:rPr sz="2800" dirty="0" smtClean="0"/>
              <a:t>single</a:t>
            </a:r>
            <a:r>
              <a:rPr lang="en-US" sz="2800" dirty="0"/>
              <a:t> </a:t>
            </a:r>
            <a:r>
              <a:rPr sz="2800" dirty="0" smtClean="0"/>
              <a:t>element.</a:t>
            </a:r>
          </a:p>
          <a:p>
            <a:pPr marL="0" indent="0">
              <a:buNone/>
              <a:defRPr/>
            </a:pPr>
            <a:endParaRPr sz="1200" dirty="0"/>
          </a:p>
          <a:p>
            <a:pPr marL="0" indent="0">
              <a:buNone/>
              <a:defRPr/>
            </a:pPr>
            <a:r>
              <a:rPr sz="2800" dirty="0" smtClean="0"/>
              <a:t>You</a:t>
            </a:r>
            <a:r>
              <a:rPr lang="en-US" sz="2800" dirty="0" smtClean="0"/>
              <a:t> </a:t>
            </a:r>
            <a:r>
              <a:rPr sz="2800" dirty="0" smtClean="0"/>
              <a:t>can</a:t>
            </a:r>
            <a:r>
              <a:rPr lang="en-US" sz="2800" dirty="0" smtClean="0"/>
              <a:t> </a:t>
            </a:r>
            <a:r>
              <a:rPr sz="2800" dirty="0" smtClean="0"/>
              <a:t>set</a:t>
            </a:r>
            <a:r>
              <a:rPr lang="en-US" sz="2800" dirty="0" smtClean="0"/>
              <a:t> </a:t>
            </a:r>
            <a:r>
              <a:rPr sz="2800" dirty="0" smtClean="0"/>
              <a:t>a</a:t>
            </a:r>
            <a:r>
              <a:rPr lang="en-US" sz="2800" dirty="0" smtClean="0"/>
              <a:t> </a:t>
            </a:r>
            <a:r>
              <a:rPr sz="2800" dirty="0" smtClean="0"/>
              <a:t>particular</a:t>
            </a:r>
            <a:r>
              <a:rPr lang="en-US" sz="2800" dirty="0" smtClean="0"/>
              <a:t> </a:t>
            </a:r>
            <a:r>
              <a:rPr sz="2800" dirty="0" smtClean="0"/>
              <a:t>style</a:t>
            </a:r>
            <a:r>
              <a:rPr lang="en-US" sz="2800" dirty="0" smtClean="0"/>
              <a:t> </a:t>
            </a:r>
            <a:r>
              <a:rPr sz="2800" dirty="0" smtClean="0"/>
              <a:t>for</a:t>
            </a:r>
            <a:r>
              <a:rPr lang="en-US" sz="2800" dirty="0" smtClean="0"/>
              <a:t> </a:t>
            </a:r>
            <a:r>
              <a:rPr sz="2800" dirty="0" smtClean="0"/>
              <a:t>many</a:t>
            </a:r>
            <a:r>
              <a:rPr lang="en-US" sz="2800" dirty="0" smtClean="0"/>
              <a:t> </a:t>
            </a:r>
            <a:r>
              <a:rPr sz="2800" dirty="0" smtClean="0"/>
              <a:t>HTML</a:t>
            </a:r>
            <a:r>
              <a:rPr lang="en-US" sz="2800" dirty="0"/>
              <a:t> </a:t>
            </a:r>
            <a:r>
              <a:rPr sz="2800" dirty="0" smtClean="0"/>
              <a:t>elements</a:t>
            </a:r>
            <a:r>
              <a:rPr lang="en-US" sz="2800" dirty="0" smtClean="0"/>
              <a:t> </a:t>
            </a:r>
            <a:r>
              <a:rPr sz="2800" dirty="0" smtClean="0"/>
              <a:t>with</a:t>
            </a:r>
            <a:r>
              <a:rPr lang="en-US" sz="2800" dirty="0" smtClean="0"/>
              <a:t> </a:t>
            </a:r>
            <a:r>
              <a:rPr sz="2800" dirty="0" smtClean="0"/>
              <a:t>the</a:t>
            </a:r>
            <a:r>
              <a:rPr lang="en-US" sz="2800" dirty="0" smtClean="0"/>
              <a:t> </a:t>
            </a:r>
            <a:r>
              <a:rPr sz="2800" dirty="0" smtClean="0"/>
              <a:t>same</a:t>
            </a:r>
            <a:r>
              <a:rPr lang="en-US" sz="2800" dirty="0" smtClean="0"/>
              <a:t> </a:t>
            </a:r>
            <a:r>
              <a:rPr sz="2800" dirty="0" smtClean="0"/>
              <a:t>class.</a:t>
            </a:r>
          </a:p>
          <a:p>
            <a:pPr marL="0" indent="0">
              <a:buNone/>
              <a:defRPr/>
            </a:pPr>
            <a:endParaRPr sz="1200" dirty="0"/>
          </a:p>
          <a:p>
            <a:pPr marL="0" indent="0">
              <a:buNone/>
              <a:defRPr/>
            </a:pPr>
            <a:r>
              <a:rPr sz="2800" dirty="0" smtClean="0"/>
              <a:t>The</a:t>
            </a:r>
            <a:r>
              <a:rPr lang="en-US" sz="2800" dirty="0" smtClean="0"/>
              <a:t> </a:t>
            </a:r>
            <a:r>
              <a:rPr sz="2800" dirty="0" smtClean="0"/>
              <a:t>class</a:t>
            </a:r>
            <a:r>
              <a:rPr lang="en-US" sz="2800" dirty="0" smtClean="0"/>
              <a:t> </a:t>
            </a:r>
            <a:r>
              <a:rPr sz="2800" dirty="0" smtClean="0"/>
              <a:t>selector</a:t>
            </a:r>
            <a:r>
              <a:rPr lang="en-US" sz="2800" dirty="0" smtClean="0"/>
              <a:t> </a:t>
            </a:r>
            <a:r>
              <a:rPr sz="2800" dirty="0" smtClean="0"/>
              <a:t>uses</a:t>
            </a:r>
            <a:r>
              <a:rPr lang="en-US" sz="2800" dirty="0" smtClean="0"/>
              <a:t> </a:t>
            </a:r>
            <a:r>
              <a:rPr sz="2800" dirty="0" smtClean="0"/>
              <a:t>the</a:t>
            </a:r>
            <a:r>
              <a:rPr lang="en-US" sz="2800" dirty="0" smtClean="0"/>
              <a:t> </a:t>
            </a:r>
            <a:r>
              <a:rPr sz="2800" dirty="0" smtClean="0"/>
              <a:t>HTML</a:t>
            </a:r>
            <a:r>
              <a:rPr lang="en-US" sz="2800" dirty="0" smtClean="0"/>
              <a:t> </a:t>
            </a:r>
            <a:r>
              <a:rPr sz="2800" dirty="0" smtClean="0"/>
              <a:t>class</a:t>
            </a:r>
            <a:r>
              <a:rPr lang="en-US" sz="2800" dirty="0" smtClean="0"/>
              <a:t> </a:t>
            </a:r>
            <a:r>
              <a:rPr sz="2800" dirty="0" smtClean="0"/>
              <a:t>attribute</a:t>
            </a:r>
            <a:r>
              <a:rPr lang="en-US" sz="2800" dirty="0" smtClean="0"/>
              <a:t> </a:t>
            </a:r>
            <a:r>
              <a:rPr sz="2800" dirty="0" smtClean="0"/>
              <a:t>and</a:t>
            </a:r>
            <a:r>
              <a:rPr lang="en-US" sz="2800" dirty="0" smtClean="0"/>
              <a:t> </a:t>
            </a:r>
            <a:r>
              <a:rPr sz="2800" dirty="0" smtClean="0"/>
              <a:t>is</a:t>
            </a:r>
            <a:r>
              <a:rPr lang="en-US" sz="2800" dirty="0" smtClean="0"/>
              <a:t> </a:t>
            </a:r>
            <a:r>
              <a:rPr sz="2800" dirty="0" smtClean="0"/>
              <a:t>defined</a:t>
            </a:r>
            <a:r>
              <a:rPr lang="en-US" sz="2800" dirty="0" smtClean="0"/>
              <a:t> </a:t>
            </a:r>
            <a:r>
              <a:rPr sz="2800" dirty="0" smtClean="0"/>
              <a:t>with</a:t>
            </a:r>
            <a:r>
              <a:rPr lang="en-US" sz="2800" dirty="0" smtClean="0"/>
              <a:t> </a:t>
            </a:r>
            <a:r>
              <a:rPr sz="2800" dirty="0" smtClean="0"/>
              <a:t>a</a:t>
            </a:r>
            <a:r>
              <a:rPr lang="en-US" sz="2800" dirty="0" smtClean="0"/>
              <a:t> </a:t>
            </a:r>
            <a:r>
              <a:rPr sz="2800" dirty="0" smtClean="0"/>
              <a:t>"."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class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&lt;html&gt;&lt;head&gt;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.custom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dirty="0" err="1" smtClean="0">
                <a:cs typeface="Arial" charset="0"/>
              </a:rPr>
              <a:t>text-align:center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err="1" smtClean="0">
                <a:cs typeface="Arial" charset="0"/>
              </a:rPr>
              <a:t>color:red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font-size:20px;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}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&lt;p&gt;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Example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3&lt;/p&gt;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&lt;h1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class="custom"&gt;Wipro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Technologies&lt;/h1&gt;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class="custom"&gt;</a:t>
            </a:r>
            <a:r>
              <a:rPr dirty="0" err="1" smtClean="0">
                <a:cs typeface="Arial" charset="0"/>
              </a:rPr>
              <a:t>Hosur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Road&lt;/p&gt;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class="custom"&gt;Bengaluru&lt;/p&gt;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&lt;/body&gt;&lt;/html&gt;</a:t>
            </a: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057400"/>
            <a:ext cx="4572000" cy="1981200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Output :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Example 3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8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Wipro Technologies</a:t>
            </a:r>
            <a:endParaRPr lang="en-US" sz="1600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en-US" sz="800" b="1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sz="1600" dirty="0" err="1" smtClean="0">
                <a:solidFill>
                  <a:srgbClr val="FF0000"/>
                </a:solidFill>
              </a:rPr>
              <a:t>Hosur</a:t>
            </a:r>
            <a:r>
              <a:rPr lang="en-US" sz="1600" dirty="0" smtClean="0">
                <a:solidFill>
                  <a:srgbClr val="FF0000"/>
                </a:solidFill>
              </a:rPr>
              <a:t> Road</a:t>
            </a:r>
            <a:endParaRPr lang="en-US" sz="1600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en-US" sz="8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Bengaluru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Quiz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z="2600" i="1" dirty="0" smtClean="0">
                <a:cs typeface="Arial" charset="0"/>
              </a:rPr>
              <a:t>A selector is defined with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smtClean="0"/>
              <a:t>#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smtClean="0"/>
              <a:t>%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smtClean="0"/>
              <a:t>&amp;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smtClean="0"/>
              <a:t>@</a:t>
            </a:r>
          </a:p>
          <a:p>
            <a:pPr marL="1025525" lvl="1" indent="-514350" eaLnBrk="1" hangingPunct="1">
              <a:buFont typeface="Arial" charset="0"/>
              <a:buAutoNum type="alphaLcParenR"/>
            </a:pPr>
            <a:endParaRPr lang="en-US" sz="1000" dirty="0"/>
          </a:p>
          <a:p>
            <a:pPr marL="0" indent="0" eaLnBrk="1" hangingPunct="1">
              <a:buNone/>
            </a:pPr>
            <a:r>
              <a:rPr lang="en-US" sz="2600" dirty="0" smtClean="0">
                <a:cs typeface="Arial" charset="0"/>
              </a:rPr>
              <a:t>2. </a:t>
            </a:r>
            <a:r>
              <a:rPr lang="en-US" sz="2400" i="1" dirty="0" smtClean="0"/>
              <a:t>The class selector uses the HTML class attribute and 	is defined with a _________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/>
              <a:t>#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smtClean="0"/>
              <a:t>.</a:t>
            </a:r>
            <a:endParaRPr lang="en-US" sz="2400" b="1" dirty="0"/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smtClean="0"/>
              <a:t>/</a:t>
            </a:r>
            <a:endParaRPr lang="en-US" sz="2400" b="1" dirty="0"/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smtClean="0"/>
              <a:t>-</a:t>
            </a:r>
            <a:endParaRPr lang="en-US" sz="2400" b="1" dirty="0"/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endParaRPr sz="26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Inserting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StyleSheet</a:t>
            </a:r>
            <a:endParaRPr dirty="0" smtClean="0"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insert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Styles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three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different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ways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marL="1025525" lvl="1" indent="-514350" eaLnBrk="1" hangingPunct="1">
              <a:buFont typeface="Arial" charset="0"/>
              <a:buAutoNum type="arabicParenR"/>
            </a:pPr>
            <a:r>
              <a:rPr dirty="0" smtClean="0"/>
              <a:t>External</a:t>
            </a:r>
            <a:r>
              <a:rPr lang="en-US" dirty="0" smtClean="0"/>
              <a:t> </a:t>
            </a:r>
            <a:r>
              <a:rPr dirty="0" smtClean="0"/>
              <a:t>Style</a:t>
            </a:r>
            <a:r>
              <a:rPr lang="en-US" dirty="0" smtClean="0"/>
              <a:t> </a:t>
            </a:r>
            <a:r>
              <a:rPr dirty="0" smtClean="0"/>
              <a:t>Sheet</a:t>
            </a:r>
          </a:p>
          <a:p>
            <a:pPr marL="911225" lvl="2" indent="0" eaLnBrk="1" hangingPunct="1">
              <a:buFont typeface="Arial" charset="0"/>
              <a:buNone/>
            </a:pPr>
            <a:r>
              <a:rPr sz="2200" dirty="0" smtClean="0"/>
              <a:t>Styles</a:t>
            </a:r>
            <a:r>
              <a:rPr lang="en-US" sz="2200" dirty="0" smtClean="0"/>
              <a:t> </a:t>
            </a:r>
            <a:r>
              <a:rPr sz="2200" dirty="0" smtClean="0"/>
              <a:t>are</a:t>
            </a:r>
            <a:r>
              <a:rPr lang="en-US" sz="2200" dirty="0" smtClean="0"/>
              <a:t> </a:t>
            </a:r>
            <a:r>
              <a:rPr sz="2200" dirty="0" smtClean="0"/>
              <a:t>specified</a:t>
            </a:r>
            <a:r>
              <a:rPr lang="en-US" sz="2200" dirty="0" smtClean="0"/>
              <a:t> </a:t>
            </a:r>
            <a:r>
              <a:rPr sz="2200" dirty="0" smtClean="0"/>
              <a:t>in</a:t>
            </a:r>
            <a:r>
              <a:rPr lang="en-US" sz="2200" dirty="0" smtClean="0"/>
              <a:t> </a:t>
            </a:r>
            <a:r>
              <a:rPr sz="2200" dirty="0" smtClean="0"/>
              <a:t>an</a:t>
            </a:r>
            <a:r>
              <a:rPr lang="en-US" sz="2200" dirty="0" smtClean="0"/>
              <a:t> </a:t>
            </a:r>
            <a:r>
              <a:rPr sz="2200" dirty="0" smtClean="0"/>
              <a:t>external</a:t>
            </a:r>
            <a:r>
              <a:rPr lang="en-US" sz="2200" dirty="0" smtClean="0"/>
              <a:t> </a:t>
            </a:r>
            <a:r>
              <a:rPr sz="2200" dirty="0" smtClean="0"/>
              <a:t>CSS</a:t>
            </a:r>
            <a:r>
              <a:rPr lang="en-US" sz="2200" dirty="0" smtClean="0"/>
              <a:t> </a:t>
            </a:r>
            <a:r>
              <a:rPr sz="2200" dirty="0" smtClean="0"/>
              <a:t>file</a:t>
            </a:r>
          </a:p>
          <a:p>
            <a:pPr marL="911225" lvl="2" indent="0" eaLnBrk="1" hangingPunct="1">
              <a:buFont typeface="Arial" charset="0"/>
              <a:buNone/>
            </a:pPr>
            <a:endParaRPr dirty="0" smtClean="0"/>
          </a:p>
          <a:p>
            <a:pPr marL="1025525" lvl="1" indent="-514350" eaLnBrk="1" hangingPunct="1">
              <a:buFont typeface="Arial" charset="0"/>
              <a:buAutoNum type="arabicParenR"/>
            </a:pPr>
            <a:r>
              <a:rPr dirty="0" smtClean="0"/>
              <a:t>Internal</a:t>
            </a:r>
            <a:r>
              <a:rPr lang="en-US" dirty="0" smtClean="0"/>
              <a:t> </a:t>
            </a:r>
            <a:r>
              <a:rPr dirty="0" smtClean="0"/>
              <a:t>Style</a:t>
            </a:r>
            <a:r>
              <a:rPr lang="en-US" dirty="0" smtClean="0"/>
              <a:t> </a:t>
            </a:r>
            <a:r>
              <a:rPr dirty="0" smtClean="0"/>
              <a:t>Sheet</a:t>
            </a:r>
          </a:p>
          <a:p>
            <a:pPr marL="911225" lvl="2" indent="0" eaLnBrk="1" hangingPunct="1">
              <a:buFont typeface="Arial" charset="0"/>
              <a:buNone/>
            </a:pPr>
            <a:r>
              <a:rPr sz="2200" dirty="0" smtClean="0"/>
              <a:t>Styles</a:t>
            </a:r>
            <a:r>
              <a:rPr lang="en-US" sz="2200" dirty="0" smtClean="0"/>
              <a:t> </a:t>
            </a:r>
            <a:r>
              <a:rPr sz="2200" dirty="0" smtClean="0"/>
              <a:t>are</a:t>
            </a:r>
            <a:r>
              <a:rPr lang="en-US" sz="2200" dirty="0" smtClean="0"/>
              <a:t> </a:t>
            </a:r>
            <a:r>
              <a:rPr sz="2200" dirty="0" smtClean="0"/>
              <a:t>specified</a:t>
            </a:r>
            <a:r>
              <a:rPr lang="en-US" sz="2200" dirty="0" smtClean="0"/>
              <a:t> </a:t>
            </a:r>
            <a:r>
              <a:rPr sz="2200" dirty="0" smtClean="0"/>
              <a:t>inside</a:t>
            </a:r>
            <a:r>
              <a:rPr lang="en-US" sz="2200" dirty="0" smtClean="0"/>
              <a:t> </a:t>
            </a:r>
            <a:r>
              <a:rPr sz="2200" dirty="0" smtClean="0"/>
              <a:t>the</a:t>
            </a:r>
            <a:r>
              <a:rPr lang="en-US" sz="2200" dirty="0" smtClean="0"/>
              <a:t> </a:t>
            </a:r>
            <a:r>
              <a:rPr sz="2200" dirty="0" smtClean="0"/>
              <a:t>head</a:t>
            </a:r>
            <a:r>
              <a:rPr lang="en-US" sz="2200" dirty="0" smtClean="0"/>
              <a:t> </a:t>
            </a:r>
            <a:r>
              <a:rPr sz="2200" dirty="0" smtClean="0"/>
              <a:t>section</a:t>
            </a:r>
            <a:r>
              <a:rPr lang="en-US" sz="2200" dirty="0" smtClean="0"/>
              <a:t> </a:t>
            </a:r>
            <a:r>
              <a:rPr sz="2200" dirty="0" smtClean="0"/>
              <a:t>of</a:t>
            </a:r>
            <a:r>
              <a:rPr lang="en-US" sz="2200" dirty="0" smtClean="0"/>
              <a:t> </a:t>
            </a:r>
            <a:r>
              <a:rPr sz="2200" dirty="0" smtClean="0"/>
              <a:t>an</a:t>
            </a:r>
            <a:r>
              <a:rPr lang="en-US" sz="2200" dirty="0"/>
              <a:t> </a:t>
            </a:r>
            <a:r>
              <a:rPr sz="2200" dirty="0" smtClean="0"/>
              <a:t>HTML</a:t>
            </a:r>
            <a:r>
              <a:rPr lang="en-US" sz="2200" dirty="0" smtClean="0"/>
              <a:t> </a:t>
            </a:r>
            <a:r>
              <a:rPr sz="2200" dirty="0" smtClean="0"/>
              <a:t>page</a:t>
            </a:r>
          </a:p>
          <a:p>
            <a:pPr marL="911225" lvl="2" indent="0" eaLnBrk="1" hangingPunct="1">
              <a:buFont typeface="Arial" charset="0"/>
              <a:buNone/>
            </a:pPr>
            <a:endParaRPr dirty="0" smtClean="0"/>
          </a:p>
          <a:p>
            <a:pPr marL="1025525" lvl="1" indent="-514350" eaLnBrk="1" hangingPunct="1">
              <a:buFont typeface="Arial" charset="0"/>
              <a:buAutoNum type="arabicParenR"/>
            </a:pPr>
            <a:r>
              <a:rPr dirty="0" smtClean="0"/>
              <a:t>Inline</a:t>
            </a:r>
            <a:r>
              <a:rPr lang="en-US" dirty="0" smtClean="0"/>
              <a:t> </a:t>
            </a:r>
            <a:r>
              <a:rPr dirty="0" smtClean="0"/>
              <a:t>Styles</a:t>
            </a:r>
          </a:p>
          <a:p>
            <a:pPr marL="911225" lvl="2" indent="0" eaLnBrk="1" hangingPunct="1">
              <a:buFont typeface="Arial" charset="0"/>
              <a:buNone/>
            </a:pPr>
            <a:r>
              <a:rPr sz="2200" dirty="0" smtClean="0"/>
              <a:t>Styles</a:t>
            </a:r>
            <a:r>
              <a:rPr lang="en-US" sz="2200" dirty="0" smtClean="0"/>
              <a:t> </a:t>
            </a:r>
            <a:r>
              <a:rPr sz="2200" dirty="0" smtClean="0"/>
              <a:t>are</a:t>
            </a:r>
            <a:r>
              <a:rPr lang="en-US" sz="2200" dirty="0" smtClean="0"/>
              <a:t> </a:t>
            </a:r>
            <a:r>
              <a:rPr sz="2200" dirty="0" smtClean="0"/>
              <a:t>specified</a:t>
            </a:r>
            <a:r>
              <a:rPr lang="en-US" sz="2200" dirty="0" smtClean="0"/>
              <a:t> </a:t>
            </a:r>
            <a:r>
              <a:rPr sz="2200" dirty="0" smtClean="0"/>
              <a:t>inside</a:t>
            </a:r>
            <a:r>
              <a:rPr lang="en-US" sz="2200" dirty="0" smtClean="0"/>
              <a:t> </a:t>
            </a:r>
            <a:r>
              <a:rPr sz="2200" dirty="0" smtClean="0"/>
              <a:t>an</a:t>
            </a:r>
            <a:r>
              <a:rPr lang="en-US" sz="2200" dirty="0" smtClean="0"/>
              <a:t> </a:t>
            </a:r>
            <a:r>
              <a:rPr sz="2200" dirty="0" smtClean="0"/>
              <a:t>HTML</a:t>
            </a:r>
            <a:r>
              <a:rPr lang="en-US" sz="2200" dirty="0" smtClean="0"/>
              <a:t> </a:t>
            </a:r>
            <a:r>
              <a:rPr sz="2200" dirty="0" smtClean="0"/>
              <a:t>element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External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400" dirty="0" smtClean="0">
                <a:cs typeface="Arial" charset="0"/>
              </a:rPr>
              <a:t>When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you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want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to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apply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styles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to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multiple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HTML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pages,</a:t>
            </a:r>
            <a:r>
              <a:rPr lang="en-US" sz="2400" dirty="0">
                <a:cs typeface="Arial" charset="0"/>
              </a:rPr>
              <a:t> </a:t>
            </a:r>
            <a:r>
              <a:rPr sz="2400" dirty="0" smtClean="0">
                <a:cs typeface="Arial" charset="0"/>
              </a:rPr>
              <a:t>you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can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use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an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external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style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sheet.</a:t>
            </a:r>
          </a:p>
          <a:p>
            <a:pPr eaLnBrk="1" hangingPunct="1">
              <a:buFont typeface="Arial" charset="0"/>
              <a:buNone/>
            </a:pPr>
            <a:endParaRPr sz="12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400" dirty="0" smtClean="0">
                <a:cs typeface="Arial" charset="0"/>
              </a:rPr>
              <a:t>The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advantage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of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using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an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external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style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sheet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is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that,</a:t>
            </a:r>
            <a:r>
              <a:rPr lang="en-US" sz="2400" dirty="0">
                <a:cs typeface="Arial" charset="0"/>
              </a:rPr>
              <a:t> </a:t>
            </a:r>
            <a:r>
              <a:rPr sz="2400" dirty="0" smtClean="0">
                <a:cs typeface="Arial" charset="0"/>
              </a:rPr>
              <a:t>you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can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change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the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look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of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an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entire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web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site,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just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by</a:t>
            </a:r>
            <a:r>
              <a:rPr lang="en-US" sz="2400" dirty="0">
                <a:cs typeface="Arial" charset="0"/>
              </a:rPr>
              <a:t> </a:t>
            </a:r>
            <a:r>
              <a:rPr sz="2400" dirty="0" smtClean="0">
                <a:cs typeface="Arial" charset="0"/>
              </a:rPr>
              <a:t>changing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one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file.</a:t>
            </a:r>
          </a:p>
          <a:p>
            <a:pPr eaLnBrk="1" hangingPunct="1">
              <a:buFont typeface="Arial" charset="0"/>
              <a:buNone/>
            </a:pPr>
            <a:endParaRPr sz="12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400" dirty="0" smtClean="0">
                <a:cs typeface="Arial" charset="0"/>
              </a:rPr>
              <a:t>To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link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an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HTML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page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to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a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style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sheet,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we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must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use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the</a:t>
            </a:r>
            <a:r>
              <a:rPr lang="en-US" sz="2400" dirty="0">
                <a:cs typeface="Arial" charset="0"/>
              </a:rPr>
              <a:t> </a:t>
            </a:r>
            <a:r>
              <a:rPr sz="2400" dirty="0" smtClean="0">
                <a:cs typeface="Arial" charset="0"/>
              </a:rPr>
              <a:t>&lt;link&gt;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tag.</a:t>
            </a:r>
          </a:p>
          <a:p>
            <a:pPr eaLnBrk="1" hangingPunct="1">
              <a:buFont typeface="Arial" charset="0"/>
              <a:buNone/>
            </a:pPr>
            <a:endParaRPr sz="12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400" dirty="0" smtClean="0">
                <a:cs typeface="Arial" charset="0"/>
              </a:rPr>
              <a:t>The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&lt;link&gt;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tag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must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be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within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the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&lt;head&gt;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section.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Ex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 </a:t>
            </a:r>
            <a:r>
              <a:rPr sz="2600" dirty="0" smtClean="0">
                <a:cs typeface="Arial" charset="0"/>
              </a:rPr>
              <a:t>	</a:t>
            </a:r>
            <a:r>
              <a:rPr dirty="0" smtClean="0">
                <a:cs typeface="Arial" charset="0"/>
              </a:rPr>
              <a:t>&lt;head&gt;</a:t>
            </a:r>
            <a:br>
              <a:rPr dirty="0" smtClean="0">
                <a:cs typeface="Arial" charset="0"/>
              </a:rPr>
            </a:br>
            <a:r>
              <a:rPr dirty="0" smtClean="0">
                <a:cs typeface="Arial" charset="0"/>
              </a:rPr>
              <a:t>			&lt;link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solidFill>
                  <a:srgbClr val="FF0000"/>
                </a:solidFill>
                <a:cs typeface="Arial" charset="0"/>
              </a:rPr>
              <a:t>rel</a:t>
            </a:r>
            <a:r>
              <a:rPr dirty="0" smtClean="0">
                <a:solidFill>
                  <a:srgbClr val="FF0000"/>
                </a:solidFill>
                <a:cs typeface="Arial" charset="0"/>
              </a:rPr>
              <a:t>="</a:t>
            </a:r>
            <a:r>
              <a:rPr dirty="0" err="1" smtClean="0">
                <a:solidFill>
                  <a:srgbClr val="FF0000"/>
                </a:solidFill>
                <a:cs typeface="Arial" charset="0"/>
              </a:rPr>
              <a:t>stylesheet</a:t>
            </a:r>
            <a:r>
              <a:rPr dirty="0" smtClean="0">
                <a:solidFill>
                  <a:srgbClr val="FF0000"/>
                </a:solidFill>
                <a:cs typeface="Arial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type="text/</a:t>
            </a:r>
            <a:r>
              <a:rPr dirty="0" err="1" smtClean="0">
                <a:cs typeface="Arial" charset="0"/>
              </a:rPr>
              <a:t>css</a:t>
            </a:r>
            <a:r>
              <a:rPr dirty="0" smtClean="0">
                <a:cs typeface="Arial" charset="0"/>
              </a:rPr>
              <a:t>"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href</a:t>
            </a:r>
            <a:r>
              <a:rPr dirty="0" smtClean="0">
                <a:cs typeface="Arial" charset="0"/>
              </a:rPr>
              <a:t>=“ex1.css”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/&gt;</a:t>
            </a:r>
            <a:br>
              <a:rPr dirty="0" smtClean="0">
                <a:cs typeface="Arial" charset="0"/>
              </a:rPr>
            </a:br>
            <a:r>
              <a:rPr dirty="0" smtClean="0">
                <a:cs typeface="Arial" charset="0"/>
              </a:rPr>
              <a:t>		&lt;/head&gt;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External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(Contd.).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external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style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sheet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should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stored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file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with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extension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.</a:t>
            </a:r>
            <a:r>
              <a:rPr sz="2600" dirty="0" err="1" smtClean="0">
                <a:cs typeface="Arial" charset="0"/>
              </a:rPr>
              <a:t>css</a:t>
            </a: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any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text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editor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create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style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sheet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file.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This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file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should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not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contain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any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HTML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tag.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External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838200"/>
            <a:ext cx="7924800" cy="5791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u="sng" dirty="0" smtClean="0">
                <a:cs typeface="Arial" charset="0"/>
              </a:rPr>
              <a:t>ex1.css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p{</a:t>
            </a:r>
          </a:p>
          <a:p>
            <a:pPr eaLnBrk="1" hangingPunct="1">
              <a:buFont typeface="Arial" charset="0"/>
              <a:buNone/>
            </a:pPr>
            <a:r>
              <a:rPr dirty="0" err="1" smtClean="0">
                <a:cs typeface="Arial" charset="0"/>
              </a:rPr>
              <a:t>text-align:center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err="1" smtClean="0">
                <a:cs typeface="Arial" charset="0"/>
              </a:rPr>
              <a:t>font-family:Algerian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font-size:28px;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u="sng" dirty="0" smtClean="0">
                <a:cs typeface="Arial" charset="0"/>
              </a:rPr>
              <a:t>css4.html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&lt;link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rel</a:t>
            </a:r>
            <a:r>
              <a:rPr dirty="0" smtClean="0">
                <a:cs typeface="Arial" charset="0"/>
              </a:rPr>
              <a:t>="</a:t>
            </a:r>
            <a:r>
              <a:rPr dirty="0" err="1" smtClean="0">
                <a:cs typeface="Arial" charset="0"/>
              </a:rPr>
              <a:t>stylesheet</a:t>
            </a:r>
            <a:r>
              <a:rPr dirty="0" smtClean="0">
                <a:cs typeface="Arial" charset="0"/>
              </a:rPr>
              <a:t>"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type="text/</a:t>
            </a:r>
            <a:r>
              <a:rPr dirty="0" err="1" smtClean="0">
                <a:cs typeface="Arial" charset="0"/>
              </a:rPr>
              <a:t>css</a:t>
            </a:r>
            <a:r>
              <a:rPr dirty="0" smtClean="0">
                <a:cs typeface="Arial" charset="0"/>
              </a:rPr>
              <a:t>"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href</a:t>
            </a:r>
            <a:r>
              <a:rPr dirty="0" smtClean="0">
                <a:cs typeface="Arial" charset="0"/>
              </a:rPr>
              <a:t>="ex1.css"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/&gt;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&lt;p&gt;This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paragraph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uses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from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external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stylsheet</a:t>
            </a:r>
            <a:r>
              <a:rPr dirty="0" smtClean="0">
                <a:cs typeface="Arial" charset="0"/>
              </a:rPr>
              <a:t>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&lt;/html&gt;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60513" y="5578475"/>
            <a:ext cx="7467600" cy="10668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Output :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/>
              <a:t>:</a:t>
            </a:r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This paragraph uses styles  from an external </a:t>
            </a:r>
            <a:r>
              <a:rPr lang="en-US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stylesheet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Internal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StyleSheet</a:t>
            </a:r>
            <a:endParaRPr dirty="0" smtClean="0">
              <a:cs typeface="Arial" charset="0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Internal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used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when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you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want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apply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unique</a:t>
            </a:r>
            <a:r>
              <a:rPr lang="en-US" dirty="0">
                <a:cs typeface="Arial" charset="0"/>
              </a:rPr>
              <a:t> </a:t>
            </a:r>
            <a:r>
              <a:rPr dirty="0" smtClean="0">
                <a:cs typeface="Arial" charset="0"/>
              </a:rPr>
              <a:t>styles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single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document.</a:t>
            </a:r>
          </a:p>
          <a:p>
            <a:pPr eaLnBrk="1" hangingPunct="1">
              <a:buFont typeface="Arial" charset="0"/>
              <a:buNone/>
            </a:pPr>
            <a:endParaRPr sz="12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Internal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are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defined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b="1" dirty="0" smtClean="0">
                <a:solidFill>
                  <a:srgbClr val="FF0000"/>
                </a:solidFill>
                <a:cs typeface="Arial" charset="0"/>
              </a:rPr>
              <a:t>head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section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of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HTML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page.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Internal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are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defined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using</a:t>
            </a:r>
            <a:r>
              <a:rPr lang="en-US" dirty="0" smtClean="0">
                <a:cs typeface="Arial" charset="0"/>
              </a:rPr>
              <a:t> </a:t>
            </a:r>
            <a:r>
              <a:rPr b="1" dirty="0" smtClean="0">
                <a:solidFill>
                  <a:srgbClr val="FF0000"/>
                </a:solidFill>
                <a:cs typeface="Arial" charset="0"/>
              </a:rPr>
              <a:t>&lt;style&gt;</a:t>
            </a: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tag.</a:t>
            </a:r>
          </a:p>
          <a:p>
            <a:pPr eaLnBrk="1" hangingPunct="1">
              <a:buFont typeface="Arial" charset="0"/>
              <a:buNone/>
            </a:pPr>
            <a:endParaRPr sz="12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Example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&lt;head&gt;</a:t>
            </a:r>
            <a:br>
              <a:rPr dirty="0" smtClean="0">
                <a:cs typeface="Arial" charset="0"/>
              </a:rPr>
            </a:br>
            <a:r>
              <a:rPr dirty="0" smtClean="0">
                <a:cs typeface="Arial" charset="0"/>
              </a:rPr>
              <a:t>&lt;style&gt;</a:t>
            </a:r>
            <a:br>
              <a:rPr dirty="0" smtClean="0">
                <a:cs typeface="Arial" charset="0"/>
              </a:rPr>
            </a:br>
            <a:r>
              <a:rPr dirty="0" smtClean="0">
                <a:cs typeface="Arial" charset="0"/>
              </a:rPr>
              <a:t>	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text-align:left</a:t>
            </a:r>
            <a:r>
              <a:rPr dirty="0" smtClean="0">
                <a:cs typeface="Arial" charset="0"/>
              </a:rPr>
              <a:t>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font-size:24px;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&lt;/style&gt;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9"/>
          <p:cNvSpPr>
            <a:spLocks noGrp="1"/>
          </p:cNvSpPr>
          <p:nvPr>
            <p:ph type="title" idx="4294967295"/>
          </p:nvPr>
        </p:nvSpPr>
        <p:spPr>
          <a:xfrm>
            <a:off x="685800" y="2667000"/>
            <a:ext cx="7772400" cy="1138238"/>
          </a:xfrm>
        </p:spPr>
        <p:txBody>
          <a:bodyPr/>
          <a:lstStyle/>
          <a:p>
            <a:pPr algn="ctr" eaLnBrk="1" hangingPunct="1"/>
            <a:r>
              <a:rPr lang="en-GB" sz="3400" dirty="0" smtClean="0">
                <a:cs typeface="Arial" charset="0"/>
              </a:rPr>
              <a:t>Introduction to </a:t>
            </a:r>
            <a:br>
              <a:rPr lang="en-GB" sz="3400" dirty="0" smtClean="0">
                <a:cs typeface="Arial" charset="0"/>
              </a:rPr>
            </a:br>
            <a:r>
              <a:rPr lang="en-GB" sz="3400" dirty="0" smtClean="0">
                <a:cs typeface="Arial" charset="0"/>
              </a:rPr>
              <a:t>Cascading Style Sheets</a:t>
            </a:r>
            <a:endParaRPr sz="34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Internal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StyleSheet</a:t>
            </a:r>
            <a:endParaRPr dirty="0" smtClean="0">
              <a:cs typeface="Arial" charset="0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h1{</a:t>
            </a:r>
            <a:r>
              <a:rPr dirty="0" err="1" smtClean="0">
                <a:cs typeface="Arial" charset="0"/>
              </a:rPr>
              <a:t>text-align:center</a:t>
            </a:r>
            <a:r>
              <a:rPr dirty="0" smtClean="0">
                <a:cs typeface="Arial" charset="0"/>
              </a:rPr>
              <a:t>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font-size:28px;}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h2{</a:t>
            </a:r>
            <a:r>
              <a:rPr dirty="0" err="1" smtClean="0">
                <a:cs typeface="Arial" charset="0"/>
              </a:rPr>
              <a:t>text-align:center</a:t>
            </a:r>
            <a:r>
              <a:rPr dirty="0" smtClean="0">
                <a:cs typeface="Arial" charset="0"/>
              </a:rPr>
              <a:t>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font-size:20px;}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p{</a:t>
            </a:r>
            <a:r>
              <a:rPr dirty="0" err="1" smtClean="0">
                <a:cs typeface="Arial" charset="0"/>
              </a:rPr>
              <a:t>text-align:left</a:t>
            </a:r>
            <a:r>
              <a:rPr dirty="0" smtClean="0">
                <a:cs typeface="Arial" charset="0"/>
              </a:rPr>
              <a:t>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font-size:16px;}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&lt;h1&gt;Wipro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Technologies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&lt;/h1&gt;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&lt;h2&gt;Talent</a:t>
            </a:r>
            <a:r>
              <a:rPr lang="en-US" dirty="0" smtClean="0">
                <a:cs typeface="Arial" charset="0"/>
              </a:rPr>
              <a:t>  </a:t>
            </a:r>
            <a:r>
              <a:rPr dirty="0" smtClean="0">
                <a:cs typeface="Arial" charset="0"/>
              </a:rPr>
              <a:t>Transformation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&lt;/h1&gt;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&lt;p&gt;This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demonstration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of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Internal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Stylesheet</a:t>
            </a:r>
            <a:r>
              <a:rPr dirty="0" smtClean="0">
                <a:cs typeface="Arial" charset="0"/>
              </a:rPr>
              <a:t>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&lt;/html&gt;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9800" y="762000"/>
            <a:ext cx="6324600" cy="14097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Wipro Technologies</a:t>
            </a:r>
            <a:endParaRPr lang="en-US" sz="20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sz="8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Talent  Transformation</a:t>
            </a:r>
            <a:endParaRPr lang="en-US" sz="16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sz="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This is a demonstration of  Internal </a:t>
            </a:r>
            <a:r>
              <a:rPr lang="en-US" sz="1200" dirty="0" err="1" smtClean="0">
                <a:solidFill>
                  <a:schemeClr val="tx1"/>
                </a:solidFill>
              </a:rPr>
              <a:t>Stylesheet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Inline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You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apply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attribute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within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particular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HTML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tag.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This</a:t>
            </a:r>
            <a:r>
              <a:rPr lang="en-US" dirty="0">
                <a:cs typeface="Arial" charset="0"/>
              </a:rPr>
              <a:t> </a:t>
            </a:r>
            <a:r>
              <a:rPr dirty="0" smtClean="0">
                <a:cs typeface="Arial" charset="0"/>
              </a:rPr>
              <a:t>method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of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applying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known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Inline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Style.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You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use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attribute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required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tag,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following</a:t>
            </a:r>
            <a:r>
              <a:rPr lang="en-US" dirty="0">
                <a:cs typeface="Arial" charset="0"/>
              </a:rPr>
              <a:t> </a:t>
            </a:r>
            <a:r>
              <a:rPr dirty="0" smtClean="0">
                <a:cs typeface="Arial" charset="0"/>
              </a:rPr>
              <a:t>manner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style="font-family:Algerian;font-size:28px;"&gt;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of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Inline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&lt;/p&gt;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As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Inline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mix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content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with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presentation,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you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are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bound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lose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many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of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advantages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that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offers.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This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precise</a:t>
            </a:r>
            <a:r>
              <a:rPr lang="en-US" dirty="0">
                <a:cs typeface="Arial" charset="0"/>
              </a:rPr>
              <a:t> </a:t>
            </a:r>
            <a:r>
              <a:rPr dirty="0" smtClean="0">
                <a:cs typeface="Arial" charset="0"/>
              </a:rPr>
              <a:t>reason,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Inline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are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sparingly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Multiple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Sheets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dirty="0" smtClean="0">
                <a:cs typeface="Arial" charset="0"/>
              </a:rPr>
              <a:t>Multiple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referenced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inside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HTML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document.</a:t>
            </a:r>
          </a:p>
          <a:p>
            <a:pPr eaLnBrk="1" hangingPunct="1">
              <a:buFont typeface="Arial" charset="0"/>
              <a:buNone/>
              <a:defRPr/>
            </a:pPr>
            <a:endParaRPr sz="1000" dirty="0">
              <a:cs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questions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is,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what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will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applicable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when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there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more</a:t>
            </a:r>
            <a:r>
              <a:rPr lang="en-US" dirty="0">
                <a:cs typeface="Arial" charset="0"/>
              </a:rPr>
              <a:t> </a:t>
            </a:r>
            <a:r>
              <a:rPr dirty="0" smtClean="0">
                <a:cs typeface="Arial" charset="0"/>
              </a:rPr>
              <a:t>than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one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specified?</a:t>
            </a:r>
          </a:p>
          <a:p>
            <a:pPr eaLnBrk="1" hangingPunct="1">
              <a:buFont typeface="Arial" charset="0"/>
              <a:buNone/>
              <a:defRPr/>
            </a:pPr>
            <a:endParaRPr sz="10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dirty="0" smtClean="0">
                <a:cs typeface="Arial" charset="0"/>
              </a:rPr>
              <a:t>All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cascade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into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new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virtual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by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applying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>
                <a:cs typeface="Arial" charset="0"/>
              </a:rPr>
              <a:t> </a:t>
            </a:r>
            <a:r>
              <a:rPr dirty="0" smtClean="0">
                <a:cs typeface="Arial" charset="0"/>
              </a:rPr>
              <a:t>following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rules,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where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higher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number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has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greater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priority:</a:t>
            </a:r>
          </a:p>
          <a:p>
            <a:pPr eaLnBrk="1" hangingPunct="1">
              <a:buFont typeface="Arial" charset="0"/>
              <a:buNone/>
              <a:defRPr/>
            </a:pPr>
            <a:endParaRPr sz="1000" dirty="0">
              <a:cs typeface="Arial" charset="0"/>
            </a:endParaRPr>
          </a:p>
          <a:p>
            <a:pPr marL="457200" indent="-457200" eaLnBrk="1" hangingPunct="1">
              <a:buFont typeface="Arial" charset="0"/>
              <a:buAutoNum type="arabicPeriod"/>
              <a:defRPr/>
            </a:pPr>
            <a:r>
              <a:rPr dirty="0" smtClean="0">
                <a:cs typeface="Arial" charset="0"/>
              </a:rPr>
              <a:t>Browser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default</a:t>
            </a:r>
          </a:p>
          <a:p>
            <a:pPr marL="457200" indent="-457200" eaLnBrk="1" hangingPunct="1">
              <a:buFont typeface="Arial" charset="0"/>
              <a:buAutoNum type="arabicPeriod"/>
              <a:defRPr/>
            </a:pPr>
            <a:r>
              <a:rPr dirty="0" smtClean="0">
                <a:cs typeface="Arial" charset="0"/>
              </a:rPr>
              <a:t>External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Stylesheet</a:t>
            </a:r>
            <a:endParaRPr dirty="0" smtClean="0">
              <a:cs typeface="Arial" charset="0"/>
            </a:endParaRPr>
          </a:p>
          <a:p>
            <a:pPr marL="457200" indent="-457200" eaLnBrk="1" hangingPunct="1">
              <a:buFont typeface="Arial" charset="0"/>
              <a:buAutoNum type="arabicPeriod"/>
              <a:defRPr/>
            </a:pPr>
            <a:r>
              <a:rPr dirty="0" smtClean="0">
                <a:cs typeface="Arial" charset="0"/>
              </a:rPr>
              <a:t>Internal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Stylesheet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(styles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defined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head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section)</a:t>
            </a:r>
          </a:p>
          <a:p>
            <a:pPr marL="457200" indent="-457200" eaLnBrk="1" hangingPunct="1">
              <a:buFont typeface="Arial" charset="0"/>
              <a:buAutoNum type="arabicPeriod"/>
              <a:defRPr/>
            </a:pPr>
            <a:r>
              <a:rPr dirty="0" smtClean="0">
                <a:cs typeface="Arial" charset="0"/>
              </a:rPr>
              <a:t>Inline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(styles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defined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HTML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element)	</a:t>
            </a:r>
          </a:p>
          <a:p>
            <a:pPr marL="457200" indent="-457200" eaLnBrk="1" hangingPunct="1">
              <a:buFont typeface="Arial" charset="0"/>
              <a:buAutoNum type="arabicPeriod"/>
              <a:defRPr/>
            </a:pPr>
            <a:endParaRPr sz="1200" dirty="0">
              <a:cs typeface="Arial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dirty="0" smtClean="0">
                <a:cs typeface="Arial" charset="0"/>
              </a:rPr>
              <a:t>As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you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observe,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Inline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has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highest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priority.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This</a:t>
            </a:r>
            <a:r>
              <a:rPr lang="en-US" dirty="0" smtClean="0">
                <a:cs typeface="Arial" charset="0"/>
              </a:rPr>
              <a:t>  </a:t>
            </a:r>
            <a:r>
              <a:rPr dirty="0" smtClean="0">
                <a:cs typeface="Arial" charset="0"/>
              </a:rPr>
              <a:t>means</a:t>
            </a:r>
            <a:r>
              <a:rPr lang="en-US" dirty="0">
                <a:cs typeface="Arial" charset="0"/>
              </a:rPr>
              <a:t> </a:t>
            </a:r>
            <a:r>
              <a:rPr dirty="0" smtClean="0">
                <a:cs typeface="Arial" charset="0"/>
              </a:rPr>
              <a:t>that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inline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defined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HTML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element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will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override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defined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within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head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section,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which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turn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may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override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defined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within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external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Multiple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Sheets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If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set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properties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same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selector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different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sheets,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values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will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inherited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from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more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specific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sheet.</a:t>
            </a:r>
          </a:p>
          <a:p>
            <a:pPr eaLnBrk="1" hangingPunct="1">
              <a:buFont typeface="Arial" charset="0"/>
              <a:buNone/>
            </a:pPr>
            <a:endParaRPr sz="14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For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e.g.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If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have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external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sheet,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which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defines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{font-size:16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px</a:t>
            </a:r>
            <a:r>
              <a:rPr dirty="0" smtClean="0">
                <a:cs typeface="Arial" charset="0"/>
              </a:rPr>
              <a:t>;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color:magenta</a:t>
            </a:r>
            <a:r>
              <a:rPr dirty="0" smtClean="0">
                <a:cs typeface="Arial" charset="0"/>
              </a:rPr>
              <a:t>;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text-align:right</a:t>
            </a:r>
            <a:r>
              <a:rPr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endParaRPr sz="10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We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have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also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defined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internal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follows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color:blue</a:t>
            </a:r>
            <a:r>
              <a:rPr dirty="0" smtClean="0">
                <a:cs typeface="Arial" charset="0"/>
              </a:rPr>
              <a:t>;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text-align:left</a:t>
            </a:r>
            <a:r>
              <a:rPr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Now,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if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link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this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HTML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page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external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sheet,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>
                <a:cs typeface="Arial" charset="0"/>
              </a:rPr>
              <a:t> </a:t>
            </a:r>
            <a:r>
              <a:rPr dirty="0" smtClean="0">
                <a:cs typeface="Arial" charset="0"/>
              </a:rPr>
              <a:t>resultant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&lt;p&gt;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will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have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following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values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defined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properties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color:blue;text-align:left;font-size:16px;}				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562600"/>
            <a:ext cx="8153400" cy="7620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b="1" dirty="0" smtClean="0">
                <a:solidFill>
                  <a:srgbClr val="C00000"/>
                </a:solidFill>
              </a:rPr>
              <a:t>The values of the properties color and text-align in internal style sheet override those in external style sheet, while the value of the property font-size gets inherited</a:t>
            </a:r>
            <a:r>
              <a:rPr lang="en-US" sz="1600" b="1" dirty="0">
                <a:solidFill>
                  <a:srgbClr val="C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Quiz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z="2600" i="1" dirty="0" smtClean="0">
                <a:cs typeface="Arial" charset="0"/>
              </a:rPr>
              <a:t>Internal Styles are those styles that are defined within the _______ section of the html document</a:t>
            </a:r>
            <a:r>
              <a:rPr lang="en-US" sz="2600" dirty="0" smtClean="0">
                <a:cs typeface="Arial" charset="0"/>
              </a:rPr>
              <a:t>.</a:t>
            </a:r>
          </a:p>
          <a:p>
            <a:pPr marL="0" indent="0" eaLnBrk="1" hangingPunct="1">
              <a:buNone/>
            </a:pPr>
            <a:endParaRPr lang="en-US" sz="800" dirty="0" smtClean="0">
              <a:cs typeface="Arial" charset="0"/>
            </a:endParaRP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000" b="1" dirty="0" smtClean="0"/>
              <a:t>html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000" b="1" dirty="0" smtClean="0"/>
              <a:t>body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000" b="1" dirty="0" smtClean="0"/>
              <a:t>head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000" b="1" dirty="0" smtClean="0"/>
              <a:t>title</a:t>
            </a:r>
          </a:p>
          <a:p>
            <a:pPr marL="1025525" lvl="1" indent="-514350" eaLnBrk="1" hangingPunct="1">
              <a:buFont typeface="+mj-lt"/>
              <a:buAutoNum type="alphaLcParenR"/>
            </a:pPr>
            <a:endParaRPr lang="en-US" sz="1200" b="1" dirty="0"/>
          </a:p>
          <a:p>
            <a:pPr marL="514350" indent="-514350" eaLnBrk="1" hangingPunct="1">
              <a:buAutoNum type="arabicPeriod" startAt="2"/>
            </a:pPr>
            <a:r>
              <a:rPr lang="en-US" sz="2600" i="1" dirty="0" smtClean="0"/>
              <a:t>The correct syntax for accessing an external </a:t>
            </a:r>
            <a:r>
              <a:rPr lang="en-US" sz="2600" i="1" dirty="0" err="1" smtClean="0"/>
              <a:t>stylesheet</a:t>
            </a:r>
            <a:r>
              <a:rPr lang="en-US" sz="2600" i="1" dirty="0" smtClean="0"/>
              <a:t> file from within an HTML document is</a:t>
            </a:r>
          </a:p>
          <a:p>
            <a:pPr marL="0" indent="0" eaLnBrk="1" hangingPunct="1">
              <a:buNone/>
            </a:pPr>
            <a:endParaRPr lang="en-US" sz="800" dirty="0" smtClean="0"/>
          </a:p>
          <a:p>
            <a:pPr marL="968375" lvl="1" indent="-457200" eaLnBrk="1" hangingPunct="1">
              <a:buFont typeface="+mj-lt"/>
              <a:buAutoNum type="alphaLcParenR"/>
            </a:pPr>
            <a:r>
              <a:rPr lang="en-US" sz="2000" b="1" dirty="0"/>
              <a:t>&lt;</a:t>
            </a:r>
            <a:r>
              <a:rPr lang="en-US" sz="2000" b="1" dirty="0" smtClean="0"/>
              <a:t>link </a:t>
            </a:r>
            <a:r>
              <a:rPr lang="en-US" sz="2000" b="1" dirty="0" err="1" smtClean="0"/>
              <a:t>rel</a:t>
            </a:r>
            <a:r>
              <a:rPr lang="en-US" sz="2000" b="1" dirty="0"/>
              <a:t>="</a:t>
            </a:r>
            <a:r>
              <a:rPr lang="en-US" sz="2000" b="1" dirty="0" err="1"/>
              <a:t>stylesheet</a:t>
            </a:r>
            <a:r>
              <a:rPr lang="en-US" sz="2000" b="1" dirty="0" smtClean="0"/>
              <a:t>" type</a:t>
            </a:r>
            <a:r>
              <a:rPr lang="en-US" sz="2000" b="1" dirty="0"/>
              <a:t>="text/</a:t>
            </a:r>
            <a:r>
              <a:rPr lang="en-US" sz="2000" b="1" dirty="0" err="1"/>
              <a:t>css</a:t>
            </a:r>
            <a:r>
              <a:rPr lang="en-US" sz="2000" b="1" dirty="0" smtClean="0"/>
              <a:t>" ref</a:t>
            </a:r>
            <a:r>
              <a:rPr lang="en-US" sz="2000" b="1" dirty="0"/>
              <a:t>="ex1.css</a:t>
            </a:r>
            <a:r>
              <a:rPr lang="en-US" sz="2000" b="1" dirty="0" smtClean="0"/>
              <a:t>" /&gt;</a:t>
            </a:r>
          </a:p>
          <a:p>
            <a:pPr marL="968375" lvl="1" indent="-457200" eaLnBrk="1" hangingPunct="1">
              <a:buFont typeface="+mj-lt"/>
              <a:buAutoNum type="alphaLcParenR"/>
            </a:pPr>
            <a:r>
              <a:rPr lang="en-US" sz="2000" b="1" dirty="0"/>
              <a:t>&lt;</a:t>
            </a:r>
            <a:r>
              <a:rPr lang="en-US" sz="2000" b="1" dirty="0" smtClean="0"/>
              <a:t>link </a:t>
            </a:r>
            <a:r>
              <a:rPr lang="en-US" sz="2000" b="1" dirty="0" err="1" smtClean="0"/>
              <a:t>rel</a:t>
            </a:r>
            <a:r>
              <a:rPr lang="en-US" sz="2000" b="1" dirty="0"/>
              <a:t>="</a:t>
            </a:r>
            <a:r>
              <a:rPr lang="en-US" sz="2000" b="1" dirty="0" err="1"/>
              <a:t>stylesheet</a:t>
            </a:r>
            <a:r>
              <a:rPr lang="en-US" sz="2000" b="1" dirty="0" smtClean="0"/>
              <a:t>" type</a:t>
            </a:r>
            <a:r>
              <a:rPr lang="en-US" sz="2000" b="1" dirty="0"/>
              <a:t>="text/</a:t>
            </a:r>
            <a:r>
              <a:rPr lang="en-US" sz="2000" b="1" dirty="0" err="1"/>
              <a:t>css</a:t>
            </a:r>
            <a:r>
              <a:rPr lang="en-US" sz="2000" b="1" dirty="0" smtClean="0"/>
              <a:t>" </a:t>
            </a:r>
            <a:r>
              <a:rPr lang="en-US" sz="2000" b="1" dirty="0" err="1" smtClean="0"/>
              <a:t>href</a:t>
            </a:r>
            <a:r>
              <a:rPr lang="en-US" sz="2000" b="1" dirty="0"/>
              <a:t>="ex1.css</a:t>
            </a:r>
            <a:r>
              <a:rPr lang="en-US" sz="2000" b="1" dirty="0" smtClean="0"/>
              <a:t>" /&gt;</a:t>
            </a:r>
            <a:endParaRPr lang="en-US" sz="2000" b="1" dirty="0"/>
          </a:p>
          <a:p>
            <a:pPr marL="968375" lvl="1" indent="-457200" eaLnBrk="1" hangingPunct="1">
              <a:buFont typeface="+mj-lt"/>
              <a:buAutoNum type="alphaLcParenR"/>
            </a:pPr>
            <a:r>
              <a:rPr lang="en-US" sz="2000" b="1" dirty="0"/>
              <a:t>&lt;</a:t>
            </a:r>
            <a:r>
              <a:rPr lang="en-US" sz="2000" b="1" dirty="0" smtClean="0"/>
              <a:t>link ref="</a:t>
            </a:r>
            <a:r>
              <a:rPr lang="en-US" sz="2000" b="1" dirty="0" err="1"/>
              <a:t>stylesheet</a:t>
            </a:r>
            <a:r>
              <a:rPr lang="en-US" sz="2000" b="1" dirty="0" smtClean="0"/>
              <a:t>" type=“</a:t>
            </a:r>
            <a:r>
              <a:rPr lang="en-US" sz="2000" b="1" dirty="0" err="1" smtClean="0"/>
              <a:t>css</a:t>
            </a:r>
            <a:r>
              <a:rPr lang="en-US" sz="2000" b="1" dirty="0" smtClean="0"/>
              <a:t>/text" file="</a:t>
            </a:r>
            <a:r>
              <a:rPr lang="en-US" sz="2000" b="1" dirty="0"/>
              <a:t>ex1.css</a:t>
            </a:r>
            <a:r>
              <a:rPr lang="en-US" sz="2000" b="1" dirty="0" smtClean="0"/>
              <a:t>" /&gt;</a:t>
            </a:r>
            <a:endParaRPr lang="en-US" sz="2000" b="1" dirty="0"/>
          </a:p>
          <a:p>
            <a:pPr marL="968375" lvl="1" indent="-457200" eaLnBrk="1" hangingPunct="1">
              <a:buFont typeface="+mj-lt"/>
              <a:buAutoNum type="alphaLcParenR"/>
            </a:pPr>
            <a:r>
              <a:rPr lang="en-US" sz="2000" b="1" dirty="0"/>
              <a:t>&lt;</a:t>
            </a:r>
            <a:r>
              <a:rPr lang="en-US" sz="2000" b="1" dirty="0" smtClean="0"/>
              <a:t>link </a:t>
            </a:r>
            <a:r>
              <a:rPr lang="en-US" sz="2000" b="1" dirty="0" err="1" smtClean="0"/>
              <a:t>rel</a:t>
            </a:r>
            <a:r>
              <a:rPr lang="en-US" sz="2000" b="1" dirty="0" smtClean="0"/>
              <a:t>=“</a:t>
            </a:r>
            <a:r>
              <a:rPr lang="en-US" sz="2000" b="1" dirty="0" err="1" smtClean="0"/>
              <a:t>cssstyles</a:t>
            </a:r>
            <a:r>
              <a:rPr lang="en-US" sz="2000" b="1" dirty="0" smtClean="0"/>
              <a:t>" type</a:t>
            </a:r>
            <a:r>
              <a:rPr lang="en-US" sz="2000" b="1" dirty="0"/>
              <a:t>="text/</a:t>
            </a:r>
            <a:r>
              <a:rPr lang="en-US" sz="2000" b="1" dirty="0" err="1"/>
              <a:t>css</a:t>
            </a:r>
            <a:r>
              <a:rPr lang="en-US" sz="2000" b="1" dirty="0" smtClean="0"/>
              <a:t>" </a:t>
            </a:r>
            <a:r>
              <a:rPr lang="en-US" sz="2000" b="1" dirty="0" err="1" smtClean="0"/>
              <a:t>href</a:t>
            </a:r>
            <a:r>
              <a:rPr lang="en-US" sz="2000" b="1" dirty="0"/>
              <a:t>="ex1.css</a:t>
            </a:r>
            <a:r>
              <a:rPr lang="en-US" sz="2000" b="1" dirty="0" smtClean="0"/>
              <a:t>" /&gt;</a:t>
            </a:r>
            <a:endParaRPr lang="en-US" sz="2000" b="1" dirty="0"/>
          </a:p>
          <a:p>
            <a:pPr marL="511175" lvl="1" indent="0" eaLnBrk="1" hangingPunct="1">
              <a:buNone/>
            </a:pPr>
            <a:endParaRPr lang="en-US" sz="2000" dirty="0" smtClean="0"/>
          </a:p>
          <a:p>
            <a:pPr marL="968375" lvl="1" indent="-457200" eaLnBrk="1" hangingPunct="1">
              <a:buFont typeface="+mj-lt"/>
              <a:buAutoNum type="alphaLcParenR"/>
            </a:pPr>
            <a:endParaRPr lang="en-US" sz="2000" dirty="0"/>
          </a:p>
          <a:p>
            <a:pPr marL="1025525" lvl="1" indent="-514350" eaLnBrk="1" hangingPunct="1">
              <a:buAutoNum type="alphaLcParenR" startAt="2"/>
            </a:pPr>
            <a:endParaRPr sz="3400" dirty="0" smtClean="0"/>
          </a:p>
        </p:txBody>
      </p:sp>
    </p:spTree>
    <p:extLst>
      <p:ext uri="{BB962C8B-B14F-4D97-AF65-F5344CB8AC3E}">
        <p14:creationId xmlns:p14="http://schemas.microsoft.com/office/powerpoint/2010/main" val="10095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smtClean="0">
                <a:cs typeface="Arial" charset="0"/>
              </a:rPr>
              <a:t>Summary	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4294967295"/>
          </p:nvPr>
        </p:nvSpPr>
        <p:spPr>
          <a:xfrm>
            <a:off x="609600" y="1295400"/>
            <a:ext cx="7924800" cy="4953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err="1" smtClean="0">
                <a:cs typeface="Arial" charset="0"/>
              </a:rPr>
              <a:t>modul</a:t>
            </a:r>
            <a:r>
              <a:rPr lang="az-Cyrl-AZ" sz="2800" dirty="0" smtClean="0">
                <a:cs typeface="Arial" charset="0"/>
              </a:rPr>
              <a:t>е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were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able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Develop a web page that uses selector id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Develop a web page that uses selector class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Explore different types of Style Sheets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9"/>
          <p:cNvSpPr>
            <a:spLocks noGrp="1"/>
          </p:cNvSpPr>
          <p:nvPr>
            <p:ph type="title" idx="4294967295"/>
          </p:nvPr>
        </p:nvSpPr>
        <p:spPr>
          <a:xfrm>
            <a:off x="685800" y="2667000"/>
            <a:ext cx="7772400" cy="615950"/>
          </a:xfrm>
        </p:spPr>
        <p:txBody>
          <a:bodyPr/>
          <a:lstStyle/>
          <a:p>
            <a:pPr algn="ctr" eaLnBrk="1" hangingPunct="1"/>
            <a:r>
              <a:rPr lang="en-GB" sz="3400" dirty="0" smtClean="0">
                <a:cs typeface="Arial" charset="0"/>
              </a:rPr>
              <a:t>Formatting with CSS Properties </a:t>
            </a:r>
            <a:endParaRPr sz="34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95400"/>
            <a:ext cx="8229600" cy="5029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module,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will</a:t>
            </a:r>
            <a:r>
              <a:rPr lang="en-US" sz="2800" dirty="0" smtClean="0">
                <a:cs typeface="Arial" charset="0"/>
              </a:rPr>
              <a:t> </a:t>
            </a:r>
            <a:endParaRPr sz="2800" dirty="0" smtClean="0">
              <a:cs typeface="Arial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Define Background effect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Apply Text Formatting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Learn how to apply font properties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sz="2600" dirty="0" smtClean="0"/>
          </a:p>
          <a:p>
            <a:pPr lvl="1" eaLnBrk="1" hangingPunct="1">
              <a:lnSpc>
                <a:spcPct val="150000"/>
              </a:lnSpc>
            </a:pPr>
            <a:endParaRPr sz="2600" dirty="0" smtClean="0"/>
          </a:p>
        </p:txBody>
      </p:sp>
      <p:sp>
        <p:nvSpPr>
          <p:cNvPr id="62467" name="Title 7"/>
          <p:cNvSpPr>
            <a:spLocks noGrp="1"/>
          </p:cNvSpPr>
          <p:nvPr>
            <p:ph type="title" idx="4294967295"/>
          </p:nvPr>
        </p:nvSpPr>
        <p:spPr>
          <a:xfrm>
            <a:off x="0" y="300038"/>
            <a:ext cx="7562850" cy="554037"/>
          </a:xfrm>
        </p:spPr>
        <p:txBody>
          <a:bodyPr/>
          <a:lstStyle/>
          <a:p>
            <a:pPr eaLnBrk="1" hangingPunct="1"/>
            <a:r>
              <a:rPr dirty="0" err="1" smtClean="0">
                <a:cs typeface="Arial" charset="0"/>
              </a:rPr>
              <a:t>Obj</a:t>
            </a:r>
            <a:r>
              <a:rPr lang="az-Cyrl-AZ" dirty="0" smtClean="0">
                <a:cs typeface="Arial" charset="0"/>
              </a:rPr>
              <a:t>е</a:t>
            </a:r>
            <a:r>
              <a:rPr dirty="0" err="1" smtClean="0">
                <a:cs typeface="Arial" charset="0"/>
              </a:rPr>
              <a:t>ctiv</a:t>
            </a:r>
            <a:r>
              <a:rPr lang="az-Cyrl-AZ" dirty="0" smtClean="0">
                <a:cs typeface="Arial" charset="0"/>
              </a:rPr>
              <a:t>е</a:t>
            </a:r>
            <a:r>
              <a:rPr dirty="0" smtClean="0">
                <a:cs typeface="Arial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Background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sz="2600" dirty="0" smtClean="0">
                <a:cs typeface="Arial" charset="0"/>
              </a:rPr>
              <a:t>We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CSS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Background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properties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define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background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effects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element.</a:t>
            </a:r>
          </a:p>
          <a:p>
            <a:pPr eaLnBrk="1" hangingPunct="1">
              <a:buFont typeface="Arial" charset="0"/>
              <a:buNone/>
              <a:defRPr/>
            </a:pPr>
            <a:endParaRPr sz="2600" dirty="0">
              <a:cs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following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properties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background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effects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  <a:defRPr/>
            </a:pPr>
            <a:endParaRPr sz="2600" dirty="0">
              <a:cs typeface="Arial" charset="0"/>
            </a:endParaRPr>
          </a:p>
          <a:p>
            <a:pPr marL="514350" indent="-514350" eaLnBrk="1" hangingPunct="1">
              <a:buFont typeface="Arial" charset="0"/>
              <a:buAutoNum type="alphaLcPeriod"/>
              <a:defRPr/>
            </a:pPr>
            <a:r>
              <a:rPr sz="2600" dirty="0" smtClean="0">
                <a:cs typeface="Arial" charset="0"/>
              </a:rPr>
              <a:t>background-color</a:t>
            </a:r>
          </a:p>
          <a:p>
            <a:pPr marL="514350" indent="-514350" eaLnBrk="1" hangingPunct="1">
              <a:buFont typeface="Arial" charset="0"/>
              <a:buAutoNum type="alphaLcPeriod"/>
              <a:defRPr/>
            </a:pPr>
            <a:r>
              <a:rPr sz="2600" dirty="0" smtClean="0">
                <a:cs typeface="Arial" charset="0"/>
              </a:rPr>
              <a:t>background-image</a:t>
            </a:r>
          </a:p>
          <a:p>
            <a:pPr marL="514350" indent="-514350" eaLnBrk="1" hangingPunct="1">
              <a:buFont typeface="Arial" charset="0"/>
              <a:buAutoNum type="alphaLcPeriod"/>
              <a:defRPr/>
            </a:pPr>
            <a:r>
              <a:rPr sz="2600" dirty="0" smtClean="0">
                <a:cs typeface="Arial" charset="0"/>
              </a:rPr>
              <a:t>background-repeat</a:t>
            </a:r>
          </a:p>
          <a:p>
            <a:pPr marL="514350" indent="-514350" eaLnBrk="1" hangingPunct="1">
              <a:buFont typeface="Arial" charset="0"/>
              <a:buAutoNum type="alphaLcPeriod"/>
              <a:defRPr/>
            </a:pPr>
            <a:r>
              <a:rPr sz="2600" dirty="0" smtClean="0">
                <a:cs typeface="Arial" charset="0"/>
              </a:rPr>
              <a:t>background-position</a:t>
            </a:r>
          </a:p>
          <a:p>
            <a:pPr eaLnBrk="1" hangingPunct="1">
              <a:buFont typeface="Arial" charset="0"/>
              <a:buNone/>
              <a:defRPr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Background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Color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background-color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property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specify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background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color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element.</a:t>
            </a:r>
          </a:p>
          <a:p>
            <a:pPr eaLnBrk="1" hangingPunct="1">
              <a:buFont typeface="Arial" charset="0"/>
              <a:buNone/>
            </a:pPr>
            <a:endParaRPr sz="10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background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color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page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specified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selector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body.</a:t>
            </a:r>
          </a:p>
          <a:p>
            <a:pPr eaLnBrk="1" hangingPunct="1">
              <a:buFont typeface="Arial" charset="0"/>
              <a:buNone/>
            </a:pPr>
            <a:endParaRPr sz="10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body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{</a:t>
            </a:r>
            <a:r>
              <a:rPr sz="2600" dirty="0" err="1" smtClean="0">
                <a:cs typeface="Arial" charset="0"/>
              </a:rPr>
              <a:t>background-color:cyan</a:t>
            </a:r>
            <a:r>
              <a:rPr sz="26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endParaRPr sz="10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Similarly,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we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specify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background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any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element(wherever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applicable).</a:t>
            </a:r>
          </a:p>
          <a:p>
            <a:pPr eaLnBrk="1" hangingPunct="1">
              <a:buFont typeface="Arial" charset="0"/>
              <a:buNone/>
            </a:pPr>
            <a:endParaRPr sz="10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p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{</a:t>
            </a:r>
            <a:r>
              <a:rPr sz="2600" dirty="0" err="1" smtClean="0">
                <a:cs typeface="Arial" charset="0"/>
              </a:rPr>
              <a:t>background-color:yellow</a:t>
            </a:r>
            <a:r>
              <a:rPr sz="2600" dirty="0" smtClean="0">
                <a:cs typeface="Arial" charset="0"/>
              </a:rPr>
              <a:t>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95400"/>
            <a:ext cx="8229600" cy="5029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module</a:t>
            </a:r>
            <a:r>
              <a:rPr lang="en-US" sz="2800" dirty="0" smtClean="0">
                <a:cs typeface="Arial" charset="0"/>
              </a:rPr>
              <a:t>, </a:t>
            </a: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will</a:t>
            </a:r>
            <a:r>
              <a:rPr lang="en-US" sz="2800" dirty="0" smtClean="0">
                <a:cs typeface="Arial" charset="0"/>
              </a:rPr>
              <a:t> </a:t>
            </a:r>
            <a:endParaRPr sz="2600" dirty="0" smtClean="0">
              <a:cs typeface="Arial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sz="2600" dirty="0" smtClean="0"/>
              <a:t>Get</a:t>
            </a:r>
            <a:r>
              <a:rPr lang="en-US" sz="2600" dirty="0" smtClean="0"/>
              <a:t> </a:t>
            </a:r>
            <a:r>
              <a:rPr sz="2600" dirty="0" smtClean="0"/>
              <a:t>introduced</a:t>
            </a:r>
            <a:r>
              <a:rPr lang="en-US" sz="2600" dirty="0" smtClean="0"/>
              <a:t> </a:t>
            </a:r>
            <a:r>
              <a:rPr sz="2600" dirty="0" smtClean="0"/>
              <a:t>to</a:t>
            </a:r>
            <a:r>
              <a:rPr lang="en-US" sz="2600" dirty="0" smtClean="0"/>
              <a:t> </a:t>
            </a:r>
            <a:r>
              <a:rPr sz="2600" dirty="0" smtClean="0"/>
              <a:t>CSS</a:t>
            </a:r>
          </a:p>
          <a:p>
            <a:pPr lvl="1" eaLnBrk="1" hangingPunct="1">
              <a:lnSpc>
                <a:spcPct val="150000"/>
              </a:lnSpc>
            </a:pPr>
            <a:r>
              <a:rPr sz="2600" dirty="0" smtClean="0"/>
              <a:t>Understand</a:t>
            </a:r>
            <a:r>
              <a:rPr lang="en-US" sz="2600" dirty="0" smtClean="0"/>
              <a:t> </a:t>
            </a:r>
            <a:r>
              <a:rPr sz="2600" dirty="0" smtClean="0"/>
              <a:t>the</a:t>
            </a:r>
            <a:r>
              <a:rPr lang="en-US" sz="2600" dirty="0" smtClean="0"/>
              <a:t> </a:t>
            </a:r>
            <a:r>
              <a:rPr sz="2600" dirty="0" smtClean="0"/>
              <a:t>advantages</a:t>
            </a:r>
            <a:r>
              <a:rPr lang="en-US" sz="2600" dirty="0" smtClean="0"/>
              <a:t> </a:t>
            </a:r>
            <a:r>
              <a:rPr sz="2600" dirty="0" smtClean="0"/>
              <a:t>of</a:t>
            </a:r>
            <a:r>
              <a:rPr lang="en-US" sz="2600" dirty="0" smtClean="0"/>
              <a:t> </a:t>
            </a:r>
            <a:r>
              <a:rPr sz="2600" dirty="0" smtClean="0"/>
              <a:t>using</a:t>
            </a:r>
            <a:r>
              <a:rPr lang="en-US" sz="2600" dirty="0" smtClean="0"/>
              <a:t> </a:t>
            </a:r>
            <a:r>
              <a:rPr sz="2600" dirty="0" smtClean="0"/>
              <a:t>CSS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Explore different versions of CSS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Understand basic syntax of CSS</a:t>
            </a:r>
            <a:endParaRPr lang="en-US" sz="2600" dirty="0"/>
          </a:p>
        </p:txBody>
      </p:sp>
      <p:sp>
        <p:nvSpPr>
          <p:cNvPr id="32771" name="Title 7"/>
          <p:cNvSpPr>
            <a:spLocks noGrp="1"/>
          </p:cNvSpPr>
          <p:nvPr>
            <p:ph type="title" idx="4294967295"/>
          </p:nvPr>
        </p:nvSpPr>
        <p:spPr>
          <a:xfrm>
            <a:off x="0" y="300038"/>
            <a:ext cx="7562850" cy="554037"/>
          </a:xfrm>
        </p:spPr>
        <p:txBody>
          <a:bodyPr/>
          <a:lstStyle/>
          <a:p>
            <a:pPr eaLnBrk="1" hangingPunct="1"/>
            <a:r>
              <a:rPr smtClean="0">
                <a:cs typeface="Arial" charset="0"/>
              </a:rPr>
              <a:t>Obj</a:t>
            </a:r>
            <a:r>
              <a:rPr lang="az-Cyrl-AZ" smtClean="0">
                <a:cs typeface="Arial" charset="0"/>
              </a:rPr>
              <a:t>е</a:t>
            </a:r>
            <a:r>
              <a:rPr smtClean="0">
                <a:cs typeface="Arial" charset="0"/>
              </a:rPr>
              <a:t>ctiv</a:t>
            </a:r>
            <a:r>
              <a:rPr lang="az-Cyrl-AZ" smtClean="0">
                <a:cs typeface="Arial" charset="0"/>
              </a:rPr>
              <a:t>е</a:t>
            </a:r>
            <a:r>
              <a:rPr smtClean="0">
                <a:cs typeface="Arial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Background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Color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200" dirty="0" smtClean="0">
                <a:cs typeface="Arial" charset="0"/>
              </a:rPr>
              <a:t>&lt;html&gt;</a:t>
            </a:r>
          </a:p>
          <a:p>
            <a:pPr eaLnBrk="1" hangingPunct="1">
              <a:buFont typeface="Arial" charset="0"/>
              <a:buNone/>
            </a:pPr>
            <a:r>
              <a:rPr sz="2200" dirty="0" smtClean="0">
                <a:cs typeface="Arial" charset="0"/>
              </a:rPr>
              <a:t>&lt;head&gt;</a:t>
            </a:r>
          </a:p>
          <a:p>
            <a:pPr eaLnBrk="1" hangingPunct="1">
              <a:buFont typeface="Arial" charset="0"/>
              <a:buNone/>
            </a:pPr>
            <a:r>
              <a:rPr sz="2200" dirty="0" smtClean="0">
                <a:cs typeface="Arial" charset="0"/>
              </a:rPr>
              <a:t>&lt;style&gt;</a:t>
            </a:r>
          </a:p>
          <a:p>
            <a:pPr eaLnBrk="1" hangingPunct="1">
              <a:buFont typeface="Arial" charset="0"/>
              <a:buNone/>
            </a:pPr>
            <a:r>
              <a:rPr sz="2200" dirty="0" smtClean="0">
                <a:cs typeface="Arial" charset="0"/>
              </a:rPr>
              <a:t>h1{</a:t>
            </a:r>
            <a:r>
              <a:rPr sz="2200" dirty="0" err="1" smtClean="0">
                <a:cs typeface="Arial" charset="0"/>
              </a:rPr>
              <a:t>background-color:black;color:cyan;text-align:center</a:t>
            </a:r>
            <a:r>
              <a:rPr sz="22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sz="2200" dirty="0" smtClean="0">
                <a:cs typeface="Arial" charset="0"/>
              </a:rPr>
              <a:t>p{</a:t>
            </a:r>
            <a:r>
              <a:rPr sz="2200" dirty="0" err="1" smtClean="0">
                <a:cs typeface="Arial" charset="0"/>
              </a:rPr>
              <a:t>background-color:yellow</a:t>
            </a:r>
            <a:r>
              <a:rPr sz="2200" dirty="0" smtClean="0">
                <a:cs typeface="Arial" charset="0"/>
              </a:rPr>
              <a:t>;</a:t>
            </a:r>
            <a:r>
              <a:rPr lang="en-US" sz="2200" dirty="0" smtClean="0">
                <a:cs typeface="Arial" charset="0"/>
              </a:rPr>
              <a:t> </a:t>
            </a:r>
            <a:r>
              <a:rPr sz="2200" dirty="0" err="1" smtClean="0">
                <a:cs typeface="Arial" charset="0"/>
              </a:rPr>
              <a:t>color:red;text-align:center</a:t>
            </a:r>
            <a:r>
              <a:rPr sz="22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sz="2200" dirty="0" smtClean="0">
                <a:cs typeface="Arial" charset="0"/>
              </a:rPr>
              <a:t>&lt;/style&gt;</a:t>
            </a:r>
          </a:p>
          <a:p>
            <a:pPr eaLnBrk="1" hangingPunct="1">
              <a:buFont typeface="Arial" charset="0"/>
              <a:buNone/>
            </a:pPr>
            <a:r>
              <a:rPr sz="2200"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sz="2200"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sz="2200" dirty="0" smtClean="0">
                <a:cs typeface="Arial" charset="0"/>
              </a:rPr>
              <a:t>&lt;h1&gt;Wipro</a:t>
            </a:r>
            <a:r>
              <a:rPr lang="en-US" sz="2200" dirty="0" smtClean="0">
                <a:cs typeface="Arial" charset="0"/>
              </a:rPr>
              <a:t> </a:t>
            </a:r>
            <a:r>
              <a:rPr sz="2200" dirty="0" smtClean="0">
                <a:cs typeface="Arial" charset="0"/>
              </a:rPr>
              <a:t>Technologies</a:t>
            </a:r>
            <a:r>
              <a:rPr lang="en-US" sz="2200" dirty="0" smtClean="0">
                <a:cs typeface="Arial" charset="0"/>
              </a:rPr>
              <a:t> </a:t>
            </a:r>
            <a:r>
              <a:rPr sz="2200" dirty="0" smtClean="0">
                <a:cs typeface="Arial" charset="0"/>
              </a:rPr>
              <a:t>&lt;/h1&gt;</a:t>
            </a:r>
          </a:p>
          <a:p>
            <a:pPr eaLnBrk="1" hangingPunct="1">
              <a:buFont typeface="Arial" charset="0"/>
              <a:buNone/>
            </a:pPr>
            <a:r>
              <a:rPr sz="2200" dirty="0" smtClean="0">
                <a:cs typeface="Arial" charset="0"/>
              </a:rPr>
              <a:t>&lt;p&gt;Talent</a:t>
            </a:r>
            <a:r>
              <a:rPr lang="en-US" sz="2200" dirty="0" smtClean="0">
                <a:cs typeface="Arial" charset="0"/>
              </a:rPr>
              <a:t> </a:t>
            </a:r>
            <a:r>
              <a:rPr sz="2200" dirty="0" smtClean="0">
                <a:cs typeface="Arial" charset="0"/>
              </a:rPr>
              <a:t>Transformation&lt;/p&gt;</a:t>
            </a:r>
          </a:p>
          <a:p>
            <a:pPr eaLnBrk="1" hangingPunct="1">
              <a:buFont typeface="Arial" charset="0"/>
              <a:buNone/>
            </a:pPr>
            <a:r>
              <a:rPr sz="2200" dirty="0" smtClean="0">
                <a:cs typeface="Arial" charset="0"/>
              </a:rPr>
              <a:t>&lt;/body&gt;</a:t>
            </a:r>
          </a:p>
          <a:p>
            <a:pPr eaLnBrk="1" hangingPunct="1">
              <a:buFont typeface="Arial" charset="0"/>
              <a:buNone/>
            </a:pPr>
            <a:r>
              <a:rPr sz="2200" dirty="0" smtClean="0">
                <a:cs typeface="Arial" charset="0"/>
              </a:rPr>
              <a:t>&lt;/html&gt;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1038" y="3160713"/>
            <a:ext cx="4495800" cy="2438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b="1" dirty="0" smtClean="0"/>
              <a:t> 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91038" y="3160713"/>
            <a:ext cx="4495800" cy="52228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Wipro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Technologies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491038" y="4006850"/>
            <a:ext cx="4495800" cy="3730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rgbClr val="FF0000"/>
                </a:solidFill>
              </a:rPr>
              <a:t>Talent Transformation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Background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Image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image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background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an element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using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background-image</a:t>
            </a: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property.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image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background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following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manner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body{</a:t>
            </a:r>
            <a:r>
              <a:rPr sz="2600" dirty="0" err="1" smtClean="0">
                <a:cs typeface="Arial" charset="0"/>
              </a:rPr>
              <a:t>background-image:url</a:t>
            </a:r>
            <a:r>
              <a:rPr sz="2600" dirty="0" smtClean="0">
                <a:cs typeface="Arial" charset="0"/>
              </a:rPr>
              <a:t>(‘java.bmp’);}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By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default,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image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repeated,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both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horizontally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and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vertically,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cover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entire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body(or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element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which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applied).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Background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Image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body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background-image:url</a:t>
            </a:r>
            <a:r>
              <a:rPr dirty="0" smtClean="0">
                <a:cs typeface="Arial" charset="0"/>
              </a:rPr>
              <a:t>("force1.jpg");}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h1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color:yellow</a:t>
            </a:r>
            <a:r>
              <a:rPr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color:yellow</a:t>
            </a:r>
            <a:r>
              <a:rPr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&lt;h1&gt;Wipro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Technologies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&lt;/h1&gt;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&lt;p&gt;Talent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Transformation&lt;/p&gt;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&lt;/html&gt;</a:t>
            </a:r>
          </a:p>
        </p:txBody>
      </p:sp>
      <p:pic>
        <p:nvPicPr>
          <p:cNvPr id="2048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19400"/>
            <a:ext cx="38290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23875"/>
          </a:xfrm>
        </p:spPr>
        <p:txBody>
          <a:bodyPr/>
          <a:lstStyle/>
          <a:p>
            <a:pPr eaLnBrk="1" hangingPunct="1"/>
            <a:r>
              <a:rPr sz="2800" dirty="0" smtClean="0">
                <a:cs typeface="Arial" charset="0"/>
              </a:rPr>
              <a:t>Demo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Background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Image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Repeat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Horizontally</a:t>
            </a: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body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dirty="0" err="1" smtClean="0">
                <a:cs typeface="Arial" charset="0"/>
              </a:rPr>
              <a:t>background-image:url</a:t>
            </a:r>
            <a:r>
              <a:rPr dirty="0" smtClean="0">
                <a:cs typeface="Arial" charset="0"/>
              </a:rPr>
              <a:t>("force1.jpg");</a:t>
            </a:r>
          </a:p>
          <a:p>
            <a:pPr eaLnBrk="1" hangingPunct="1">
              <a:buFont typeface="Arial" charset="0"/>
              <a:buNone/>
            </a:pPr>
            <a:r>
              <a:rPr b="1" dirty="0" err="1" smtClean="0">
                <a:cs typeface="Arial" charset="0"/>
              </a:rPr>
              <a:t>background-repeat:repeat-x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h1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color:yellow</a:t>
            </a:r>
            <a:r>
              <a:rPr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color:yellow</a:t>
            </a:r>
            <a:r>
              <a:rPr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&lt;h1&gt;Wipro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Technologies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&lt;/h1&gt;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&lt;p&gt;Talent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Transformation&lt;/p&gt;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&lt;/html&gt;</a:t>
            </a:r>
          </a:p>
        </p:txBody>
      </p:sp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048000"/>
            <a:ext cx="38195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23875"/>
          </a:xfrm>
        </p:spPr>
        <p:txBody>
          <a:bodyPr/>
          <a:lstStyle/>
          <a:p>
            <a:pPr eaLnBrk="1" hangingPunct="1"/>
            <a:r>
              <a:rPr sz="2800" dirty="0" smtClean="0">
                <a:cs typeface="Arial" charset="0"/>
              </a:rPr>
              <a:t>Demo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Background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Image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Repeat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Vertically</a:t>
            </a: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body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dirty="0" err="1" smtClean="0">
                <a:cs typeface="Arial" charset="0"/>
              </a:rPr>
              <a:t>background-image:url</a:t>
            </a:r>
            <a:r>
              <a:rPr dirty="0" smtClean="0">
                <a:cs typeface="Arial" charset="0"/>
              </a:rPr>
              <a:t>("force1.jpg");</a:t>
            </a:r>
          </a:p>
          <a:p>
            <a:pPr eaLnBrk="1" hangingPunct="1">
              <a:buFont typeface="Arial" charset="0"/>
              <a:buNone/>
            </a:pPr>
            <a:r>
              <a:rPr b="1" dirty="0" err="1" smtClean="0">
                <a:cs typeface="Arial" charset="0"/>
              </a:rPr>
              <a:t>background-repeat:repeat-y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&lt;h1&gt;Wipro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Technologies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&lt;/h1&gt;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&lt;p&gt;Talent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Transformation&lt;/p&gt;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&lt;/html&gt;</a:t>
            </a:r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8000"/>
            <a:ext cx="39909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23875"/>
          </a:xfrm>
        </p:spPr>
        <p:txBody>
          <a:bodyPr/>
          <a:lstStyle/>
          <a:p>
            <a:pPr eaLnBrk="1" hangingPunct="1"/>
            <a:r>
              <a:rPr sz="2800" dirty="0" smtClean="0">
                <a:cs typeface="Arial" charset="0"/>
              </a:rPr>
              <a:t>Demo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Background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Image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No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Repeat</a:t>
            </a: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body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dirty="0" err="1" smtClean="0">
                <a:cs typeface="Arial" charset="0"/>
              </a:rPr>
              <a:t>background-image:url</a:t>
            </a:r>
            <a:r>
              <a:rPr dirty="0" smtClean="0">
                <a:cs typeface="Arial" charset="0"/>
              </a:rPr>
              <a:t>(“kitten.jpg");</a:t>
            </a:r>
          </a:p>
          <a:p>
            <a:pPr eaLnBrk="1" hangingPunct="1">
              <a:buFont typeface="Arial" charset="0"/>
              <a:buNone/>
            </a:pPr>
            <a:r>
              <a:rPr b="1" dirty="0" err="1" smtClean="0">
                <a:cs typeface="Arial" charset="0"/>
              </a:rPr>
              <a:t>background-repeat:no-repeat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&lt;h1&gt;Wipro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Technologies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&lt;/h1&gt;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&lt;p&gt;Talent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Transformation&lt;/p&gt;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&lt;/html&gt;</a:t>
            </a: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76600"/>
            <a:ext cx="29241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23875"/>
          </a:xfrm>
        </p:spPr>
        <p:txBody>
          <a:bodyPr/>
          <a:lstStyle/>
          <a:p>
            <a:pPr eaLnBrk="1" hangingPunct="1"/>
            <a:r>
              <a:rPr sz="2800" dirty="0" smtClean="0">
                <a:cs typeface="Arial" charset="0"/>
              </a:rPr>
              <a:t>Background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Position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If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background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image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disturbs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text,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i.e.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if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text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cannot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be</a:t>
            </a:r>
            <a:r>
              <a:rPr lang="en-US" dirty="0">
                <a:cs typeface="Arial" charset="0"/>
              </a:rPr>
              <a:t> </a:t>
            </a:r>
            <a:r>
              <a:rPr dirty="0" smtClean="0">
                <a:cs typeface="Arial" charset="0"/>
              </a:rPr>
              <a:t>read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clearly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due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image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background,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set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>
                <a:cs typeface="Arial" charset="0"/>
              </a:rPr>
              <a:t> </a:t>
            </a:r>
            <a:r>
              <a:rPr dirty="0" smtClean="0">
                <a:cs typeface="Arial" charset="0"/>
              </a:rPr>
              <a:t>position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of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background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image.</a:t>
            </a:r>
          </a:p>
          <a:p>
            <a:pPr eaLnBrk="1" hangingPunct="1">
              <a:buFont typeface="Arial" charset="0"/>
              <a:buNone/>
            </a:pPr>
            <a:endParaRPr sz="10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We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need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add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property</a:t>
            </a:r>
            <a:r>
              <a:rPr lang="en-US" dirty="0" smtClean="0">
                <a:cs typeface="Arial" charset="0"/>
              </a:rPr>
              <a:t> </a:t>
            </a:r>
            <a:r>
              <a:rPr b="1" dirty="0" smtClean="0">
                <a:solidFill>
                  <a:srgbClr val="FF0000"/>
                </a:solidFill>
                <a:cs typeface="Arial" charset="0"/>
              </a:rPr>
              <a:t>background-position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selector.</a:t>
            </a:r>
          </a:p>
          <a:p>
            <a:pPr eaLnBrk="1" hangingPunct="1">
              <a:buFont typeface="Arial" charset="0"/>
              <a:buNone/>
            </a:pPr>
            <a:endParaRPr sz="10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b="1" dirty="0" smtClean="0">
                <a:cs typeface="Arial" charset="0"/>
              </a:rPr>
              <a:t>Example</a:t>
            </a:r>
            <a:r>
              <a:rPr lang="en-US" b="1" dirty="0" smtClean="0">
                <a:cs typeface="Arial" charset="0"/>
              </a:rPr>
              <a:t> </a:t>
            </a:r>
            <a:r>
              <a:rPr b="1"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endParaRPr sz="1000" b="1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body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dirty="0" err="1" smtClean="0">
                <a:cs typeface="Arial" charset="0"/>
              </a:rPr>
              <a:t>background-image:url</a:t>
            </a:r>
            <a:r>
              <a:rPr dirty="0" smtClean="0">
                <a:cs typeface="Arial" charset="0"/>
              </a:rPr>
              <a:t>(“kitten.jpg");</a:t>
            </a:r>
          </a:p>
          <a:p>
            <a:pPr eaLnBrk="1" hangingPunct="1">
              <a:buFont typeface="Arial" charset="0"/>
              <a:buNone/>
            </a:pPr>
            <a:r>
              <a:rPr dirty="0" err="1" smtClean="0">
                <a:cs typeface="Arial" charset="0"/>
              </a:rPr>
              <a:t>background-repeat:no-repeat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b="1" dirty="0" err="1" smtClean="0">
                <a:cs typeface="Arial" charset="0"/>
              </a:rPr>
              <a:t>background-position:right</a:t>
            </a:r>
            <a:r>
              <a:rPr lang="en-US" b="1" dirty="0" smtClean="0">
                <a:cs typeface="Arial" charset="0"/>
              </a:rPr>
              <a:t> </a:t>
            </a:r>
            <a:r>
              <a:rPr b="1" dirty="0" smtClean="0">
                <a:cs typeface="Arial" charset="0"/>
              </a:rPr>
              <a:t>top;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23875"/>
          </a:xfrm>
        </p:spPr>
        <p:txBody>
          <a:bodyPr/>
          <a:lstStyle/>
          <a:p>
            <a:pPr eaLnBrk="1" hangingPunct="1"/>
            <a:r>
              <a:rPr sz="2800" dirty="0" smtClean="0">
                <a:cs typeface="Arial" charset="0"/>
              </a:rPr>
              <a:t>Demo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Background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Position</a:t>
            </a:r>
          </a:p>
        </p:txBody>
      </p:sp>
      <p:sp>
        <p:nvSpPr>
          <p:cNvPr id="7270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1020763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body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dirty="0" err="1" smtClean="0">
                <a:cs typeface="Arial" charset="0"/>
              </a:rPr>
              <a:t>background-image:url</a:t>
            </a:r>
            <a:r>
              <a:rPr dirty="0" smtClean="0">
                <a:cs typeface="Arial" charset="0"/>
              </a:rPr>
              <a:t>(“kitten.jpg");</a:t>
            </a:r>
          </a:p>
          <a:p>
            <a:pPr eaLnBrk="1" hangingPunct="1">
              <a:buFont typeface="Arial" charset="0"/>
              <a:buNone/>
            </a:pPr>
            <a:r>
              <a:rPr dirty="0" err="1" smtClean="0">
                <a:cs typeface="Arial" charset="0"/>
              </a:rPr>
              <a:t>background-repeat:no-repeat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b="1" dirty="0" err="1" smtClean="0">
                <a:cs typeface="Arial" charset="0"/>
              </a:rPr>
              <a:t>background-position:right</a:t>
            </a:r>
            <a:r>
              <a:rPr lang="en-US" b="1" dirty="0" smtClean="0">
                <a:cs typeface="Arial" charset="0"/>
              </a:rPr>
              <a:t> </a:t>
            </a:r>
            <a:r>
              <a:rPr b="1" dirty="0" smtClean="0">
                <a:cs typeface="Arial" charset="0"/>
              </a:rPr>
              <a:t>top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&lt;h1&gt;Wipro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Technologies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&lt;/h1&gt;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&lt;p&gt;Talent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Transformation&lt;/p&gt;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&lt;/html&gt;</a:t>
            </a:r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90600"/>
            <a:ext cx="44862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Background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Shorthand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also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specify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all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properties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single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property.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property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known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shorthand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property.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For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specifying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shorthand</a:t>
            </a:r>
            <a:r>
              <a:rPr lang="en-US" sz="2600" dirty="0" smtClean="0">
                <a:cs typeface="Arial" charset="0"/>
              </a:rPr>
              <a:t>  </a:t>
            </a:r>
            <a:r>
              <a:rPr sz="2600" dirty="0" smtClean="0">
                <a:cs typeface="Arial" charset="0"/>
              </a:rPr>
              <a:t>property,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just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need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background</a:t>
            </a:r>
            <a:r>
              <a:rPr sz="2600" dirty="0" smtClean="0">
                <a:cs typeface="Arial" charset="0"/>
              </a:rPr>
              <a:t>.</a:t>
            </a: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Example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body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sz="2800" dirty="0" err="1" smtClean="0">
                <a:cs typeface="Arial" charset="0"/>
              </a:rPr>
              <a:t>background:cyan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err="1" smtClean="0">
                <a:cs typeface="Arial" charset="0"/>
              </a:rPr>
              <a:t>url</a:t>
            </a:r>
            <a:r>
              <a:rPr sz="2800" dirty="0" smtClean="0">
                <a:cs typeface="Arial" charset="0"/>
              </a:rPr>
              <a:t>(‘kitten.jpg')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no-repeat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right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top;</a:t>
            </a: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Background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Shorthand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</p:txBody>
      </p:sp>
      <p:sp>
        <p:nvSpPr>
          <p:cNvPr id="74755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&lt;head&gt;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body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dirty="0" err="1" smtClean="0">
                <a:cs typeface="Arial" charset="0"/>
              </a:rPr>
              <a:t>background:yellow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url</a:t>
            </a:r>
            <a:r>
              <a:rPr dirty="0" smtClean="0">
                <a:cs typeface="Arial" charset="0"/>
              </a:rPr>
              <a:t>("kitten.jpg")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no-repeat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right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top;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&lt;/style&gt;&lt;/head&gt;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&lt;h1&gt;Wipro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Technologies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&lt;/h1&gt;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&lt;p&gt;Talent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Transformation&lt;/p&gt;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&lt;/html&gt;</a:t>
            </a:r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010025"/>
            <a:ext cx="43910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09538"/>
            <a:ext cx="8229600" cy="584200"/>
          </a:xfrm>
        </p:spPr>
        <p:txBody>
          <a:bodyPr/>
          <a:lstStyle/>
          <a:p>
            <a:pPr eaLnBrk="1" hangingPunct="1"/>
            <a:r>
              <a:rPr sz="3200" dirty="0" smtClean="0">
                <a:cs typeface="Arial" charset="0"/>
              </a:rPr>
              <a:t>Introduction</a:t>
            </a:r>
            <a:r>
              <a:rPr lang="en-US" sz="3200" dirty="0" smtClean="0">
                <a:cs typeface="Arial" charset="0"/>
              </a:rPr>
              <a:t> </a:t>
            </a:r>
            <a:r>
              <a:rPr sz="3200" dirty="0" smtClean="0">
                <a:cs typeface="Arial" charset="0"/>
              </a:rPr>
              <a:t>to</a:t>
            </a:r>
            <a:r>
              <a:rPr lang="en-US" sz="3200" dirty="0" smtClean="0">
                <a:cs typeface="Arial" charset="0"/>
              </a:rPr>
              <a:t> </a:t>
            </a:r>
            <a:r>
              <a:rPr sz="3200" dirty="0" smtClean="0">
                <a:cs typeface="Arial" charset="0"/>
              </a:rPr>
              <a:t>CSS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1066800"/>
            <a:ext cx="8305800" cy="5105400"/>
          </a:xfrm>
        </p:spPr>
        <p:txBody>
          <a:bodyPr/>
          <a:lstStyle/>
          <a:p>
            <a:pPr eaLnBrk="1" hangingPunct="1"/>
            <a:r>
              <a:rPr sz="2800" dirty="0" smtClean="0">
                <a:cs typeface="Arial" charset="0"/>
              </a:rPr>
              <a:t>CSS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stands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Cascading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Style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Sheets</a:t>
            </a:r>
          </a:p>
          <a:p>
            <a:pPr eaLnBrk="1" hangingPunct="1"/>
            <a:endParaRPr sz="2800" dirty="0" smtClean="0">
              <a:cs typeface="Arial" charset="0"/>
            </a:endParaRPr>
          </a:p>
          <a:p>
            <a:pPr eaLnBrk="1" hangingPunct="1"/>
            <a:r>
              <a:rPr sz="2800" dirty="0" smtClean="0">
                <a:cs typeface="Arial" charset="0"/>
              </a:rPr>
              <a:t>CSS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was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first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developed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1997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way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for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defining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look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feel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of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web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pages</a:t>
            </a:r>
          </a:p>
          <a:p>
            <a:pPr eaLnBrk="1" hangingPunct="1"/>
            <a:endParaRPr sz="2800" dirty="0" smtClean="0">
              <a:cs typeface="Arial" charset="0"/>
            </a:endParaRPr>
          </a:p>
          <a:p>
            <a:pPr eaLnBrk="1" hangingPunct="1"/>
            <a:r>
              <a:rPr sz="2800" dirty="0" smtClean="0">
                <a:cs typeface="Arial" charset="0"/>
              </a:rPr>
              <a:t>HTML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documents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displayed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using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different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styles</a:t>
            </a:r>
          </a:p>
          <a:p>
            <a:pPr eaLnBrk="1" hangingPunct="1"/>
            <a:endParaRPr sz="2800" dirty="0" smtClean="0">
              <a:cs typeface="Arial" charset="0"/>
            </a:endParaRPr>
          </a:p>
          <a:p>
            <a:pPr eaLnBrk="1" hangingPunct="1"/>
            <a:r>
              <a:rPr sz="2800" dirty="0" smtClean="0">
                <a:cs typeface="Arial" charset="0"/>
              </a:rPr>
              <a:t>Styles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define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how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display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HTML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Quiz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14400"/>
            <a:ext cx="8077200" cy="5562600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z="2600" i="1" dirty="0" smtClean="0">
                <a:cs typeface="Arial" charset="0"/>
              </a:rPr>
              <a:t>To set a Background Image using a file,</a:t>
            </a:r>
            <a:r>
              <a:rPr lang="en-US" sz="2600" i="1" dirty="0">
                <a:cs typeface="Arial" charset="0"/>
              </a:rPr>
              <a:t> </a:t>
            </a:r>
            <a:r>
              <a:rPr lang="en-US" sz="2600" i="1" dirty="0" smtClean="0">
                <a:cs typeface="Arial" charset="0"/>
              </a:rPr>
              <a:t>depp1.jpg, you have to use the following syntax :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smtClean="0"/>
              <a:t>background-image:(“depp1.jpg”);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err="1" smtClean="0"/>
              <a:t>bg</a:t>
            </a:r>
            <a:r>
              <a:rPr lang="en-US" sz="2400" b="1" dirty="0" smtClean="0"/>
              <a:t>-image:(“depp1.jpg”);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err="1" smtClean="0"/>
              <a:t>bg-image:url</a:t>
            </a:r>
            <a:r>
              <a:rPr lang="en-US" sz="2400" b="1" dirty="0" smtClean="0"/>
              <a:t>(“depp1.jpg”);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err="1"/>
              <a:t>background-image:url</a:t>
            </a:r>
            <a:r>
              <a:rPr lang="en-US" sz="2400" b="1" dirty="0" smtClean="0"/>
              <a:t>(“</a:t>
            </a:r>
            <a:r>
              <a:rPr lang="en-US" sz="2400" b="1" dirty="0"/>
              <a:t>depp1.jpg</a:t>
            </a:r>
            <a:r>
              <a:rPr lang="en-US" sz="2400" b="1" dirty="0" smtClean="0"/>
              <a:t>”);</a:t>
            </a:r>
            <a:endParaRPr lang="en-US" sz="2400" b="1" dirty="0"/>
          </a:p>
          <a:p>
            <a:pPr marL="0" indent="0" eaLnBrk="1" hangingPunct="1">
              <a:buNone/>
            </a:pPr>
            <a:endParaRPr lang="en-US" sz="1600" dirty="0" smtClean="0"/>
          </a:p>
          <a:p>
            <a:pPr marL="514350" indent="-514350" eaLnBrk="1" hangingPunct="1">
              <a:buAutoNum type="arabicPeriod" startAt="2"/>
            </a:pPr>
            <a:r>
              <a:rPr lang="en-US" sz="2600" i="1" dirty="0" smtClean="0"/>
              <a:t>If you do not want the background image to be repeated, you will have to use the syntax :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err="1" smtClean="0"/>
              <a:t>background-repeat:zero-repeat</a:t>
            </a:r>
            <a:r>
              <a:rPr lang="en-US" sz="2400" b="1" dirty="0"/>
              <a:t>;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err="1"/>
              <a:t>background-repeat:no-repeat</a:t>
            </a:r>
            <a:r>
              <a:rPr lang="en-US" sz="2400" b="1" dirty="0"/>
              <a:t>;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err="1" smtClean="0"/>
              <a:t>background-repeat:single</a:t>
            </a:r>
            <a:r>
              <a:rPr lang="en-US" sz="2400" b="1" dirty="0" smtClean="0"/>
              <a:t>;</a:t>
            </a:r>
            <a:endParaRPr lang="en-US" sz="2400" b="1" dirty="0"/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err="1" smtClean="0"/>
              <a:t>background-repeat:once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00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Text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Formatting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sz="2600" dirty="0" smtClean="0">
                <a:cs typeface="Arial" charset="0"/>
              </a:rPr>
              <a:t>Now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let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have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look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some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Text Formatting</a:t>
            </a:r>
            <a:r>
              <a:rPr lang="en-US" sz="2600" dirty="0" smtClean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properties.</a:t>
            </a:r>
          </a:p>
          <a:p>
            <a:pPr eaLnBrk="1" hangingPunct="1">
              <a:buFont typeface="Arial" charset="0"/>
              <a:buNone/>
              <a:defRPr/>
            </a:pPr>
            <a:endParaRPr sz="2600" dirty="0">
              <a:cs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following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properties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formatting text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</a:p>
          <a:p>
            <a:pPr marL="514350" indent="-514350" eaLnBrk="1" hangingPunct="1">
              <a:buFont typeface="Arial" charset="0"/>
              <a:buAutoNum type="arabicPeriod"/>
              <a:defRPr/>
            </a:pPr>
            <a:r>
              <a:rPr sz="2600" dirty="0" smtClean="0">
                <a:cs typeface="Arial" charset="0"/>
              </a:rPr>
              <a:t>Text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Color</a:t>
            </a:r>
          </a:p>
          <a:p>
            <a:pPr marL="514350" indent="-514350" eaLnBrk="1" hangingPunct="1">
              <a:buFont typeface="Arial" charset="0"/>
              <a:buAutoNum type="arabicPeriod"/>
              <a:defRPr/>
            </a:pPr>
            <a:r>
              <a:rPr sz="2600" dirty="0" smtClean="0">
                <a:cs typeface="Arial" charset="0"/>
              </a:rPr>
              <a:t>Text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Alignment</a:t>
            </a:r>
          </a:p>
          <a:p>
            <a:pPr marL="514350" indent="-514350" eaLnBrk="1" hangingPunct="1">
              <a:buFont typeface="Arial" charset="0"/>
              <a:buAutoNum type="arabicPeriod"/>
              <a:defRPr/>
            </a:pPr>
            <a:r>
              <a:rPr sz="2600" dirty="0" smtClean="0">
                <a:cs typeface="Arial" charset="0"/>
              </a:rPr>
              <a:t>Text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Decoration</a:t>
            </a:r>
          </a:p>
          <a:p>
            <a:pPr marL="514350" indent="-514350" eaLnBrk="1" hangingPunct="1">
              <a:buFont typeface="Arial" charset="0"/>
              <a:buAutoNum type="arabicPeriod"/>
              <a:defRPr/>
            </a:pPr>
            <a:r>
              <a:rPr sz="2600" dirty="0" smtClean="0">
                <a:cs typeface="Arial" charset="0"/>
              </a:rPr>
              <a:t>Text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Transformation</a:t>
            </a:r>
          </a:p>
          <a:p>
            <a:pPr marL="514350" indent="-514350" eaLnBrk="1" hangingPunct="1">
              <a:buFont typeface="Arial" charset="0"/>
              <a:buAutoNum type="arabicPeriod"/>
              <a:defRPr/>
            </a:pPr>
            <a:r>
              <a:rPr sz="2600" dirty="0" smtClean="0">
                <a:cs typeface="Arial" charset="0"/>
              </a:rPr>
              <a:t>Text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Indentation</a:t>
            </a:r>
          </a:p>
          <a:p>
            <a:pPr eaLnBrk="1" hangingPunct="1">
              <a:buFont typeface="Arial" charset="0"/>
              <a:buNone/>
              <a:defRPr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Text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Color</a:t>
            </a:r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color</a:t>
            </a:r>
            <a:r>
              <a:rPr lang="en-US" sz="2600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property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color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text.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Example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body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{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err="1" smtClean="0">
                <a:cs typeface="Arial" charset="0"/>
              </a:rPr>
              <a:t>color:blue</a:t>
            </a:r>
            <a:r>
              <a:rPr sz="26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p1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{</a:t>
            </a:r>
            <a:r>
              <a:rPr sz="2600" dirty="0" err="1" smtClean="0">
                <a:cs typeface="Arial" charset="0"/>
              </a:rPr>
              <a:t>color:magenta</a:t>
            </a:r>
            <a:r>
              <a:rPr sz="26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Text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Alignment</a:t>
            </a: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have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already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observed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many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our</a:t>
            </a:r>
            <a:r>
              <a:rPr lang="en-US" sz="2600" dirty="0" smtClean="0">
                <a:cs typeface="Arial" charset="0"/>
              </a:rPr>
              <a:t>  </a:t>
            </a:r>
            <a:r>
              <a:rPr sz="2600" dirty="0" smtClean="0">
                <a:cs typeface="Arial" charset="0"/>
              </a:rPr>
              <a:t>previous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examples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that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text-align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property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for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setting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horizontal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alignment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text.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We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either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align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text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left,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right,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center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we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make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justified.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Example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p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{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err="1" smtClean="0">
                <a:cs typeface="Arial" charset="0"/>
              </a:rPr>
              <a:t>text-align:left</a:t>
            </a:r>
            <a:r>
              <a:rPr sz="26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h1{</a:t>
            </a:r>
            <a:r>
              <a:rPr sz="2600" dirty="0" err="1" smtClean="0">
                <a:cs typeface="Arial" charset="0"/>
              </a:rPr>
              <a:t>text-align:center</a:t>
            </a:r>
            <a:r>
              <a:rPr sz="26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Text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Decoration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text-decoration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property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or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remove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decorations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from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text.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This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property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remove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underlines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from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hyperlinks.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Example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remove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decorations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p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{</a:t>
            </a:r>
            <a:r>
              <a:rPr sz="2600" dirty="0" err="1" smtClean="0">
                <a:cs typeface="Arial" charset="0"/>
              </a:rPr>
              <a:t>text-decoration:none</a:t>
            </a:r>
            <a:r>
              <a:rPr sz="2600" dirty="0" smtClean="0">
                <a:cs typeface="Arial" charset="0"/>
              </a:rPr>
              <a:t>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Text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Decoration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(Contd.).</a:t>
            </a:r>
          </a:p>
        </p:txBody>
      </p:sp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decorations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following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manner: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p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{</a:t>
            </a:r>
            <a:r>
              <a:rPr sz="2800" dirty="0" err="1" smtClean="0">
                <a:cs typeface="Arial" charset="0"/>
              </a:rPr>
              <a:t>text-decoration:overline</a:t>
            </a:r>
            <a:r>
              <a:rPr sz="28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p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{</a:t>
            </a:r>
            <a:r>
              <a:rPr sz="2800" dirty="0" err="1" smtClean="0">
                <a:cs typeface="Arial" charset="0"/>
              </a:rPr>
              <a:t>text-decoration:line-through</a:t>
            </a:r>
            <a:r>
              <a:rPr sz="28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p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{</a:t>
            </a:r>
            <a:r>
              <a:rPr sz="2800" dirty="0" err="1" smtClean="0">
                <a:cs typeface="Arial" charset="0"/>
              </a:rPr>
              <a:t>text-decoration:underline</a:t>
            </a:r>
            <a:r>
              <a:rPr sz="28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Text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Decoration</a:t>
            </a:r>
          </a:p>
        </p:txBody>
      </p:sp>
      <p:sp>
        <p:nvSpPr>
          <p:cNvPr id="81923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914400"/>
            <a:ext cx="80772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text-decoration:line-through</a:t>
            </a:r>
            <a:r>
              <a:rPr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h1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text-decoration:underline</a:t>
            </a:r>
            <a:r>
              <a:rPr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h2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text-decoration:overline</a:t>
            </a:r>
            <a:r>
              <a:rPr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&lt;h1&gt;Wipro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Technologies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&lt;/h1&gt;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</a:t>
            </a:r>
            <a:r>
              <a:rPr dirty="0" err="1" smtClean="0">
                <a:cs typeface="Arial" charset="0"/>
              </a:rPr>
              <a:t>br</a:t>
            </a:r>
            <a:r>
              <a:rPr dirty="0" smtClean="0">
                <a:cs typeface="Arial" charset="0"/>
              </a:rPr>
              <a:t>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&lt;h2&gt;Talent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Transformation&lt;/h2&gt;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</a:t>
            </a:r>
            <a:r>
              <a:rPr dirty="0" err="1" smtClean="0">
                <a:cs typeface="Arial" charset="0"/>
              </a:rPr>
              <a:t>br</a:t>
            </a:r>
            <a:r>
              <a:rPr dirty="0" smtClean="0">
                <a:cs typeface="Arial" charset="0"/>
              </a:rPr>
              <a:t>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&lt;p&gt;Cascading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Demo&lt;/p&gt;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&lt;/html&gt;</a:t>
            </a:r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30438"/>
            <a:ext cx="29337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smtClean="0"/>
              <a:t>Output 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Text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Transformation</a:t>
            </a:r>
          </a:p>
        </p:txBody>
      </p:sp>
      <p:sp>
        <p:nvSpPr>
          <p:cNvPr id="8294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use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b="1" dirty="0" smtClean="0">
                <a:solidFill>
                  <a:srgbClr val="FF0000"/>
                </a:solidFill>
                <a:cs typeface="Arial" charset="0"/>
              </a:rPr>
              <a:t>text-transform</a:t>
            </a:r>
            <a:r>
              <a:rPr lang="en-US" sz="2800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property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specify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uppercase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lowercase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letters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of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any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text.</a:t>
            </a:r>
          </a:p>
          <a:p>
            <a:pPr eaLnBrk="1" hangingPunct="1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Use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property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turn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everything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into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uppercase</a:t>
            </a:r>
            <a:r>
              <a:rPr lang="en-US" sz="2800" dirty="0" smtClean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or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lowercase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letters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capitalize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first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letter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of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each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word.</a:t>
            </a:r>
          </a:p>
          <a:p>
            <a:pPr eaLnBrk="1" hangingPunct="1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h1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{</a:t>
            </a:r>
            <a:r>
              <a:rPr sz="2800" dirty="0" err="1" smtClean="0">
                <a:cs typeface="Arial" charset="0"/>
              </a:rPr>
              <a:t>text-transform:uppercase</a:t>
            </a:r>
            <a:r>
              <a:rPr sz="28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h2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{</a:t>
            </a:r>
            <a:r>
              <a:rPr sz="2800" dirty="0" err="1" smtClean="0">
                <a:cs typeface="Arial" charset="0"/>
              </a:rPr>
              <a:t>text-transform:lowercase</a:t>
            </a:r>
            <a:r>
              <a:rPr sz="28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p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{</a:t>
            </a:r>
            <a:r>
              <a:rPr sz="2800" dirty="0" err="1" smtClean="0">
                <a:cs typeface="Arial" charset="0"/>
              </a:rPr>
              <a:t>text-transform:capitalize</a:t>
            </a:r>
            <a:r>
              <a:rPr sz="28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Text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Transformation</a:t>
            </a:r>
          </a:p>
        </p:txBody>
      </p:sp>
      <p:sp>
        <p:nvSpPr>
          <p:cNvPr id="8397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h1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text-transform:uppercase</a:t>
            </a:r>
            <a:r>
              <a:rPr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h2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text-transform:lowercase</a:t>
            </a:r>
            <a:r>
              <a:rPr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text-transform:capitalize</a:t>
            </a:r>
            <a:r>
              <a:rPr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&lt;h1&gt;Wipro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Technologies&lt;/h1&gt;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</a:t>
            </a:r>
            <a:r>
              <a:rPr dirty="0" err="1" smtClean="0">
                <a:cs typeface="Arial" charset="0"/>
              </a:rPr>
              <a:t>br</a:t>
            </a:r>
            <a:r>
              <a:rPr dirty="0" smtClean="0">
                <a:cs typeface="Arial" charset="0"/>
              </a:rPr>
              <a:t>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&lt;h2&gt;Talent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Transformation&lt;/h2&gt;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</a:t>
            </a:r>
            <a:r>
              <a:rPr dirty="0" err="1" smtClean="0">
                <a:cs typeface="Arial" charset="0"/>
              </a:rPr>
              <a:t>br</a:t>
            </a:r>
            <a:r>
              <a:rPr dirty="0" smtClean="0">
                <a:cs typeface="Arial" charset="0"/>
              </a:rPr>
              <a:t>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&lt;p&gt;cascading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demo&lt;/p&gt;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&lt;/body&gt;&lt;/html&gt;</a:t>
            </a:r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43338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0" y="1524000"/>
            <a:ext cx="2166938" cy="609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Output :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Text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Indentation</a:t>
            </a:r>
          </a:p>
        </p:txBody>
      </p:sp>
      <p:sp>
        <p:nvSpPr>
          <p:cNvPr id="7373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sz="2800" dirty="0" smtClean="0"/>
              <a:t>You</a:t>
            </a:r>
            <a:r>
              <a:rPr lang="en-US" sz="2800" dirty="0" smtClean="0"/>
              <a:t> </a:t>
            </a:r>
            <a:r>
              <a:rPr sz="2800" dirty="0" smtClean="0"/>
              <a:t>can</a:t>
            </a:r>
            <a:r>
              <a:rPr lang="en-US" sz="2800" dirty="0" smtClean="0"/>
              <a:t> </a:t>
            </a:r>
            <a:r>
              <a:rPr sz="2800" dirty="0" smtClean="0"/>
              <a:t>use</a:t>
            </a:r>
            <a:r>
              <a:rPr lang="en-US" sz="2800" dirty="0" smtClean="0"/>
              <a:t> </a:t>
            </a:r>
            <a:r>
              <a:rPr sz="2800" dirty="0" smtClean="0"/>
              <a:t>the</a:t>
            </a:r>
            <a:r>
              <a:rPr lang="en-US" sz="2800" dirty="0" smtClean="0"/>
              <a:t> </a:t>
            </a:r>
            <a:r>
              <a:rPr sz="2800" b="1" dirty="0" smtClean="0">
                <a:solidFill>
                  <a:srgbClr val="FF0000"/>
                </a:solidFill>
              </a:rPr>
              <a:t>text-indent</a:t>
            </a:r>
            <a:r>
              <a:rPr lang="en-US" sz="2800" b="1" dirty="0" smtClean="0">
                <a:solidFill>
                  <a:srgbClr val="C00000"/>
                </a:solidFill>
              </a:rPr>
              <a:t> </a:t>
            </a:r>
            <a:r>
              <a:rPr sz="2800" dirty="0" smtClean="0"/>
              <a:t>property</a:t>
            </a:r>
            <a:r>
              <a:rPr lang="en-US" sz="2800" dirty="0" smtClean="0"/>
              <a:t> </a:t>
            </a:r>
            <a:r>
              <a:rPr sz="2800" dirty="0" smtClean="0"/>
              <a:t>is</a:t>
            </a:r>
            <a:r>
              <a:rPr lang="en-US" sz="2800" dirty="0" smtClean="0"/>
              <a:t> </a:t>
            </a:r>
            <a:r>
              <a:rPr sz="2800" dirty="0" smtClean="0"/>
              <a:t>used</a:t>
            </a:r>
            <a:r>
              <a:rPr lang="en-US" sz="2800" dirty="0" smtClean="0"/>
              <a:t> </a:t>
            </a:r>
            <a:r>
              <a:rPr sz="2800" dirty="0" smtClean="0"/>
              <a:t>to</a:t>
            </a:r>
            <a:r>
              <a:rPr lang="en-US" sz="2800" dirty="0"/>
              <a:t> </a:t>
            </a:r>
            <a:r>
              <a:rPr sz="2800" dirty="0" smtClean="0"/>
              <a:t>specify</a:t>
            </a:r>
            <a:r>
              <a:rPr lang="en-US" sz="2800" dirty="0" smtClean="0"/>
              <a:t> </a:t>
            </a:r>
            <a:r>
              <a:rPr sz="2800" dirty="0" smtClean="0"/>
              <a:t>the</a:t>
            </a:r>
            <a:r>
              <a:rPr lang="en-US" sz="2800" dirty="0" smtClean="0"/>
              <a:t> </a:t>
            </a:r>
            <a:r>
              <a:rPr sz="2800" dirty="0" smtClean="0"/>
              <a:t>indentation</a:t>
            </a:r>
            <a:r>
              <a:rPr lang="en-US" sz="2800" dirty="0" smtClean="0"/>
              <a:t> </a:t>
            </a:r>
            <a:r>
              <a:rPr sz="2800" dirty="0" smtClean="0"/>
              <a:t>of</a:t>
            </a:r>
            <a:r>
              <a:rPr lang="en-US" sz="2800" dirty="0" smtClean="0"/>
              <a:t> </a:t>
            </a:r>
            <a:r>
              <a:rPr sz="2800" dirty="0" smtClean="0"/>
              <a:t>the</a:t>
            </a:r>
            <a:r>
              <a:rPr lang="en-US" sz="2800" dirty="0" smtClean="0"/>
              <a:t> </a:t>
            </a:r>
            <a:r>
              <a:rPr sz="2800" dirty="0" smtClean="0"/>
              <a:t>first</a:t>
            </a:r>
            <a:r>
              <a:rPr lang="en-US" sz="2800" dirty="0" smtClean="0"/>
              <a:t> </a:t>
            </a:r>
            <a:r>
              <a:rPr sz="2800" dirty="0" smtClean="0"/>
              <a:t>line</a:t>
            </a:r>
            <a:r>
              <a:rPr lang="en-US" sz="2800" dirty="0" smtClean="0"/>
              <a:t> </a:t>
            </a:r>
            <a:r>
              <a:rPr sz="2800" dirty="0" smtClean="0"/>
              <a:t>of</a:t>
            </a:r>
            <a:r>
              <a:rPr lang="en-US" sz="2800" dirty="0" smtClean="0"/>
              <a:t> </a:t>
            </a:r>
            <a:r>
              <a:rPr sz="2800" dirty="0" smtClean="0"/>
              <a:t>a</a:t>
            </a:r>
            <a:r>
              <a:rPr lang="en-US" sz="2800" dirty="0" smtClean="0"/>
              <a:t> </a:t>
            </a:r>
            <a:r>
              <a:rPr sz="2800" dirty="0" smtClean="0"/>
              <a:t>text</a:t>
            </a:r>
            <a:r>
              <a:rPr sz="2800" dirty="0"/>
              <a:t>.</a:t>
            </a:r>
          </a:p>
          <a:p>
            <a:pPr eaLnBrk="1" hangingPunct="1">
              <a:buFont typeface="Arial" charset="0"/>
              <a:buNone/>
              <a:defRPr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Cascading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Sheets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(CSS)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001000" cy="5148263"/>
          </a:xfrm>
        </p:spPr>
        <p:txBody>
          <a:bodyPr/>
          <a:lstStyle/>
          <a:p>
            <a:pPr algn="just" eaLnBrk="1" hangingPunct="1"/>
            <a:r>
              <a:rPr sz="2800" dirty="0" smtClean="0">
                <a:cs typeface="Arial" charset="0"/>
              </a:rPr>
              <a:t>CSS,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standard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formatting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Web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pages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that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goes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well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beyond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limitations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of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HTML</a:t>
            </a:r>
          </a:p>
          <a:p>
            <a:pPr algn="just" eaLnBrk="1" hangingPunct="1"/>
            <a:endParaRPr sz="2800" dirty="0" smtClean="0">
              <a:cs typeface="Arial" charset="0"/>
            </a:endParaRPr>
          </a:p>
          <a:p>
            <a:pPr algn="just" eaLnBrk="1" hangingPunct="1"/>
            <a:r>
              <a:rPr sz="2800" dirty="0" smtClean="0">
                <a:cs typeface="Arial" charset="0"/>
              </a:rPr>
              <a:t>CSS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extends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HTML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with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more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70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style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properties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that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applied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HTML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Text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Indentation</a:t>
            </a:r>
          </a:p>
        </p:txBody>
      </p:sp>
      <p:sp>
        <p:nvSpPr>
          <p:cNvPr id="7373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sz="1800" dirty="0" smtClean="0">
                <a:cs typeface="Arial" charset="0"/>
              </a:rPr>
              <a:t>&lt;html&gt;</a:t>
            </a:r>
          </a:p>
          <a:p>
            <a:pPr eaLnBrk="1" hangingPunct="1">
              <a:buFont typeface="Arial" charset="0"/>
              <a:buNone/>
              <a:defRPr/>
            </a:pPr>
            <a:r>
              <a:rPr sz="1800" dirty="0" smtClean="0">
                <a:cs typeface="Arial" charset="0"/>
              </a:rPr>
              <a:t>&lt;head&gt;&lt;style&gt;</a:t>
            </a:r>
          </a:p>
          <a:p>
            <a:pPr eaLnBrk="1" hangingPunct="1">
              <a:buFont typeface="Arial" charset="0"/>
              <a:buNone/>
              <a:defRPr/>
            </a:pPr>
            <a:r>
              <a:rPr sz="1800" dirty="0" smtClean="0">
                <a:cs typeface="Arial" charset="0"/>
              </a:rPr>
              <a:t>p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{</a:t>
            </a:r>
            <a:r>
              <a:rPr sz="1800" dirty="0" err="1" smtClean="0">
                <a:cs typeface="Arial" charset="0"/>
              </a:rPr>
              <a:t>text-align:justify</a:t>
            </a:r>
            <a:r>
              <a:rPr sz="1800" dirty="0" smtClean="0">
                <a:cs typeface="Arial" charset="0"/>
              </a:rPr>
              <a:t>;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text-indent:60px;}</a:t>
            </a:r>
          </a:p>
          <a:p>
            <a:pPr eaLnBrk="1" hangingPunct="1">
              <a:buFont typeface="Arial" charset="0"/>
              <a:buNone/>
              <a:defRPr/>
            </a:pPr>
            <a:r>
              <a:rPr sz="1800" dirty="0" smtClean="0">
                <a:cs typeface="Arial" charset="0"/>
              </a:rPr>
              <a:t>h5{</a:t>
            </a:r>
            <a:r>
              <a:rPr sz="1800" dirty="0" err="1" smtClean="0">
                <a:cs typeface="Arial" charset="0"/>
              </a:rPr>
              <a:t>text-align:right;font-style:italic</a:t>
            </a:r>
            <a:r>
              <a:rPr sz="18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  <a:defRPr/>
            </a:pPr>
            <a:r>
              <a:rPr sz="1800" dirty="0" smtClean="0">
                <a:cs typeface="Arial" charset="0"/>
              </a:rPr>
              <a:t>&lt;/style&gt;&lt;/head&gt;</a:t>
            </a:r>
          </a:p>
          <a:p>
            <a:pPr eaLnBrk="1" hangingPunct="1">
              <a:buFont typeface="Arial" charset="0"/>
              <a:buNone/>
              <a:defRPr/>
            </a:pPr>
            <a:r>
              <a:rPr sz="1800"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  <a:defRPr/>
            </a:pPr>
            <a:r>
              <a:rPr sz="1800" dirty="0" smtClean="0">
                <a:cs typeface="Arial" charset="0"/>
              </a:rPr>
              <a:t>&lt;p&gt;</a:t>
            </a: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sz="1800" dirty="0" smtClean="0">
                <a:cs typeface="Arial" charset="0"/>
              </a:rPr>
              <a:t>Just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less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than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a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fortnight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after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beating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Rafael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err="1" smtClean="0">
                <a:cs typeface="Arial" charset="0"/>
              </a:rPr>
              <a:t>Nadal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to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retain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his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ATP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World</a:t>
            </a:r>
            <a:r>
              <a:rPr lang="en-US" sz="1800" dirty="0" smtClean="0">
                <a:cs typeface="Arial" charset="0"/>
              </a:rPr>
              <a:t> </a:t>
            </a:r>
            <a:endParaRPr sz="1800" dirty="0" smtClean="0">
              <a:cs typeface="Arial" charset="0"/>
            </a:endParaRPr>
          </a:p>
          <a:p>
            <a:pPr marL="0" indent="0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sz="1800" dirty="0" smtClean="0">
                <a:cs typeface="Arial" charset="0"/>
              </a:rPr>
              <a:t>Tour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Finals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crown,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Novak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err="1" smtClean="0">
                <a:cs typeface="Arial" charset="0"/>
              </a:rPr>
              <a:t>Djokovic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once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again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defeated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the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Spaniard,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this</a:t>
            </a:r>
            <a:r>
              <a:rPr lang="en-US" sz="1800" dirty="0">
                <a:cs typeface="Arial" charset="0"/>
              </a:rPr>
              <a:t> </a:t>
            </a:r>
            <a:r>
              <a:rPr sz="1800" dirty="0" smtClean="0">
                <a:cs typeface="Arial" charset="0"/>
              </a:rPr>
              <a:t>time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in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an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exhibition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in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Chile.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The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pair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have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played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each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other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six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times</a:t>
            </a:r>
            <a:r>
              <a:rPr lang="en-US" sz="1800" dirty="0">
                <a:cs typeface="Arial" charset="0"/>
              </a:rPr>
              <a:t> </a:t>
            </a:r>
            <a:r>
              <a:rPr sz="1800" dirty="0" smtClean="0">
                <a:cs typeface="Arial" charset="0"/>
              </a:rPr>
              <a:t>during</a:t>
            </a:r>
            <a:r>
              <a:rPr lang="en-US" sz="1800" dirty="0">
                <a:cs typeface="Arial" charset="0"/>
              </a:rPr>
              <a:t> </a:t>
            </a:r>
            <a:r>
              <a:rPr sz="1800" dirty="0" smtClean="0">
                <a:cs typeface="Arial" charset="0"/>
              </a:rPr>
              <a:t>the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2013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season,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and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with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three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wins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apiece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the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top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two</a:t>
            </a:r>
            <a:r>
              <a:rPr lang="en-US" sz="1800" dirty="0">
                <a:cs typeface="Arial" charset="0"/>
              </a:rPr>
              <a:t> </a:t>
            </a:r>
            <a:r>
              <a:rPr sz="1800" dirty="0" smtClean="0">
                <a:cs typeface="Arial" charset="0"/>
              </a:rPr>
              <a:t>players</a:t>
            </a:r>
            <a:r>
              <a:rPr lang="en-US" sz="1800" dirty="0" smtClean="0">
                <a:cs typeface="Arial" charset="0"/>
              </a:rPr>
              <a:t> </a:t>
            </a:r>
            <a:r>
              <a:rPr sz="1800" dirty="0" smtClean="0">
                <a:cs typeface="Arial" charset="0"/>
              </a:rPr>
              <a:t>in</a:t>
            </a:r>
            <a:r>
              <a:rPr lang="en-US" sz="1800" dirty="0">
                <a:cs typeface="Arial" charset="0"/>
              </a:rPr>
              <a:t> </a:t>
            </a:r>
            <a:r>
              <a:rPr sz="1800" dirty="0" smtClean="0">
                <a:cs typeface="Arial" charset="0"/>
              </a:rPr>
              <a:t>the</a:t>
            </a:r>
            <a:r>
              <a:rPr lang="en-US" sz="1800" dirty="0">
                <a:cs typeface="Arial" charset="0"/>
              </a:rPr>
              <a:t> </a:t>
            </a:r>
            <a:r>
              <a:rPr sz="1800" dirty="0" smtClean="0">
                <a:cs typeface="Arial" charset="0"/>
              </a:rPr>
              <a:t>world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are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in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South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America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to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mark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the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retirements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of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Nicolas</a:t>
            </a:r>
            <a:r>
              <a:rPr lang="en-US" sz="1800" dirty="0">
                <a:cs typeface="Arial" charset="0"/>
              </a:rPr>
              <a:t> </a:t>
            </a:r>
            <a:r>
              <a:rPr sz="1800" dirty="0" err="1" smtClean="0">
                <a:cs typeface="Arial" charset="0"/>
              </a:rPr>
              <a:t>Massu</a:t>
            </a:r>
            <a:r>
              <a:rPr lang="en-US" sz="1800" dirty="0">
                <a:cs typeface="Arial" charset="0"/>
              </a:rPr>
              <a:t> </a:t>
            </a:r>
            <a:r>
              <a:rPr sz="1800" dirty="0" smtClean="0">
                <a:cs typeface="Arial" charset="0"/>
              </a:rPr>
              <a:t>and</a:t>
            </a:r>
            <a:r>
              <a:rPr lang="en-US" sz="1800" dirty="0">
                <a:cs typeface="Arial" charset="0"/>
              </a:rPr>
              <a:t> </a:t>
            </a:r>
            <a:r>
              <a:rPr sz="1800" dirty="0" smtClean="0">
                <a:cs typeface="Arial" charset="0"/>
              </a:rPr>
              <a:t>David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err="1" smtClean="0">
                <a:cs typeface="Arial" charset="0"/>
              </a:rPr>
              <a:t>Nalbandian</a:t>
            </a:r>
            <a:r>
              <a:rPr sz="1800" dirty="0" smtClean="0">
                <a:cs typeface="Arial" charset="0"/>
              </a:rPr>
              <a:t>.</a:t>
            </a:r>
            <a:r>
              <a:rPr lang="en-US" sz="1800" dirty="0" smtClean="0">
                <a:cs typeface="Arial" charset="0"/>
              </a:rPr>
              <a:t> </a:t>
            </a:r>
            <a:endParaRPr sz="1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sz="1800" dirty="0" smtClean="0">
                <a:cs typeface="Arial" charset="0"/>
              </a:rPr>
              <a:t>&lt;/p&gt;</a:t>
            </a:r>
          </a:p>
          <a:p>
            <a:pPr eaLnBrk="1" hangingPunct="1">
              <a:buFont typeface="Arial" charset="0"/>
              <a:buNone/>
              <a:defRPr/>
            </a:pPr>
            <a:r>
              <a:rPr sz="1800" dirty="0" smtClean="0">
                <a:cs typeface="Arial" charset="0"/>
              </a:rPr>
              <a:t>&lt;h5&gt;Reference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: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espn.co.uk&lt;/h5&gt;</a:t>
            </a:r>
            <a:r>
              <a:rPr lang="en-US" sz="1800" dirty="0" smtClean="0">
                <a:cs typeface="Arial" charset="0"/>
              </a:rPr>
              <a:t> </a:t>
            </a:r>
            <a:endParaRPr sz="1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sz="1800" dirty="0" smtClean="0">
                <a:cs typeface="Arial" charset="0"/>
              </a:rPr>
              <a:t>&lt;/body&gt;</a:t>
            </a:r>
          </a:p>
          <a:p>
            <a:pPr eaLnBrk="1" hangingPunct="1">
              <a:buFont typeface="Arial" charset="0"/>
              <a:buNone/>
              <a:defRPr/>
            </a:pPr>
            <a:r>
              <a:rPr sz="1800" dirty="0" smtClean="0">
                <a:cs typeface="Arial" charset="0"/>
              </a:rPr>
              <a:t>&lt;/html&gt;</a:t>
            </a:r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33" y="1168400"/>
            <a:ext cx="4124325" cy="23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19600" y="7874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Quiz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8001000" cy="5410200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z="2600" i="1" dirty="0" smtClean="0">
                <a:cs typeface="Arial" charset="0"/>
              </a:rPr>
              <a:t>To underline the text of a paragraph, you will</a:t>
            </a:r>
            <a:r>
              <a:rPr lang="en-US" sz="2600" i="1" dirty="0">
                <a:cs typeface="Arial" charset="0"/>
              </a:rPr>
              <a:t> </a:t>
            </a:r>
            <a:r>
              <a:rPr lang="en-US" sz="2600" i="1" dirty="0" smtClean="0">
                <a:cs typeface="Arial" charset="0"/>
              </a:rPr>
              <a:t>have</a:t>
            </a:r>
            <a:r>
              <a:rPr lang="en-US" sz="2600" i="1" dirty="0">
                <a:cs typeface="Arial" charset="0"/>
              </a:rPr>
              <a:t> </a:t>
            </a:r>
            <a:r>
              <a:rPr lang="en-US" sz="2600" i="1" dirty="0" smtClean="0">
                <a:cs typeface="Arial" charset="0"/>
              </a:rPr>
              <a:t>to style the paragraph as follows  :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300" b="1" dirty="0" smtClean="0"/>
              <a:t>p1 {</a:t>
            </a:r>
            <a:r>
              <a:rPr lang="en-US" sz="2300" b="1" dirty="0" err="1" smtClean="0"/>
              <a:t>text-transformation:underline</a:t>
            </a:r>
            <a:r>
              <a:rPr lang="en-US" sz="2300" b="1" dirty="0" smtClean="0"/>
              <a:t>;}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300" b="1" dirty="0" smtClean="0"/>
              <a:t>p1 {</a:t>
            </a:r>
            <a:r>
              <a:rPr lang="en-US" sz="2300" b="1" dirty="0" err="1" smtClean="0"/>
              <a:t>text-transform:underline</a:t>
            </a:r>
            <a:r>
              <a:rPr lang="en-US" sz="2300" b="1" dirty="0" smtClean="0"/>
              <a:t>;}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300" b="1" dirty="0" smtClean="0"/>
              <a:t>p1{</a:t>
            </a:r>
            <a:r>
              <a:rPr lang="en-US" sz="2300" b="1" dirty="0" err="1" smtClean="0"/>
              <a:t>text-decoration:uline</a:t>
            </a:r>
            <a:r>
              <a:rPr lang="en-US" sz="2300" b="1" dirty="0" smtClean="0"/>
              <a:t>;}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300" b="1" dirty="0" smtClean="0"/>
              <a:t>p1{</a:t>
            </a:r>
            <a:r>
              <a:rPr lang="en-US" sz="2300" b="1" dirty="0" err="1" smtClean="0"/>
              <a:t>text-decoration:underline</a:t>
            </a:r>
            <a:r>
              <a:rPr lang="en-US" sz="2300" b="1" dirty="0" smtClean="0"/>
              <a:t>;}</a:t>
            </a:r>
          </a:p>
          <a:p>
            <a:pPr marL="511175" lvl="1" indent="0" eaLnBrk="1" hangingPunct="1">
              <a:buNone/>
            </a:pPr>
            <a:endParaRPr lang="en-US" sz="1000" dirty="0"/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z="2600" i="1" dirty="0" smtClean="0"/>
              <a:t>To make the first character of every word uppercase, you will have use the style :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smtClean="0"/>
              <a:t>h2{</a:t>
            </a:r>
            <a:r>
              <a:rPr lang="en-US" sz="2400" b="1" dirty="0" err="1" smtClean="0"/>
              <a:t>text-transformation:capitalize</a:t>
            </a:r>
            <a:r>
              <a:rPr lang="en-US" sz="2400" b="1" dirty="0" smtClean="0"/>
              <a:t>;}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smtClean="0"/>
              <a:t>h2{</a:t>
            </a:r>
            <a:r>
              <a:rPr lang="en-US" sz="2400" b="1" dirty="0" err="1" smtClean="0"/>
              <a:t>text-transform:capitalize</a:t>
            </a:r>
            <a:r>
              <a:rPr lang="en-US" sz="2400" b="1" dirty="0" smtClean="0"/>
              <a:t>;}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smtClean="0"/>
              <a:t>h2{</a:t>
            </a:r>
            <a:r>
              <a:rPr lang="en-US" sz="2400" b="1" dirty="0" err="1" smtClean="0"/>
              <a:t>text-transformation:uppercase</a:t>
            </a:r>
            <a:r>
              <a:rPr lang="en-US" sz="2400" b="1" dirty="0" smtClean="0"/>
              <a:t>;}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b="1" dirty="0" smtClean="0"/>
              <a:t>h2{</a:t>
            </a:r>
            <a:r>
              <a:rPr lang="en-US" sz="2400" b="1" dirty="0" err="1" smtClean="0"/>
              <a:t>text-transform:uppercase</a:t>
            </a:r>
            <a:r>
              <a:rPr lang="en-US" sz="2400" b="1" dirty="0" smtClean="0"/>
              <a:t>;}</a:t>
            </a:r>
          </a:p>
          <a:p>
            <a:pPr marL="1025525" lvl="1" indent="-514350" eaLnBrk="1" hangingPunct="1">
              <a:buFont typeface="Arial" charset="0"/>
              <a:buAutoNum type="alphaLcParenR"/>
            </a:pPr>
            <a:endParaRPr lang="en-US" sz="3600" dirty="0"/>
          </a:p>
          <a:p>
            <a:pPr marL="1025525" lvl="1" indent="-514350" eaLnBrk="1" hangingPunct="1">
              <a:buFont typeface="Arial" charset="0"/>
              <a:buAutoNum type="alphaLcParenR"/>
            </a:pPr>
            <a:endParaRPr lang="en-US" sz="3400" dirty="0" smtClean="0">
              <a:cs typeface="Arial" charset="0"/>
            </a:endParaRPr>
          </a:p>
          <a:p>
            <a:pPr marL="1025525" lvl="1" indent="-514350" eaLnBrk="1" hangingPunct="1">
              <a:buFont typeface="Arial" charset="0"/>
              <a:buAutoNum type="alphaLcParenR"/>
            </a:pPr>
            <a:endParaRPr sz="34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0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>
          <a:xfrm>
            <a:off x="679450" y="152400"/>
            <a:ext cx="74803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Font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CSS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font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properties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are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used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define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font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family,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size,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style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boldness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of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text.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>
          <a:xfrm>
            <a:off x="679450" y="152400"/>
            <a:ext cx="74803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Family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990600"/>
            <a:ext cx="8305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We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family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text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using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>
                <a:cs typeface="Arial" charset="0"/>
              </a:rPr>
              <a:t> 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font-family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property.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It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possible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more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one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value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font-family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property.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useful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case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where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browser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may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not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support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font-family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we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have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specified.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If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browser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does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not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support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first font,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it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tries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next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font.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Example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p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{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err="1" smtClean="0">
                <a:cs typeface="Arial" charset="0"/>
              </a:rPr>
              <a:t>font-family:”Arial</a:t>
            </a:r>
            <a:r>
              <a:rPr sz="2600" dirty="0" smtClean="0">
                <a:cs typeface="Arial" charset="0"/>
              </a:rPr>
              <a:t>”,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Times,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“Sans-serif”;}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>
          <a:xfrm>
            <a:off x="679450" y="152400"/>
            <a:ext cx="74803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Font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Style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property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font-style</a:t>
            </a: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specify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italic text.</a:t>
            </a:r>
          </a:p>
          <a:p>
            <a:pPr eaLnBrk="1" hangingPunct="1">
              <a:buFont typeface="Arial" charset="0"/>
              <a:buNone/>
            </a:pPr>
            <a:endParaRPr sz="12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Example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endParaRPr sz="12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If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want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text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italic,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</a:t>
            </a:r>
          </a:p>
          <a:p>
            <a:pPr eaLnBrk="1" hangingPunct="1">
              <a:buFont typeface="Arial" charset="0"/>
              <a:buNone/>
            </a:pPr>
            <a:endParaRPr sz="12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p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{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err="1" smtClean="0">
                <a:cs typeface="Arial" charset="0"/>
              </a:rPr>
              <a:t>font-style:italic</a:t>
            </a:r>
            <a:r>
              <a:rPr sz="2600" dirty="0" smtClean="0">
                <a:cs typeface="Arial" charset="0"/>
              </a:rPr>
              <a:t>;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endParaRPr sz="12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also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specify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normal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text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endParaRPr sz="12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p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{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err="1" smtClean="0">
                <a:cs typeface="Arial" charset="0"/>
              </a:rPr>
              <a:t>font-style:normal</a:t>
            </a:r>
            <a:r>
              <a:rPr sz="2600" dirty="0" smtClean="0">
                <a:cs typeface="Arial" charset="0"/>
              </a:rPr>
              <a:t>;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>
          <a:xfrm>
            <a:off x="679450" y="152400"/>
            <a:ext cx="74803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Font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Size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font-size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property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size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text.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font-size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value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absolute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or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be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relative.</a:t>
            </a:r>
          </a:p>
          <a:p>
            <a:pPr eaLnBrk="1" hangingPunct="1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Absolute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size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allows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set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text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specified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size.</a:t>
            </a:r>
          </a:p>
          <a:p>
            <a:pPr eaLnBrk="1" hangingPunct="1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On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other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hand,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relative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size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sets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size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relative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surrounding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686800" cy="507831"/>
          </a:xfrm>
        </p:spPr>
        <p:txBody>
          <a:bodyPr/>
          <a:lstStyle/>
          <a:p>
            <a:pPr eaLnBrk="1" hangingPunct="1"/>
            <a:r>
              <a:rPr sz="2700" dirty="0" smtClean="0">
                <a:cs typeface="Arial" charset="0"/>
              </a:rPr>
              <a:t>Demo</a:t>
            </a:r>
            <a:r>
              <a:rPr lang="en-US" sz="2700" dirty="0" smtClean="0">
                <a:cs typeface="Arial" charset="0"/>
              </a:rPr>
              <a:t> </a:t>
            </a:r>
            <a:r>
              <a:rPr sz="2700" dirty="0" smtClean="0">
                <a:cs typeface="Arial" charset="0"/>
              </a:rPr>
              <a:t>:</a:t>
            </a:r>
            <a:r>
              <a:rPr lang="en-US" sz="2700" dirty="0" smtClean="0">
                <a:cs typeface="Arial" charset="0"/>
              </a:rPr>
              <a:t> </a:t>
            </a:r>
            <a:r>
              <a:rPr sz="2700" dirty="0" smtClean="0">
                <a:cs typeface="Arial" charset="0"/>
              </a:rPr>
              <a:t>Setting</a:t>
            </a:r>
            <a:r>
              <a:rPr lang="en-US" sz="2700" dirty="0" smtClean="0">
                <a:cs typeface="Arial" charset="0"/>
              </a:rPr>
              <a:t> </a:t>
            </a:r>
            <a:r>
              <a:rPr sz="2700" dirty="0" smtClean="0">
                <a:cs typeface="Arial" charset="0"/>
              </a:rPr>
              <a:t>Font</a:t>
            </a:r>
            <a:r>
              <a:rPr lang="en-US" sz="2700" dirty="0" smtClean="0">
                <a:cs typeface="Arial" charset="0"/>
              </a:rPr>
              <a:t> </a:t>
            </a:r>
            <a:r>
              <a:rPr sz="2700" dirty="0" smtClean="0">
                <a:cs typeface="Arial" charset="0"/>
              </a:rPr>
              <a:t>Size</a:t>
            </a:r>
            <a:r>
              <a:rPr lang="en-US" sz="2700" dirty="0" smtClean="0">
                <a:cs typeface="Arial" charset="0"/>
              </a:rPr>
              <a:t> </a:t>
            </a:r>
            <a:r>
              <a:rPr sz="2700" dirty="0" smtClean="0">
                <a:cs typeface="Arial" charset="0"/>
              </a:rPr>
              <a:t>with</a:t>
            </a:r>
            <a:r>
              <a:rPr lang="en-US" sz="2700" dirty="0" smtClean="0">
                <a:cs typeface="Arial" charset="0"/>
              </a:rPr>
              <a:t> </a:t>
            </a:r>
            <a:r>
              <a:rPr sz="2700" dirty="0" smtClean="0">
                <a:cs typeface="Arial" charset="0"/>
              </a:rPr>
              <a:t>pixels</a:t>
            </a:r>
            <a:r>
              <a:rPr lang="en-US" sz="2700" dirty="0" smtClean="0">
                <a:cs typeface="Arial" charset="0"/>
              </a:rPr>
              <a:t> </a:t>
            </a:r>
            <a:r>
              <a:rPr sz="2700" dirty="0" smtClean="0">
                <a:cs typeface="Arial" charset="0"/>
              </a:rPr>
              <a:t>(Absolute</a:t>
            </a:r>
            <a:r>
              <a:rPr lang="en-US" sz="2700" dirty="0" smtClean="0">
                <a:cs typeface="Arial" charset="0"/>
              </a:rPr>
              <a:t> </a:t>
            </a:r>
            <a:r>
              <a:rPr sz="2700" dirty="0" smtClean="0">
                <a:cs typeface="Arial" charset="0"/>
              </a:rPr>
              <a:t>size)</a:t>
            </a:r>
          </a:p>
        </p:txBody>
      </p:sp>
      <p:sp>
        <p:nvSpPr>
          <p:cNvPr id="91139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&lt;html&gt;&lt;head&gt;&lt;style&gt;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#p1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</a:t>
            </a:r>
            <a:r>
              <a:rPr dirty="0" err="1" smtClean="0">
                <a:cs typeface="Arial" charset="0"/>
              </a:rPr>
              <a:t>text-align:center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</a:t>
            </a:r>
            <a:r>
              <a:rPr dirty="0" err="1" smtClean="0">
                <a:cs typeface="Arial" charset="0"/>
              </a:rPr>
              <a:t>color:red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</a:t>
            </a:r>
            <a:r>
              <a:rPr dirty="0" err="1" smtClean="0">
                <a:cs typeface="Arial" charset="0"/>
              </a:rPr>
              <a:t>font-family:arial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</a:t>
            </a:r>
            <a:r>
              <a:rPr dirty="0" err="1" smtClean="0">
                <a:cs typeface="Arial" charset="0"/>
              </a:rPr>
              <a:t>font-weight:bold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font-size:25px;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#p2{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</a:t>
            </a:r>
            <a:r>
              <a:rPr dirty="0" err="1" smtClean="0">
                <a:cs typeface="Arial" charset="0"/>
              </a:rPr>
              <a:t>text-align:center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</a:t>
            </a:r>
            <a:r>
              <a:rPr dirty="0" err="1" smtClean="0">
                <a:cs typeface="Arial" charset="0"/>
              </a:rPr>
              <a:t>color:blue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</a:t>
            </a:r>
            <a:r>
              <a:rPr dirty="0" err="1" smtClean="0">
                <a:cs typeface="Arial" charset="0"/>
              </a:rPr>
              <a:t>font-family:Serif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</a:t>
            </a:r>
            <a:r>
              <a:rPr dirty="0" err="1" smtClean="0">
                <a:cs typeface="Arial" charset="0"/>
              </a:rPr>
              <a:t>font-style:italic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font-size:25px;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785495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Size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with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pixels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(Contd.).</a:t>
            </a: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#p3{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</a:t>
            </a:r>
            <a:r>
              <a:rPr dirty="0" err="1" smtClean="0">
                <a:cs typeface="Arial" charset="0"/>
              </a:rPr>
              <a:t>text-align:center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</a:t>
            </a:r>
            <a:r>
              <a:rPr dirty="0" err="1" smtClean="0">
                <a:cs typeface="Arial" charset="0"/>
              </a:rPr>
              <a:t>font-family:Times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</a:t>
            </a:r>
            <a:r>
              <a:rPr dirty="0" err="1" smtClean="0">
                <a:cs typeface="Arial" charset="0"/>
              </a:rPr>
              <a:t>font-style:normal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font-size:18px;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id="p1"&gt;Wipro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Technologies&lt;/p&gt;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id="p2"&gt;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Bangalore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id="p3"&gt;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India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&lt;/html&gt;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14478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28800"/>
            <a:ext cx="40290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>
          <a:xfrm>
            <a:off x="679450" y="152400"/>
            <a:ext cx="74803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Font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Size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with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em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(Relative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size)</a:t>
            </a:r>
          </a:p>
        </p:txBody>
      </p:sp>
      <p:sp>
        <p:nvSpPr>
          <p:cNvPr id="9318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may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face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resizing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problems,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when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older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versions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browsers.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avoid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such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problems,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size using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err="1" smtClean="0">
                <a:cs typeface="Arial" charset="0"/>
              </a:rPr>
              <a:t>em</a:t>
            </a:r>
            <a:r>
              <a:rPr sz="2600" dirty="0" smtClean="0">
                <a:cs typeface="Arial" charset="0"/>
              </a:rPr>
              <a:t>,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instead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pixels.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err="1" smtClean="0">
                <a:cs typeface="Arial" charset="0"/>
              </a:rPr>
              <a:t>em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size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unit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W3C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recommendation.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1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err="1" smtClean="0">
                <a:cs typeface="Arial" charset="0"/>
              </a:rPr>
              <a:t>em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equal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current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size.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default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text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size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16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err="1" smtClean="0">
                <a:cs typeface="Arial" charset="0"/>
              </a:rPr>
              <a:t>px</a:t>
            </a:r>
            <a:r>
              <a:rPr sz="2600" dirty="0" smtClean="0">
                <a:cs typeface="Arial" charset="0"/>
              </a:rPr>
              <a:t>.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So,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default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size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1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err="1" smtClean="0">
                <a:cs typeface="Arial" charset="0"/>
              </a:rPr>
              <a:t>em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is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16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err="1" smtClean="0">
                <a:cs typeface="Arial" charset="0"/>
              </a:rPr>
              <a:t>px</a:t>
            </a:r>
            <a:r>
              <a:rPr sz="2600" dirty="0" smtClean="0">
                <a:cs typeface="Arial" charset="0"/>
              </a:rPr>
              <a:t>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679450" y="152400"/>
            <a:ext cx="74803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Size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with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Em</a:t>
            </a:r>
            <a:endParaRPr dirty="0" smtClean="0">
              <a:cs typeface="Arial" charset="0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&lt;html&gt;&lt;head&gt;&lt;style&gt;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h1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</a:t>
            </a:r>
            <a:r>
              <a:rPr dirty="0" err="1" smtClean="0">
                <a:cs typeface="Arial" charset="0"/>
              </a:rPr>
              <a:t>text-align:center</a:t>
            </a:r>
            <a:r>
              <a:rPr dirty="0" smtClean="0">
                <a:cs typeface="Arial" charset="0"/>
              </a:rPr>
              <a:t>;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</a:t>
            </a:r>
            <a:r>
              <a:rPr dirty="0" err="1" smtClean="0">
                <a:cs typeface="Arial" charset="0"/>
              </a:rPr>
              <a:t>color:red</a:t>
            </a:r>
            <a:r>
              <a:rPr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</a:t>
            </a:r>
            <a:r>
              <a:rPr dirty="0" err="1" smtClean="0">
                <a:cs typeface="Arial" charset="0"/>
              </a:rPr>
              <a:t>font-weight:bold</a:t>
            </a:r>
            <a:r>
              <a:rPr dirty="0" smtClean="0">
                <a:cs typeface="Arial" charset="0"/>
              </a:rPr>
              <a:t>;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font-size:2em;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p{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	font-size:1.25em;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&lt;/style&gt;&lt;/head&gt;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&lt;h1&gt;Wipro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Technologies&lt;/h1&gt;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&lt;p&gt;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Bangalore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14478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252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43088"/>
            <a:ext cx="40957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001000" cy="5148263"/>
          </a:xfrm>
        </p:spPr>
        <p:txBody>
          <a:bodyPr/>
          <a:lstStyle/>
          <a:p>
            <a:r>
              <a:rPr sz="2800" dirty="0" smtClean="0">
                <a:cs typeface="Arial" charset="0"/>
              </a:rPr>
              <a:t>CSS1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was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introduced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1996</a:t>
            </a:r>
            <a:r>
              <a:rPr lang="en-US" sz="2800" dirty="0" smtClean="0">
                <a:cs typeface="Arial" charset="0"/>
              </a:rPr>
              <a:t> </a:t>
            </a:r>
            <a:endParaRPr sz="2800" dirty="0" smtClean="0">
              <a:cs typeface="Arial" charset="0"/>
            </a:endParaRPr>
          </a:p>
          <a:p>
            <a:endParaRPr sz="1600" dirty="0" smtClean="0">
              <a:cs typeface="Arial" charset="0"/>
            </a:endParaRPr>
          </a:p>
          <a:p>
            <a:r>
              <a:rPr sz="2800" dirty="0" smtClean="0">
                <a:cs typeface="Arial" charset="0"/>
              </a:rPr>
              <a:t>It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first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edition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of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Cascading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Style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Sheets</a:t>
            </a:r>
          </a:p>
          <a:p>
            <a:endParaRPr sz="1600" dirty="0" smtClean="0">
              <a:cs typeface="Arial" charset="0"/>
            </a:endParaRPr>
          </a:p>
          <a:p>
            <a:r>
              <a:rPr sz="2800" dirty="0" smtClean="0">
                <a:cs typeface="Arial" charset="0"/>
              </a:rPr>
              <a:t>Support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several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properties</a:t>
            </a:r>
          </a:p>
          <a:p>
            <a:endParaRPr sz="1600" dirty="0" smtClean="0">
              <a:cs typeface="Arial" charset="0"/>
            </a:endParaRPr>
          </a:p>
          <a:p>
            <a:r>
              <a:rPr sz="2800" dirty="0" smtClean="0">
                <a:cs typeface="Arial" charset="0"/>
              </a:rPr>
              <a:t>Unique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‘id’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each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property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was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introduced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with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CSS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1</a:t>
            </a:r>
          </a:p>
          <a:p>
            <a:endParaRPr sz="1600" dirty="0" smtClean="0">
              <a:cs typeface="Arial" charset="0"/>
            </a:endParaRPr>
          </a:p>
          <a:p>
            <a:r>
              <a:rPr sz="2800" dirty="0" smtClean="0">
                <a:cs typeface="Arial" charset="0"/>
              </a:rPr>
              <a:t>Offered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enhanced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features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implementing</a:t>
            </a:r>
            <a:r>
              <a:rPr lang="en-US" sz="2800" dirty="0">
                <a:cs typeface="Arial" charset="0"/>
              </a:rPr>
              <a:t> m</a:t>
            </a:r>
            <a:r>
              <a:rPr sz="2800" dirty="0" smtClean="0">
                <a:cs typeface="Arial" charset="0"/>
              </a:rPr>
              <a:t>argins,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borders,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padding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positioning</a:t>
            </a:r>
          </a:p>
          <a:p>
            <a:pPr algn="just"/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Quiz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8153400" cy="5486400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z="2600" i="1" dirty="0" smtClean="0">
                <a:cs typeface="Arial" charset="0"/>
              </a:rPr>
              <a:t>To set the color of text as red for a paragraph, you will have to use the style :</a:t>
            </a:r>
          </a:p>
          <a:p>
            <a:pPr marL="1025525" lvl="1" indent="-514350" eaLnBrk="1" hangingPunct="1">
              <a:buFont typeface="Arial" charset="0"/>
              <a:buAutoNum type="alphaLcParenR"/>
            </a:pPr>
            <a:r>
              <a:rPr lang="en-US" sz="2400" b="1" dirty="0" smtClean="0"/>
              <a:t>p{font-color:#ff0000;}</a:t>
            </a:r>
          </a:p>
          <a:p>
            <a:pPr marL="1025525" lvl="1" indent="-514350" eaLnBrk="1" hangingPunct="1">
              <a:buFont typeface="Arial" charset="0"/>
              <a:buAutoNum type="alphaLcParenR"/>
            </a:pPr>
            <a:r>
              <a:rPr lang="en-US" sz="2400" b="1" dirty="0" smtClean="0"/>
              <a:t>p{text-color:#ff0000;}</a:t>
            </a:r>
          </a:p>
          <a:p>
            <a:pPr marL="1025525" lvl="1" indent="-514350" eaLnBrk="1" hangingPunct="1">
              <a:buFont typeface="Arial" charset="0"/>
              <a:buAutoNum type="alphaLcParenR"/>
            </a:pPr>
            <a:r>
              <a:rPr lang="en-US" sz="2400" b="1" dirty="0" smtClean="0"/>
              <a:t>p{paragraph-color:#ff0000;}</a:t>
            </a:r>
          </a:p>
          <a:p>
            <a:pPr marL="1025525" lvl="1" indent="-514350" eaLnBrk="1" hangingPunct="1">
              <a:buFont typeface="Arial" charset="0"/>
              <a:buAutoNum type="alphaLcParenR"/>
            </a:pPr>
            <a:r>
              <a:rPr lang="en-US" sz="2400" b="1" dirty="0" smtClean="0"/>
              <a:t>p{color:#ff0000;}</a:t>
            </a:r>
          </a:p>
          <a:p>
            <a:pPr marL="1025525" lvl="1" indent="-514350" eaLnBrk="1" hangingPunct="1">
              <a:buFont typeface="Arial" charset="0"/>
              <a:buAutoNum type="alphaLcParenR"/>
            </a:pPr>
            <a:endParaRPr lang="en-US" sz="1000" b="1" dirty="0"/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z="2600" i="1" dirty="0" smtClean="0">
                <a:cs typeface="Arial" charset="0"/>
              </a:rPr>
              <a:t>For specifying the font for the text of a paragraph as </a:t>
            </a:r>
            <a:r>
              <a:rPr lang="en-US" sz="2600" i="1" dirty="0" err="1" smtClean="0">
                <a:cs typeface="Arial" charset="0"/>
              </a:rPr>
              <a:t>arial</a:t>
            </a:r>
            <a:r>
              <a:rPr lang="en-US" sz="2600" i="1" dirty="0" smtClean="0">
                <a:cs typeface="Arial" charset="0"/>
              </a:rPr>
              <a:t>, you will have to use the style </a:t>
            </a:r>
            <a:r>
              <a:rPr lang="en-US" sz="2400" b="1" dirty="0" smtClean="0"/>
              <a:t>:</a:t>
            </a:r>
          </a:p>
          <a:p>
            <a:pPr marL="1025525" lvl="1" indent="-514350" eaLnBrk="1" hangingPunct="1">
              <a:buFont typeface="Arial" charset="0"/>
              <a:buAutoNum type="alphaLcParenR"/>
            </a:pPr>
            <a:r>
              <a:rPr lang="en-US" sz="2400" b="1" dirty="0" smtClean="0"/>
              <a:t>p{</a:t>
            </a:r>
            <a:r>
              <a:rPr lang="en-US" sz="2400" b="1" dirty="0" err="1" smtClean="0"/>
              <a:t>text-font:arial</a:t>
            </a:r>
            <a:r>
              <a:rPr lang="en-US" sz="2400" b="1" dirty="0" smtClean="0"/>
              <a:t>;}</a:t>
            </a:r>
          </a:p>
          <a:p>
            <a:pPr marL="1025525" lvl="1" indent="-514350" eaLnBrk="1" hangingPunct="1">
              <a:buFont typeface="Arial" charset="0"/>
              <a:buAutoNum type="alphaLcParenR"/>
            </a:pPr>
            <a:r>
              <a:rPr lang="en-US" sz="2400" b="1" dirty="0" smtClean="0"/>
              <a:t>p{</a:t>
            </a:r>
            <a:r>
              <a:rPr lang="en-US" sz="2400" b="1" dirty="0" err="1" smtClean="0"/>
              <a:t>font:arial</a:t>
            </a:r>
            <a:r>
              <a:rPr lang="en-US" sz="2400" b="1" dirty="0" smtClean="0"/>
              <a:t>;}</a:t>
            </a:r>
          </a:p>
          <a:p>
            <a:pPr marL="1025525" lvl="1" indent="-514350" eaLnBrk="1" hangingPunct="1">
              <a:buFont typeface="Arial" charset="0"/>
              <a:buAutoNum type="alphaLcParenR"/>
            </a:pPr>
            <a:r>
              <a:rPr lang="en-US" sz="2400" b="1" dirty="0" smtClean="0"/>
              <a:t>p{</a:t>
            </a:r>
            <a:r>
              <a:rPr lang="en-US" sz="2400" b="1" dirty="0" err="1" smtClean="0"/>
              <a:t>font-family:arial</a:t>
            </a:r>
            <a:r>
              <a:rPr lang="en-US" sz="2400" b="1" dirty="0" smtClean="0"/>
              <a:t>;}</a:t>
            </a:r>
          </a:p>
          <a:p>
            <a:pPr marL="1025525" lvl="1" indent="-514350" eaLnBrk="1" hangingPunct="1">
              <a:buFont typeface="Arial" charset="0"/>
              <a:buAutoNum type="alphaLcParenR"/>
            </a:pPr>
            <a:r>
              <a:rPr lang="en-US" sz="2400" b="1" dirty="0" smtClean="0"/>
              <a:t>p{</a:t>
            </a:r>
            <a:r>
              <a:rPr lang="en-US" sz="2400" b="1" dirty="0" err="1" smtClean="0"/>
              <a:t>text-family;arial</a:t>
            </a:r>
            <a:r>
              <a:rPr lang="en-US" sz="2400" b="1" dirty="0" smtClean="0"/>
              <a:t>;}</a:t>
            </a:r>
          </a:p>
          <a:p>
            <a:pPr marL="1025525" lvl="1" indent="-514350" eaLnBrk="1" hangingPunct="1">
              <a:buFont typeface="+mj-lt"/>
              <a:buAutoNum type="alphaLcParenR"/>
            </a:pPr>
            <a:endParaRPr lang="en-US" sz="2400" dirty="0" smtClean="0">
              <a:cs typeface="Arial" charset="0"/>
            </a:endParaRPr>
          </a:p>
          <a:p>
            <a:pPr marL="514350" indent="-514350" eaLnBrk="1" hangingPunct="1">
              <a:buFont typeface="Arial" charset="0"/>
              <a:buAutoNum type="arabicPeriod"/>
            </a:pPr>
            <a:endParaRPr sz="26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4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smtClean="0">
                <a:cs typeface="Arial" charset="0"/>
              </a:rPr>
              <a:t>Summary	</a:t>
            </a:r>
          </a:p>
        </p:txBody>
      </p:sp>
      <p:sp>
        <p:nvSpPr>
          <p:cNvPr id="105475" name="Rectangle 3"/>
          <p:cNvSpPr>
            <a:spLocks noGrp="1"/>
          </p:cNvSpPr>
          <p:nvPr>
            <p:ph type="body" idx="4294967295"/>
          </p:nvPr>
        </p:nvSpPr>
        <p:spPr>
          <a:xfrm>
            <a:off x="609600" y="1295400"/>
            <a:ext cx="7924800" cy="4953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module,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were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able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Define Background effect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Apply Text Formatting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Learn how to apply font properties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9"/>
          <p:cNvSpPr>
            <a:spLocks noGrp="1"/>
          </p:cNvSpPr>
          <p:nvPr>
            <p:ph type="title" idx="4294967295"/>
          </p:nvPr>
        </p:nvSpPr>
        <p:spPr>
          <a:xfrm>
            <a:off x="685800" y="2667000"/>
            <a:ext cx="7772400" cy="615950"/>
          </a:xfrm>
        </p:spPr>
        <p:txBody>
          <a:bodyPr/>
          <a:lstStyle/>
          <a:p>
            <a:pPr algn="ctr" eaLnBrk="1" hangingPunct="1"/>
            <a:r>
              <a:rPr lang="en-GB" sz="3400" dirty="0" smtClean="0">
                <a:cs typeface="Arial" charset="0"/>
              </a:rPr>
              <a:t>Links and Lists</a:t>
            </a:r>
            <a:endParaRPr sz="34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95400"/>
            <a:ext cx="8229600" cy="5029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module,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will</a:t>
            </a:r>
            <a:r>
              <a:rPr lang="en-US" sz="2800" dirty="0" smtClean="0">
                <a:cs typeface="Arial" charset="0"/>
              </a:rPr>
              <a:t> </a:t>
            </a:r>
            <a:endParaRPr sz="2600" dirty="0" smtClean="0">
              <a:cs typeface="Arial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sz="2600" dirty="0" smtClean="0"/>
              <a:t>Learn</a:t>
            </a:r>
            <a:r>
              <a:rPr lang="en-US" sz="2600" dirty="0" smtClean="0"/>
              <a:t> </a:t>
            </a:r>
            <a:r>
              <a:rPr sz="2600" dirty="0" smtClean="0"/>
              <a:t>how</a:t>
            </a:r>
            <a:r>
              <a:rPr lang="en-US" sz="2600" dirty="0" smtClean="0"/>
              <a:t> </a:t>
            </a:r>
            <a:r>
              <a:rPr sz="2600" dirty="0" smtClean="0"/>
              <a:t>to</a:t>
            </a:r>
            <a:r>
              <a:rPr lang="en-US" sz="2600" dirty="0" smtClean="0"/>
              <a:t> </a:t>
            </a:r>
            <a:r>
              <a:rPr sz="2600" dirty="0" smtClean="0"/>
              <a:t>style</a:t>
            </a:r>
            <a:r>
              <a:rPr lang="en-US" sz="2600" dirty="0" smtClean="0"/>
              <a:t> </a:t>
            </a:r>
            <a:r>
              <a:rPr sz="2600" dirty="0" smtClean="0"/>
              <a:t>a</a:t>
            </a:r>
            <a:r>
              <a:rPr lang="en-US" sz="2600" dirty="0" smtClean="0"/>
              <a:t> </a:t>
            </a:r>
            <a:r>
              <a:rPr sz="2600" dirty="0" smtClean="0"/>
              <a:t>link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Set List Item markers</a:t>
            </a:r>
            <a:endParaRPr sz="2600" dirty="0" smtClean="0"/>
          </a:p>
        </p:txBody>
      </p:sp>
      <p:sp>
        <p:nvSpPr>
          <p:cNvPr id="96259" name="Title 7"/>
          <p:cNvSpPr>
            <a:spLocks noGrp="1"/>
          </p:cNvSpPr>
          <p:nvPr>
            <p:ph type="title" idx="4294967295"/>
          </p:nvPr>
        </p:nvSpPr>
        <p:spPr>
          <a:xfrm>
            <a:off x="0" y="300038"/>
            <a:ext cx="7562850" cy="554037"/>
          </a:xfrm>
        </p:spPr>
        <p:txBody>
          <a:bodyPr/>
          <a:lstStyle/>
          <a:p>
            <a:pPr eaLnBrk="1" hangingPunct="1"/>
            <a:r>
              <a:rPr smtClean="0">
                <a:cs typeface="Arial" charset="0"/>
              </a:rPr>
              <a:t>Obj</a:t>
            </a:r>
            <a:r>
              <a:rPr lang="az-Cyrl-AZ" smtClean="0">
                <a:cs typeface="Arial" charset="0"/>
              </a:rPr>
              <a:t>е</a:t>
            </a:r>
            <a:r>
              <a:rPr smtClean="0">
                <a:cs typeface="Arial" charset="0"/>
              </a:rPr>
              <a:t>ctiv</a:t>
            </a:r>
            <a:r>
              <a:rPr lang="az-Cyrl-AZ" smtClean="0">
                <a:cs typeface="Arial" charset="0"/>
              </a:rPr>
              <a:t>е</a:t>
            </a:r>
            <a:r>
              <a:rPr smtClean="0">
                <a:cs typeface="Arial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>
          <a:xfrm>
            <a:off x="679450" y="152400"/>
            <a:ext cx="74803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Links</a:t>
            </a:r>
          </a:p>
        </p:txBody>
      </p:sp>
      <p:sp>
        <p:nvSpPr>
          <p:cNvPr id="97283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CSS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styles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style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any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link.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Links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 be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styled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different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ways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using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any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CSS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property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like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color,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font-family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etc.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Links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one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of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following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states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</a:p>
          <a:p>
            <a:pPr eaLnBrk="1" hangingPunct="1">
              <a:buFont typeface="Arial" charset="0"/>
              <a:buNone/>
            </a:pPr>
            <a:endParaRPr sz="800" dirty="0" smtClean="0">
              <a:cs typeface="Arial" charset="0"/>
            </a:endParaRPr>
          </a:p>
          <a:p>
            <a:pPr eaLnBrk="1" hangingPunct="1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a:</a:t>
            </a: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link</a:t>
            </a: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–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Unvisited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link</a:t>
            </a:r>
          </a:p>
          <a:p>
            <a:pPr eaLnBrk="1" hangingPunct="1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a:</a:t>
            </a: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visited</a:t>
            </a: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–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link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that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has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visited</a:t>
            </a:r>
          </a:p>
          <a:p>
            <a:pPr eaLnBrk="1" hangingPunct="1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a:</a:t>
            </a: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hover</a:t>
            </a: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–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link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over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which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mouse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pointer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is</a:t>
            </a:r>
            <a:r>
              <a:rPr lang="en-US" sz="2600" dirty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					</a:t>
            </a:r>
            <a:r>
              <a:rPr sz="2600" dirty="0" smtClean="0">
                <a:cs typeface="Arial" charset="0"/>
              </a:rPr>
              <a:t>moving</a:t>
            </a:r>
          </a:p>
          <a:p>
            <a:pPr eaLnBrk="1" hangingPunct="1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a:</a:t>
            </a: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600" b="1" dirty="0" smtClean="0">
                <a:solidFill>
                  <a:srgbClr val="FF0000"/>
                </a:solidFill>
                <a:cs typeface="Arial" charset="0"/>
              </a:rPr>
              <a:t>active</a:t>
            </a:r>
            <a:r>
              <a:rPr lang="en-US" sz="2600" b="1" dirty="0" smtClean="0">
                <a:solidFill>
                  <a:srgbClr val="FF0000"/>
                </a:solidFill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–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link,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which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has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been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just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clicked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600" dirty="0" smtClean="0">
                <a:cs typeface="Arial" charset="0"/>
              </a:rPr>
              <a:t>Links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be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styled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according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their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states.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>
          <a:xfrm>
            <a:off x="679450" y="152400"/>
            <a:ext cx="74803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Links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82296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a:link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color:yellow</a:t>
            </a:r>
            <a:r>
              <a:rPr dirty="0" smtClean="0">
                <a:cs typeface="Arial" charset="0"/>
              </a:rPr>
              <a:t>;}</a:t>
            </a:r>
            <a:r>
              <a:rPr lang="en-US" dirty="0" smtClean="0">
                <a:cs typeface="Arial" charset="0"/>
              </a:rPr>
              <a:t>    </a:t>
            </a: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a:visited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color:blue</a:t>
            </a:r>
            <a:r>
              <a:rPr dirty="0" smtClean="0">
                <a:cs typeface="Arial" charset="0"/>
              </a:rPr>
              <a:t>;}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a:hover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color:red</a:t>
            </a:r>
            <a:r>
              <a:rPr dirty="0" smtClean="0">
                <a:cs typeface="Arial" charset="0"/>
              </a:rPr>
              <a:t>;}</a:t>
            </a:r>
            <a:r>
              <a:rPr lang="en-US" dirty="0" smtClean="0">
                <a:cs typeface="Arial" charset="0"/>
              </a:rPr>
              <a:t>   </a:t>
            </a: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a:active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color:green</a:t>
            </a:r>
            <a:r>
              <a:rPr dirty="0" smtClean="0">
                <a:cs typeface="Arial" charset="0"/>
              </a:rPr>
              <a:t>;}</a:t>
            </a:r>
            <a:r>
              <a:rPr lang="en-US" dirty="0" smtClean="0">
                <a:cs typeface="Arial" charset="0"/>
              </a:rPr>
              <a:t>  </a:t>
            </a: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&lt;a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href</a:t>
            </a:r>
            <a:r>
              <a:rPr dirty="0" smtClean="0">
                <a:cs typeface="Arial" charset="0"/>
              </a:rPr>
              <a:t>="css16.html"&gt;Click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here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open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html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document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css16&lt;/a&gt;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&lt;/html&gt;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 idx="4294967295"/>
          </p:nvPr>
        </p:nvSpPr>
        <p:spPr>
          <a:xfrm>
            <a:off x="679450" y="152400"/>
            <a:ext cx="74803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2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Links</a:t>
            </a:r>
          </a:p>
        </p:txBody>
      </p:sp>
      <p:sp>
        <p:nvSpPr>
          <p:cNvPr id="9933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82296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You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use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text-decoration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property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links.</a:t>
            </a:r>
          </a:p>
          <a:p>
            <a:pPr eaLnBrk="1" hangingPunct="1">
              <a:buFont typeface="Arial" charset="0"/>
              <a:buNone/>
            </a:pPr>
            <a:endParaRPr sz="12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&lt;html&gt;&lt;head&gt;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a:link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text-decoration:none</a:t>
            </a:r>
            <a:r>
              <a:rPr dirty="0" smtClean="0">
                <a:cs typeface="Arial" charset="0"/>
              </a:rPr>
              <a:t>;}</a:t>
            </a:r>
            <a:r>
              <a:rPr lang="en-US" dirty="0" smtClean="0">
                <a:cs typeface="Arial" charset="0"/>
              </a:rPr>
              <a:t>    </a:t>
            </a: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a:visited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text-decoration:none</a:t>
            </a:r>
            <a:r>
              <a:rPr dirty="0" smtClean="0">
                <a:cs typeface="Arial" charset="0"/>
              </a:rPr>
              <a:t>;}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a:hover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text-decoration:underline;color:blue</a:t>
            </a:r>
            <a:r>
              <a:rPr dirty="0" smtClean="0">
                <a:cs typeface="Arial" charset="0"/>
              </a:rPr>
              <a:t>;}</a:t>
            </a:r>
            <a:r>
              <a:rPr lang="en-US" dirty="0" smtClean="0">
                <a:cs typeface="Arial" charset="0"/>
              </a:rPr>
              <a:t>   </a:t>
            </a: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a:active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color:red</a:t>
            </a:r>
            <a:r>
              <a:rPr dirty="0" smtClean="0">
                <a:cs typeface="Arial" charset="0"/>
              </a:rPr>
              <a:t>}</a:t>
            </a:r>
            <a:r>
              <a:rPr lang="en-US" dirty="0" smtClean="0">
                <a:cs typeface="Arial" charset="0"/>
              </a:rPr>
              <a:t>  </a:t>
            </a: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&lt;a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href</a:t>
            </a:r>
            <a:r>
              <a:rPr dirty="0" smtClean="0">
                <a:cs typeface="Arial" charset="0"/>
              </a:rPr>
              <a:t>="css16.html"&gt;Click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here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open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html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document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css16&lt;/a&gt;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&lt;/body&gt;&lt;/html&gt;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>
          <a:xfrm>
            <a:off x="679450" y="152400"/>
            <a:ext cx="74803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3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Links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82296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You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also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use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background-color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property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for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links.</a:t>
            </a:r>
          </a:p>
          <a:p>
            <a:pPr eaLnBrk="1" hangingPunct="1">
              <a:buFont typeface="Arial" charset="0"/>
              <a:buNone/>
            </a:pPr>
            <a:endParaRPr sz="12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&lt;html&gt;&lt;head&gt;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a:link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background-color:blue</a:t>
            </a:r>
            <a:r>
              <a:rPr dirty="0" smtClean="0">
                <a:cs typeface="Arial" charset="0"/>
              </a:rPr>
              <a:t>;}</a:t>
            </a:r>
            <a:r>
              <a:rPr lang="en-US" dirty="0" smtClean="0">
                <a:cs typeface="Arial" charset="0"/>
              </a:rPr>
              <a:t>    </a:t>
            </a: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a:visited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background-color:yellow</a:t>
            </a:r>
            <a:r>
              <a:rPr dirty="0" smtClean="0">
                <a:cs typeface="Arial" charset="0"/>
              </a:rPr>
              <a:t>;}</a:t>
            </a:r>
            <a:r>
              <a:rPr lang="en-US" dirty="0" smtClean="0">
                <a:cs typeface="Arial" charset="0"/>
              </a:rPr>
              <a:t> </a:t>
            </a: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a:hover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background-color:cyan</a:t>
            </a:r>
            <a:r>
              <a:rPr dirty="0" smtClean="0">
                <a:cs typeface="Arial" charset="0"/>
              </a:rPr>
              <a:t>;}</a:t>
            </a:r>
            <a:r>
              <a:rPr lang="en-US" dirty="0" smtClean="0">
                <a:cs typeface="Arial" charset="0"/>
              </a:rPr>
              <a:t>   </a:t>
            </a: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a:active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  <a:r>
              <a:rPr dirty="0" err="1" smtClean="0">
                <a:cs typeface="Arial" charset="0"/>
              </a:rPr>
              <a:t>background-color:red</a:t>
            </a:r>
            <a:r>
              <a:rPr dirty="0" smtClean="0">
                <a:cs typeface="Arial" charset="0"/>
              </a:rPr>
              <a:t>;}</a:t>
            </a:r>
            <a:r>
              <a:rPr lang="en-US" dirty="0" smtClean="0">
                <a:cs typeface="Arial" charset="0"/>
              </a:rPr>
              <a:t>  </a:t>
            </a:r>
            <a:endParaRPr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&lt;/style&gt;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&lt;p&gt;&lt;a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href</a:t>
            </a:r>
            <a:r>
              <a:rPr dirty="0" smtClean="0">
                <a:cs typeface="Arial" charset="0"/>
              </a:rPr>
              <a:t>="css16.html"&gt;Click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here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open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html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document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css16&lt;/a&gt;&lt;/p&gt;</a:t>
            </a:r>
          </a:p>
          <a:p>
            <a:pPr eaLnBrk="1" hangingPunct="1">
              <a:buFont typeface="Arial" charset="0"/>
              <a:buNone/>
            </a:pPr>
            <a:r>
              <a:rPr dirty="0" smtClean="0">
                <a:cs typeface="Arial" charset="0"/>
              </a:rPr>
              <a:t>&lt;/body&gt;&lt;/html&gt;</a:t>
            </a:r>
          </a:p>
          <a:p>
            <a:pPr eaLnBrk="1" hangingPunct="1">
              <a:buFont typeface="Arial" charset="0"/>
              <a:buNone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Quiz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8001000" cy="5334000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z="2500" i="1" dirty="0" smtClean="0">
                <a:cs typeface="Arial" charset="0"/>
              </a:rPr>
              <a:t>To remove underline from a hyperlink, you will have to use the following </a:t>
            </a:r>
            <a:r>
              <a:rPr lang="en-US" sz="2500" i="1" dirty="0" err="1" smtClean="0">
                <a:cs typeface="Arial" charset="0"/>
              </a:rPr>
              <a:t>css</a:t>
            </a:r>
            <a:r>
              <a:rPr lang="en-US" sz="2500" i="1" dirty="0" smtClean="0">
                <a:cs typeface="Arial" charset="0"/>
              </a:rPr>
              <a:t> syntax :</a:t>
            </a:r>
          </a:p>
          <a:p>
            <a:pPr marL="0" indent="0" eaLnBrk="1" hangingPunct="1">
              <a:buNone/>
            </a:pPr>
            <a:endParaRPr lang="en-US" sz="800" i="1" dirty="0" smtClean="0">
              <a:cs typeface="Arial" charset="0"/>
            </a:endParaRPr>
          </a:p>
          <a:p>
            <a:pPr marL="968375" lvl="1" indent="-457200" eaLnBrk="1" hangingPunct="1">
              <a:buFont typeface="+mj-lt"/>
              <a:buAutoNum type="alphaLcParenR"/>
            </a:pPr>
            <a:r>
              <a:rPr lang="en-US" sz="2200" b="1" dirty="0" smtClean="0"/>
              <a:t>a:link{text-decoration:no-underline;}</a:t>
            </a:r>
          </a:p>
          <a:p>
            <a:pPr marL="968375" lvl="1" indent="-457200" eaLnBrk="1" hangingPunct="1">
              <a:buFont typeface="+mj-lt"/>
              <a:buAutoNum type="alphaLcParenR"/>
            </a:pPr>
            <a:r>
              <a:rPr lang="en-US" sz="2200" b="1" dirty="0" smtClean="0"/>
              <a:t>a:link{text-underline:none;}</a:t>
            </a:r>
          </a:p>
          <a:p>
            <a:pPr marL="968375" lvl="1" indent="-457200" eaLnBrk="1" hangingPunct="1">
              <a:buFont typeface="+mj-lt"/>
              <a:buAutoNum type="alphaLcParenR"/>
            </a:pPr>
            <a:r>
              <a:rPr lang="en-US" sz="2200" b="1" dirty="0" smtClean="0"/>
              <a:t>a:link{text-decoration:none;}</a:t>
            </a:r>
          </a:p>
          <a:p>
            <a:pPr marL="968375" lvl="1" indent="-457200" eaLnBrk="1" hangingPunct="1">
              <a:buFont typeface="+mj-lt"/>
              <a:buAutoNum type="alphaLcParenR"/>
            </a:pPr>
            <a:r>
              <a:rPr lang="en-US" sz="2200" b="1" dirty="0" smtClean="0"/>
              <a:t>a:hyperlink(text:no-underline;}</a:t>
            </a:r>
          </a:p>
          <a:p>
            <a:pPr marL="511175" lvl="1" indent="0" eaLnBrk="1" hangingPunct="1">
              <a:buNone/>
            </a:pPr>
            <a:endParaRPr lang="en-US" sz="1000" b="1" dirty="0" smtClean="0"/>
          </a:p>
          <a:p>
            <a:pPr marL="514350" indent="-514350" eaLnBrk="1" hangingPunct="1">
              <a:buAutoNum type="arabicPeriod" startAt="2"/>
            </a:pPr>
            <a:r>
              <a:rPr lang="en-US" sz="2500" i="1" dirty="0" smtClean="0">
                <a:cs typeface="Arial" charset="0"/>
              </a:rPr>
              <a:t>To set the color of the text for a hyperlink, when the mouse pointer moves over it, we have to use :</a:t>
            </a:r>
          </a:p>
          <a:p>
            <a:pPr marL="0" indent="0" eaLnBrk="1" hangingPunct="1">
              <a:buNone/>
            </a:pPr>
            <a:endParaRPr lang="en-US" sz="800" i="1" dirty="0" smtClean="0">
              <a:cs typeface="Arial" charset="0"/>
            </a:endParaRPr>
          </a:p>
          <a:p>
            <a:pPr marL="511175" lvl="1" indent="0" eaLnBrk="1" hangingPunct="1">
              <a:buNone/>
            </a:pPr>
            <a:r>
              <a:rPr lang="en-US" sz="2200" b="1" dirty="0" smtClean="0"/>
              <a:t>a) a:hover {</a:t>
            </a:r>
            <a:r>
              <a:rPr lang="en-US" sz="2200" b="1" dirty="0" err="1"/>
              <a:t>background-color:cyan</a:t>
            </a:r>
            <a:r>
              <a:rPr lang="en-US" sz="2200" b="1" dirty="0" smtClean="0"/>
              <a:t>;}   </a:t>
            </a:r>
            <a:endParaRPr lang="en-US" sz="2200" b="1" dirty="0"/>
          </a:p>
          <a:p>
            <a:pPr marL="511175" lvl="1" indent="0" eaLnBrk="1" hangingPunct="1">
              <a:buNone/>
            </a:pPr>
            <a:r>
              <a:rPr lang="en-US" sz="2200" b="1" dirty="0" smtClean="0"/>
              <a:t>b) a:mouseover {background-color:cyan;}</a:t>
            </a:r>
          </a:p>
          <a:p>
            <a:pPr marL="511175" lvl="1" indent="0" eaLnBrk="1" hangingPunct="1">
              <a:buNone/>
            </a:pPr>
            <a:r>
              <a:rPr lang="en-US" sz="2200" b="1" dirty="0" smtClean="0"/>
              <a:t>c) a:mousehover {background-color:cyan;}</a:t>
            </a:r>
          </a:p>
          <a:p>
            <a:pPr marL="511175" lvl="1" indent="0" eaLnBrk="1" hangingPunct="1">
              <a:buNone/>
            </a:pPr>
            <a:r>
              <a:rPr lang="en-US" sz="2200" b="1" dirty="0" smtClean="0"/>
              <a:t>d) a:hover {color-cyan;}</a:t>
            </a:r>
          </a:p>
        </p:txBody>
      </p:sp>
    </p:spTree>
    <p:extLst>
      <p:ext uri="{BB962C8B-B14F-4D97-AF65-F5344CB8AC3E}">
        <p14:creationId xmlns:p14="http://schemas.microsoft.com/office/powerpoint/2010/main" val="5302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>
          <a:xfrm>
            <a:off x="679450" y="152400"/>
            <a:ext cx="74803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List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990600"/>
            <a:ext cx="8610600" cy="54102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CSS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list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properties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for</a:t>
            </a:r>
            <a:r>
              <a:rPr lang="en-US" sz="2600" dirty="0" smtClean="0">
                <a:cs typeface="Arial" charset="0"/>
              </a:rPr>
              <a:t> </a:t>
            </a: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sz="1200" dirty="0" smtClean="0">
              <a:cs typeface="Arial" charset="0"/>
            </a:endParaRPr>
          </a:p>
          <a:p>
            <a:pPr eaLnBrk="1" hangingPunct="1">
              <a:buClr>
                <a:srgbClr val="00B0F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Setting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different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list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item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markers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ordered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lists</a:t>
            </a:r>
          </a:p>
          <a:p>
            <a:pPr marL="0" indent="0" eaLnBrk="1" hangingPunct="1">
              <a:buClr>
                <a:srgbClr val="00B0F0"/>
              </a:buClr>
              <a:buFont typeface="Arial" charset="0"/>
              <a:buNone/>
              <a:defRPr/>
            </a:pPr>
            <a:endParaRPr sz="1000" dirty="0" smtClean="0">
              <a:cs typeface="Arial" charset="0"/>
            </a:endParaRPr>
          </a:p>
          <a:p>
            <a:pPr eaLnBrk="1" hangingPunct="1">
              <a:buClr>
                <a:srgbClr val="00B0F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Setting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different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list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item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markers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unordered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lists</a:t>
            </a:r>
          </a:p>
          <a:p>
            <a:pPr marL="0" indent="0" eaLnBrk="1" hangingPunct="1">
              <a:buClr>
                <a:srgbClr val="00B0F0"/>
              </a:buClr>
              <a:buFont typeface="Arial" charset="0"/>
              <a:buNone/>
              <a:defRPr/>
            </a:pPr>
            <a:endParaRPr sz="1000" dirty="0" smtClean="0">
              <a:cs typeface="Arial" charset="0"/>
            </a:endParaRPr>
          </a:p>
          <a:p>
            <a:pPr eaLnBrk="1" hangingPunct="1">
              <a:buClr>
                <a:srgbClr val="00B0F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image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list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item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marker</a:t>
            </a:r>
          </a:p>
          <a:p>
            <a:pPr eaLnBrk="1" hangingPunct="1">
              <a:buClr>
                <a:srgbClr val="00B0F0"/>
              </a:buClr>
              <a:buFont typeface="Wingdings" panose="05000000000000000000" pitchFamily="2" charset="2"/>
              <a:buChar char="Ø"/>
              <a:defRPr/>
            </a:pPr>
            <a:endParaRPr sz="1500" dirty="0" smtClean="0">
              <a:cs typeface="Arial" charset="0"/>
            </a:endParaRPr>
          </a:p>
          <a:p>
            <a:pPr marL="0" indent="0" eaLnBrk="1" hangingPunct="1">
              <a:buClr>
                <a:srgbClr val="00B0F0"/>
              </a:buClr>
              <a:buFont typeface="Arial" charset="0"/>
              <a:buNone/>
              <a:defRPr/>
            </a:pPr>
            <a:r>
              <a:rPr sz="2600" dirty="0" smtClean="0">
                <a:cs typeface="Arial" charset="0"/>
              </a:rPr>
              <a:t>You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can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use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the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following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properties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to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set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item</a:t>
            </a:r>
            <a:r>
              <a:rPr lang="en-US" sz="2600" dirty="0">
                <a:cs typeface="Arial" charset="0"/>
              </a:rPr>
              <a:t> </a:t>
            </a:r>
            <a:r>
              <a:rPr sz="2600" dirty="0" smtClean="0">
                <a:cs typeface="Arial" charset="0"/>
              </a:rPr>
              <a:t>markers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</a:p>
          <a:p>
            <a:pPr marL="0" indent="0" eaLnBrk="1" hangingPunct="1">
              <a:buClr>
                <a:srgbClr val="00B0F0"/>
              </a:buClr>
              <a:buFont typeface="Arial" charset="0"/>
              <a:buNone/>
              <a:defRPr/>
            </a:pPr>
            <a:endParaRPr sz="1000" dirty="0">
              <a:cs typeface="Arial" charset="0"/>
            </a:endParaRPr>
          </a:p>
          <a:p>
            <a:pPr eaLnBrk="1" hangingPunct="1">
              <a:buClr>
                <a:srgbClr val="00B0F0"/>
              </a:buClr>
              <a:buFont typeface="Wingdings" panose="05000000000000000000" pitchFamily="2" charset="2"/>
              <a:buChar char="v"/>
              <a:defRPr/>
            </a:pP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list-style-type</a:t>
            </a:r>
          </a:p>
          <a:p>
            <a:pPr eaLnBrk="1" hangingPunct="1">
              <a:buClr>
                <a:srgbClr val="00B0F0"/>
              </a:buClr>
              <a:buFont typeface="Wingdings" panose="05000000000000000000" pitchFamily="2" charset="2"/>
              <a:buChar char="v"/>
              <a:defRPr/>
            </a:pP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list-style-image</a:t>
            </a:r>
          </a:p>
          <a:p>
            <a:pPr eaLnBrk="1" hangingPunct="1">
              <a:buFont typeface="Arial" charset="0"/>
              <a:buNone/>
              <a:defRPr/>
            </a:pPr>
            <a:endParaRPr sz="26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2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001000" cy="5148263"/>
          </a:xfrm>
        </p:spPr>
        <p:txBody>
          <a:bodyPr/>
          <a:lstStyle/>
          <a:p>
            <a:r>
              <a:rPr sz="2800" dirty="0" smtClean="0">
                <a:cs typeface="Arial" charset="0"/>
              </a:rPr>
              <a:t>Published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1998</a:t>
            </a:r>
          </a:p>
          <a:p>
            <a:endParaRPr dirty="0" smtClean="0">
              <a:cs typeface="Arial" charset="0"/>
            </a:endParaRPr>
          </a:p>
          <a:p>
            <a:r>
              <a:rPr sz="2800" dirty="0" smtClean="0">
                <a:cs typeface="Arial" charset="0"/>
              </a:rPr>
              <a:t>Support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Bidirectional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texts</a:t>
            </a:r>
          </a:p>
          <a:p>
            <a:endParaRPr dirty="0" smtClean="0">
              <a:cs typeface="Arial" charset="0"/>
            </a:endParaRPr>
          </a:p>
          <a:p>
            <a:r>
              <a:rPr sz="2800" dirty="0" smtClean="0">
                <a:cs typeface="Arial" charset="0"/>
              </a:rPr>
              <a:t>New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font</a:t>
            </a:r>
            <a:r>
              <a:rPr lang="en-US" sz="2800" dirty="0" smtClean="0">
                <a:cs typeface="Arial" charset="0"/>
              </a:rPr>
              <a:t>  </a:t>
            </a:r>
            <a:r>
              <a:rPr sz="2800" dirty="0" smtClean="0">
                <a:cs typeface="Arial" charset="0"/>
              </a:rPr>
              <a:t>properties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such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shadows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were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introduced</a:t>
            </a:r>
          </a:p>
          <a:p>
            <a:endParaRPr dirty="0" smtClean="0">
              <a:cs typeface="Arial" charset="0"/>
            </a:endParaRPr>
          </a:p>
          <a:p>
            <a:r>
              <a:rPr sz="2800" dirty="0" smtClean="0">
                <a:cs typeface="Arial" charset="0"/>
              </a:rPr>
              <a:t>CSS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2.1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was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last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2</a:t>
            </a:r>
            <a:r>
              <a:rPr sz="2800" baseline="30000" dirty="0" smtClean="0">
                <a:cs typeface="Arial" charset="0"/>
              </a:rPr>
              <a:t>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generation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edition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of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763000" cy="492443"/>
          </a:xfrm>
        </p:spPr>
        <p:txBody>
          <a:bodyPr/>
          <a:lstStyle/>
          <a:p>
            <a:pPr eaLnBrk="1" hangingPunct="1"/>
            <a:r>
              <a:rPr sz="2600" dirty="0" smtClean="0">
                <a:cs typeface="Arial" charset="0"/>
              </a:rPr>
              <a:t>Demo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Different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List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Item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markers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Unordered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Lists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14400"/>
            <a:ext cx="7924800" cy="5638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&lt;html&gt;&lt;head&gt;&lt;style&gt;</a:t>
            </a:r>
          </a:p>
          <a:p>
            <a:pPr eaLnBrk="1" hangingPunct="1">
              <a:buFont typeface="Arial" charset="0"/>
              <a:buNone/>
            </a:pPr>
            <a:r>
              <a:rPr sz="1800" dirty="0" err="1" smtClean="0">
                <a:cs typeface="Arial" charset="0"/>
              </a:rPr>
              <a:t>ul.a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{</a:t>
            </a:r>
            <a:r>
              <a:rPr sz="1800" dirty="0" err="1" smtClean="0">
                <a:cs typeface="Arial" charset="0"/>
              </a:rPr>
              <a:t>list-style-type:circle</a:t>
            </a:r>
            <a:r>
              <a:rPr sz="18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sz="1800" dirty="0" err="1" smtClean="0">
                <a:cs typeface="Arial" charset="0"/>
              </a:rPr>
              <a:t>ul.b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{</a:t>
            </a:r>
            <a:r>
              <a:rPr sz="1800" dirty="0" err="1" smtClean="0">
                <a:cs typeface="Arial" charset="0"/>
              </a:rPr>
              <a:t>list-style-type:square</a:t>
            </a:r>
            <a:r>
              <a:rPr sz="18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p{</a:t>
            </a:r>
            <a:r>
              <a:rPr sz="1800" dirty="0" err="1" smtClean="0">
                <a:cs typeface="Arial" charset="0"/>
              </a:rPr>
              <a:t>text-decoration:underline</a:t>
            </a:r>
            <a:r>
              <a:rPr sz="18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&lt;/style&gt;&lt;/head&gt;&lt;body&gt;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&lt;h1&gt;Courses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offered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:&lt;/h1&gt;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&lt;p&gt;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Category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A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&lt;/p&gt;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</a:t>
            </a:r>
            <a:r>
              <a:rPr sz="1800" dirty="0" err="1" smtClean="0">
                <a:cs typeface="Arial" charset="0"/>
              </a:rPr>
              <a:t>ul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class="a"&gt;</a:t>
            </a:r>
          </a:p>
          <a:p>
            <a:pPr eaLnBrk="1" hangingPunct="1">
              <a:buFont typeface="Arial" charset="0"/>
              <a:buNone/>
            </a:pPr>
            <a:r>
              <a:rPr lang="en-US" sz="1800" dirty="0" smtClean="0">
                <a:cs typeface="Arial" charset="0"/>
              </a:rPr>
              <a:t>  </a:t>
            </a:r>
            <a:r>
              <a:rPr sz="1800" dirty="0" smtClean="0">
                <a:cs typeface="Arial" charset="0"/>
              </a:rPr>
              <a:t>&lt;li&gt;Java&lt;/li&gt;</a:t>
            </a:r>
          </a:p>
          <a:p>
            <a:pPr eaLnBrk="1" hangingPunct="1">
              <a:buFont typeface="Arial" charset="0"/>
              <a:buNone/>
            </a:pPr>
            <a:r>
              <a:rPr lang="en-US" sz="1800" dirty="0" smtClean="0">
                <a:cs typeface="Arial" charset="0"/>
              </a:rPr>
              <a:t>  </a:t>
            </a:r>
            <a:r>
              <a:rPr sz="1800" dirty="0" smtClean="0">
                <a:cs typeface="Arial" charset="0"/>
              </a:rPr>
              <a:t>&lt;li&gt;C++&lt;/li&gt;</a:t>
            </a:r>
          </a:p>
          <a:p>
            <a:pPr eaLnBrk="1" hangingPunct="1">
              <a:buFont typeface="Arial" charset="0"/>
              <a:buNone/>
            </a:pPr>
            <a:r>
              <a:rPr lang="en-US" sz="1800" dirty="0" smtClean="0">
                <a:cs typeface="Arial" charset="0"/>
              </a:rPr>
              <a:t>  </a:t>
            </a:r>
            <a:r>
              <a:rPr sz="1800" dirty="0" smtClean="0">
                <a:cs typeface="Arial" charset="0"/>
              </a:rPr>
              <a:t>&lt;li&gt;SQL&lt;/li&gt;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&lt;/</a:t>
            </a:r>
            <a:r>
              <a:rPr sz="1800" dirty="0" err="1" smtClean="0">
                <a:cs typeface="Arial" charset="0"/>
              </a:rPr>
              <a:t>ul</a:t>
            </a:r>
            <a:r>
              <a:rPr sz="1800" dirty="0" smtClean="0">
                <a:cs typeface="Arial" charset="0"/>
              </a:rPr>
              <a:t>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&lt;p&gt;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Category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B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&lt;/p&gt;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</a:t>
            </a:r>
            <a:r>
              <a:rPr sz="1800" dirty="0" err="1" smtClean="0">
                <a:cs typeface="Arial" charset="0"/>
              </a:rPr>
              <a:t>ul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class="b"&gt;</a:t>
            </a:r>
          </a:p>
          <a:p>
            <a:pPr eaLnBrk="1" hangingPunct="1">
              <a:buFont typeface="Arial" charset="0"/>
              <a:buNone/>
            </a:pPr>
            <a:r>
              <a:rPr lang="en-US" sz="1800" dirty="0" smtClean="0">
                <a:cs typeface="Arial" charset="0"/>
              </a:rPr>
              <a:t>  </a:t>
            </a:r>
            <a:r>
              <a:rPr sz="1800" dirty="0" smtClean="0">
                <a:cs typeface="Arial" charset="0"/>
              </a:rPr>
              <a:t>&lt;li&gt;Struts&lt;/li&gt;</a:t>
            </a:r>
          </a:p>
          <a:p>
            <a:pPr eaLnBrk="1" hangingPunct="1">
              <a:buFont typeface="Arial" charset="0"/>
              <a:buNone/>
            </a:pPr>
            <a:r>
              <a:rPr lang="en-US" sz="1800" dirty="0" smtClean="0">
                <a:cs typeface="Arial" charset="0"/>
              </a:rPr>
              <a:t>  </a:t>
            </a:r>
            <a:r>
              <a:rPr sz="1800" dirty="0" smtClean="0">
                <a:cs typeface="Arial" charset="0"/>
              </a:rPr>
              <a:t>&lt;li&gt;Hibernate&lt;/li&gt;</a:t>
            </a:r>
          </a:p>
          <a:p>
            <a:pPr eaLnBrk="1" hangingPunct="1">
              <a:buFont typeface="Arial" charset="0"/>
              <a:buNone/>
            </a:pPr>
            <a:r>
              <a:rPr lang="en-US" sz="1800" dirty="0" smtClean="0">
                <a:cs typeface="Arial" charset="0"/>
              </a:rPr>
              <a:t>  </a:t>
            </a:r>
            <a:r>
              <a:rPr sz="1800" dirty="0" smtClean="0">
                <a:cs typeface="Arial" charset="0"/>
              </a:rPr>
              <a:t>&lt;li&gt;Spring&lt;/li&gt;&lt;/</a:t>
            </a:r>
            <a:r>
              <a:rPr sz="1800" dirty="0" err="1" smtClean="0">
                <a:cs typeface="Arial" charset="0"/>
              </a:rPr>
              <a:t>ul</a:t>
            </a:r>
            <a:r>
              <a:rPr sz="1800" dirty="0" smtClean="0">
                <a:cs typeface="Arial" charset="0"/>
              </a:rPr>
              <a:t>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&lt;/body&gt;&lt;/html&gt;</a:t>
            </a:r>
          </a:p>
          <a:p>
            <a:pPr eaLnBrk="1" hangingPunct="1">
              <a:buFont typeface="Arial" charset="0"/>
              <a:buNone/>
            </a:pPr>
            <a:endParaRPr sz="1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1800" dirty="0" smtClean="0"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1650" y="16764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2057400"/>
            <a:ext cx="36195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686800" cy="492125"/>
          </a:xfrm>
        </p:spPr>
        <p:txBody>
          <a:bodyPr/>
          <a:lstStyle/>
          <a:p>
            <a:pPr eaLnBrk="1" hangingPunct="1"/>
            <a:r>
              <a:rPr sz="2600" dirty="0" smtClean="0">
                <a:cs typeface="Arial" charset="0"/>
              </a:rPr>
              <a:t>Demo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Different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List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Item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markers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for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Ordered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Lists</a:t>
            </a:r>
          </a:p>
        </p:txBody>
      </p:sp>
      <p:sp>
        <p:nvSpPr>
          <p:cNvPr id="10342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14400"/>
            <a:ext cx="7924800" cy="5638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&lt;html&gt;&lt;head&gt;&lt;style&gt;</a:t>
            </a:r>
          </a:p>
          <a:p>
            <a:pPr eaLnBrk="1" hangingPunct="1">
              <a:buFont typeface="Arial" charset="0"/>
              <a:buNone/>
            </a:pPr>
            <a:r>
              <a:rPr sz="1800" dirty="0" err="1" smtClean="0">
                <a:cs typeface="Arial" charset="0"/>
              </a:rPr>
              <a:t>ol.a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{</a:t>
            </a:r>
            <a:r>
              <a:rPr sz="1800" dirty="0" err="1" smtClean="0">
                <a:cs typeface="Arial" charset="0"/>
              </a:rPr>
              <a:t>list-style-type:upper-roman</a:t>
            </a:r>
            <a:r>
              <a:rPr sz="18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sz="1800" dirty="0" err="1" smtClean="0">
                <a:cs typeface="Arial" charset="0"/>
              </a:rPr>
              <a:t>ol.b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{</a:t>
            </a:r>
            <a:r>
              <a:rPr sz="1800" dirty="0" err="1" smtClean="0">
                <a:cs typeface="Arial" charset="0"/>
              </a:rPr>
              <a:t>list-style-type:lower-alpha</a:t>
            </a:r>
            <a:r>
              <a:rPr sz="18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p{</a:t>
            </a:r>
            <a:r>
              <a:rPr sz="1800" dirty="0" err="1" smtClean="0">
                <a:cs typeface="Arial" charset="0"/>
              </a:rPr>
              <a:t>text-decoration:underline</a:t>
            </a:r>
            <a:r>
              <a:rPr sz="18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&lt;/style&gt;&lt;/head&gt;&lt;body&gt;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&lt;h1&gt;Courses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Offered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:&lt;/h1&gt;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&lt;p&gt;Category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A&lt;/p&gt;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</a:t>
            </a:r>
            <a:r>
              <a:rPr sz="1800" dirty="0" err="1" smtClean="0">
                <a:cs typeface="Arial" charset="0"/>
              </a:rPr>
              <a:t>ol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class="a"&gt;</a:t>
            </a:r>
          </a:p>
          <a:p>
            <a:pPr eaLnBrk="1" hangingPunct="1">
              <a:buFont typeface="Arial" charset="0"/>
              <a:buNone/>
            </a:pPr>
            <a:r>
              <a:rPr lang="en-US" sz="1800" dirty="0" smtClean="0">
                <a:cs typeface="Arial" charset="0"/>
              </a:rPr>
              <a:t>  </a:t>
            </a:r>
            <a:r>
              <a:rPr sz="1800" dirty="0" smtClean="0">
                <a:cs typeface="Arial" charset="0"/>
              </a:rPr>
              <a:t>&lt;li&gt;Java&lt;/li&gt;</a:t>
            </a:r>
          </a:p>
          <a:p>
            <a:pPr eaLnBrk="1" hangingPunct="1">
              <a:buFont typeface="Arial" charset="0"/>
              <a:buNone/>
            </a:pPr>
            <a:r>
              <a:rPr lang="en-US" sz="1800" dirty="0" smtClean="0">
                <a:cs typeface="Arial" charset="0"/>
              </a:rPr>
              <a:t>  </a:t>
            </a:r>
            <a:r>
              <a:rPr sz="1800" dirty="0" smtClean="0">
                <a:cs typeface="Arial" charset="0"/>
              </a:rPr>
              <a:t>&lt;li&gt;C++&lt;/li&gt;</a:t>
            </a:r>
          </a:p>
          <a:p>
            <a:pPr eaLnBrk="1" hangingPunct="1">
              <a:buFont typeface="Arial" charset="0"/>
              <a:buNone/>
            </a:pPr>
            <a:r>
              <a:rPr lang="en-US" sz="1800" dirty="0" smtClean="0">
                <a:cs typeface="Arial" charset="0"/>
              </a:rPr>
              <a:t>  </a:t>
            </a:r>
            <a:r>
              <a:rPr sz="1800" dirty="0" smtClean="0">
                <a:cs typeface="Arial" charset="0"/>
              </a:rPr>
              <a:t>&lt;li&gt;SQL&lt;/li&gt;&lt;/</a:t>
            </a:r>
            <a:r>
              <a:rPr sz="1800" dirty="0" err="1" smtClean="0">
                <a:cs typeface="Arial" charset="0"/>
              </a:rPr>
              <a:t>ol</a:t>
            </a:r>
            <a:r>
              <a:rPr sz="1800" dirty="0" smtClean="0">
                <a:cs typeface="Arial" charset="0"/>
              </a:rPr>
              <a:t>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&lt;p&gt;Category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B&lt;/p&gt;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</a:t>
            </a:r>
            <a:r>
              <a:rPr sz="1800" dirty="0" err="1" smtClean="0">
                <a:cs typeface="Arial" charset="0"/>
              </a:rPr>
              <a:t>ol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class="b"&gt;</a:t>
            </a:r>
          </a:p>
          <a:p>
            <a:pPr eaLnBrk="1" hangingPunct="1">
              <a:buFont typeface="Arial" charset="0"/>
              <a:buNone/>
            </a:pPr>
            <a:r>
              <a:rPr lang="en-US" sz="1800" dirty="0" smtClean="0">
                <a:cs typeface="Arial" charset="0"/>
              </a:rPr>
              <a:t>  </a:t>
            </a:r>
            <a:r>
              <a:rPr sz="1800" dirty="0" smtClean="0">
                <a:cs typeface="Arial" charset="0"/>
              </a:rPr>
              <a:t>&lt;li&gt;Struts&lt;/li&gt;</a:t>
            </a:r>
          </a:p>
          <a:p>
            <a:pPr eaLnBrk="1" hangingPunct="1">
              <a:buFont typeface="Arial" charset="0"/>
              <a:buNone/>
            </a:pPr>
            <a:r>
              <a:rPr lang="en-US" sz="1800" dirty="0" smtClean="0">
                <a:cs typeface="Arial" charset="0"/>
              </a:rPr>
              <a:t>  </a:t>
            </a:r>
            <a:r>
              <a:rPr sz="1800" dirty="0" smtClean="0">
                <a:cs typeface="Arial" charset="0"/>
              </a:rPr>
              <a:t>&lt;li&gt;Hibernate&lt;/li&gt;</a:t>
            </a:r>
          </a:p>
          <a:p>
            <a:pPr eaLnBrk="1" hangingPunct="1">
              <a:buFont typeface="Arial" charset="0"/>
              <a:buNone/>
            </a:pPr>
            <a:r>
              <a:rPr lang="en-US" sz="1800" dirty="0" smtClean="0">
                <a:cs typeface="Arial" charset="0"/>
              </a:rPr>
              <a:t>  </a:t>
            </a:r>
            <a:r>
              <a:rPr sz="1800" dirty="0" smtClean="0">
                <a:cs typeface="Arial" charset="0"/>
              </a:rPr>
              <a:t>&lt;li&gt;Spring&lt;/li&gt;&lt;/</a:t>
            </a:r>
            <a:r>
              <a:rPr sz="1800" dirty="0" err="1" smtClean="0">
                <a:cs typeface="Arial" charset="0"/>
              </a:rPr>
              <a:t>ol</a:t>
            </a:r>
            <a:r>
              <a:rPr sz="1800" dirty="0" smtClean="0">
                <a:cs typeface="Arial" charset="0"/>
              </a:rPr>
              <a:t>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&lt;/body&gt;&lt;/html&gt;</a:t>
            </a:r>
          </a:p>
          <a:p>
            <a:pPr eaLnBrk="1" hangingPunct="1">
              <a:buFont typeface="Arial" charset="0"/>
              <a:buNone/>
            </a:pPr>
            <a:endParaRPr sz="1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1800" dirty="0" smtClean="0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7200" y="1495425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76425"/>
            <a:ext cx="38100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686800" cy="492125"/>
          </a:xfrm>
        </p:spPr>
        <p:txBody>
          <a:bodyPr/>
          <a:lstStyle/>
          <a:p>
            <a:pPr eaLnBrk="1" hangingPunct="1"/>
            <a:r>
              <a:rPr sz="2600" dirty="0" smtClean="0">
                <a:cs typeface="Arial" charset="0"/>
              </a:rPr>
              <a:t>Demo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: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Image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as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list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Item</a:t>
            </a:r>
            <a:r>
              <a:rPr lang="en-US" sz="2600" dirty="0" smtClean="0">
                <a:cs typeface="Arial" charset="0"/>
              </a:rPr>
              <a:t> </a:t>
            </a:r>
            <a:r>
              <a:rPr sz="2600" dirty="0" smtClean="0">
                <a:cs typeface="Arial" charset="0"/>
              </a:rPr>
              <a:t>Marker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14400"/>
            <a:ext cx="7924800" cy="5638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1600" dirty="0" smtClean="0">
                <a:cs typeface="Arial" charset="0"/>
              </a:rPr>
              <a:t>You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can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also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specify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an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image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as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the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list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item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marker.</a:t>
            </a:r>
          </a:p>
          <a:p>
            <a:pPr eaLnBrk="1" hangingPunct="1">
              <a:buFont typeface="Arial" charset="0"/>
              <a:buNone/>
            </a:pPr>
            <a:endParaRPr sz="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1600" dirty="0" smtClean="0">
                <a:cs typeface="Arial" charset="0"/>
              </a:rPr>
              <a:t>&lt;html&gt;&lt;head&gt;&lt;style&gt;</a:t>
            </a:r>
          </a:p>
          <a:p>
            <a:pPr eaLnBrk="1" hangingPunct="1">
              <a:buFont typeface="Arial" charset="0"/>
              <a:buNone/>
            </a:pPr>
            <a:r>
              <a:rPr sz="1600" dirty="0" err="1" smtClean="0">
                <a:cs typeface="Arial" charset="0"/>
              </a:rPr>
              <a:t>ul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sz="1600" dirty="0" err="1" smtClean="0">
                <a:cs typeface="Arial" charset="0"/>
              </a:rPr>
              <a:t>list-style-image:url</a:t>
            </a:r>
            <a:r>
              <a:rPr sz="1600" dirty="0" smtClean="0">
                <a:cs typeface="Arial" charset="0"/>
              </a:rPr>
              <a:t>('animal1.bmp');</a:t>
            </a:r>
          </a:p>
          <a:p>
            <a:pPr eaLnBrk="1" hangingPunct="1">
              <a:buFont typeface="Arial" charset="0"/>
              <a:buNone/>
            </a:pPr>
            <a:r>
              <a:rPr sz="1600"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sz="1600" dirty="0" smtClean="0">
                <a:cs typeface="Arial" charset="0"/>
              </a:rPr>
              <a:t>p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{</a:t>
            </a:r>
            <a:r>
              <a:rPr sz="1600" dirty="0" err="1" smtClean="0">
                <a:cs typeface="Arial" charset="0"/>
              </a:rPr>
              <a:t>text-decoration:underline</a:t>
            </a:r>
            <a:r>
              <a:rPr sz="1600" dirty="0" smtClean="0">
                <a:cs typeface="Arial" charset="0"/>
              </a:rPr>
              <a:t>;}</a:t>
            </a:r>
          </a:p>
          <a:p>
            <a:pPr eaLnBrk="1" hangingPunct="1">
              <a:buFont typeface="Arial" charset="0"/>
              <a:buNone/>
            </a:pPr>
            <a:r>
              <a:rPr sz="1600" dirty="0" smtClean="0">
                <a:cs typeface="Arial" charset="0"/>
              </a:rPr>
              <a:t>&lt;/style&gt;&lt;/head&gt;&lt;body&gt;</a:t>
            </a:r>
          </a:p>
          <a:p>
            <a:pPr eaLnBrk="1" hangingPunct="1">
              <a:buFont typeface="Arial" charset="0"/>
              <a:buNone/>
            </a:pPr>
            <a:r>
              <a:rPr sz="1600" dirty="0" smtClean="0">
                <a:cs typeface="Arial" charset="0"/>
              </a:rPr>
              <a:t>&lt;h1&gt;Animals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:&lt;/h1&gt;</a:t>
            </a:r>
          </a:p>
          <a:p>
            <a:pPr eaLnBrk="1" hangingPunct="1">
              <a:buFont typeface="Arial" charset="0"/>
              <a:buNone/>
            </a:pPr>
            <a:r>
              <a:rPr sz="1600" dirty="0" smtClean="0">
                <a:cs typeface="Arial" charset="0"/>
              </a:rPr>
              <a:t>&lt;p&gt;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Domestic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&lt;/p&gt;</a:t>
            </a:r>
          </a:p>
          <a:p>
            <a:pPr eaLnBrk="1" hangingPunct="1">
              <a:buFont typeface="Arial" charset="0"/>
              <a:buNone/>
            </a:pPr>
            <a:r>
              <a:rPr sz="1600" dirty="0" smtClean="0">
                <a:cs typeface="Arial" charset="0"/>
              </a:rPr>
              <a:t>&lt;</a:t>
            </a:r>
            <a:r>
              <a:rPr sz="1600" dirty="0" err="1" smtClean="0">
                <a:cs typeface="Arial" charset="0"/>
              </a:rPr>
              <a:t>ul</a:t>
            </a:r>
            <a:r>
              <a:rPr sz="1600" dirty="0" smtClean="0">
                <a:cs typeface="Arial" charset="0"/>
              </a:rPr>
              <a:t>&gt;</a:t>
            </a:r>
          </a:p>
          <a:p>
            <a:pPr eaLnBrk="1" hangingPunct="1">
              <a:buFont typeface="Arial" charset="0"/>
              <a:buNone/>
            </a:pPr>
            <a:r>
              <a:rPr lang="en-US" sz="1600" dirty="0" smtClean="0">
                <a:cs typeface="Arial" charset="0"/>
              </a:rPr>
              <a:t>  </a:t>
            </a:r>
            <a:r>
              <a:rPr sz="1600" dirty="0" smtClean="0">
                <a:cs typeface="Arial" charset="0"/>
              </a:rPr>
              <a:t>&lt;li&gt;Dog&lt;/li&gt;</a:t>
            </a:r>
          </a:p>
          <a:p>
            <a:pPr eaLnBrk="1" hangingPunct="1">
              <a:buFont typeface="Arial" charset="0"/>
              <a:buNone/>
            </a:pPr>
            <a:r>
              <a:rPr lang="en-US" sz="1600" dirty="0" smtClean="0">
                <a:cs typeface="Arial" charset="0"/>
              </a:rPr>
              <a:t>  </a:t>
            </a:r>
            <a:r>
              <a:rPr sz="1600" dirty="0" smtClean="0">
                <a:cs typeface="Arial" charset="0"/>
              </a:rPr>
              <a:t>&lt;li&gt;Cat&lt;/li&gt;</a:t>
            </a:r>
          </a:p>
          <a:p>
            <a:pPr eaLnBrk="1" hangingPunct="1">
              <a:buFont typeface="Arial" charset="0"/>
              <a:buNone/>
            </a:pPr>
            <a:r>
              <a:rPr lang="en-US" sz="1600" dirty="0" smtClean="0">
                <a:cs typeface="Arial" charset="0"/>
              </a:rPr>
              <a:t>  </a:t>
            </a:r>
            <a:r>
              <a:rPr sz="1600" dirty="0" smtClean="0">
                <a:cs typeface="Arial" charset="0"/>
              </a:rPr>
              <a:t>&lt;li&gt;Cow&lt;/li&gt;&lt;/</a:t>
            </a:r>
            <a:r>
              <a:rPr sz="1600" dirty="0" err="1" smtClean="0">
                <a:cs typeface="Arial" charset="0"/>
              </a:rPr>
              <a:t>ul</a:t>
            </a:r>
            <a:r>
              <a:rPr sz="1600" dirty="0" smtClean="0">
                <a:cs typeface="Arial" charset="0"/>
              </a:rPr>
              <a:t>&gt;</a:t>
            </a:r>
          </a:p>
          <a:p>
            <a:pPr eaLnBrk="1" hangingPunct="1">
              <a:buFont typeface="Arial" charset="0"/>
              <a:buNone/>
            </a:pPr>
            <a:r>
              <a:rPr sz="1600" dirty="0" smtClean="0">
                <a:cs typeface="Arial" charset="0"/>
              </a:rPr>
              <a:t>&lt;p&gt;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Wild</a:t>
            </a:r>
            <a:r>
              <a:rPr lang="en-US" sz="1600" dirty="0" smtClean="0">
                <a:cs typeface="Arial" charset="0"/>
              </a:rPr>
              <a:t> </a:t>
            </a:r>
            <a:r>
              <a:rPr sz="1600" dirty="0" smtClean="0">
                <a:cs typeface="Arial" charset="0"/>
              </a:rPr>
              <a:t>&lt;/p&gt;</a:t>
            </a:r>
          </a:p>
          <a:p>
            <a:pPr eaLnBrk="1" hangingPunct="1">
              <a:buFont typeface="Arial" charset="0"/>
              <a:buNone/>
            </a:pPr>
            <a:r>
              <a:rPr sz="1600" dirty="0" smtClean="0">
                <a:cs typeface="Arial" charset="0"/>
              </a:rPr>
              <a:t>&lt;</a:t>
            </a:r>
            <a:r>
              <a:rPr sz="1600" dirty="0" err="1" smtClean="0">
                <a:cs typeface="Arial" charset="0"/>
              </a:rPr>
              <a:t>ul</a:t>
            </a:r>
            <a:r>
              <a:rPr sz="1600" dirty="0" smtClean="0">
                <a:cs typeface="Arial" charset="0"/>
              </a:rPr>
              <a:t>&gt;</a:t>
            </a:r>
          </a:p>
          <a:p>
            <a:pPr eaLnBrk="1" hangingPunct="1">
              <a:buFont typeface="Arial" charset="0"/>
              <a:buNone/>
            </a:pPr>
            <a:r>
              <a:rPr lang="en-US" sz="1600" dirty="0" smtClean="0">
                <a:cs typeface="Arial" charset="0"/>
              </a:rPr>
              <a:t>  </a:t>
            </a:r>
            <a:r>
              <a:rPr sz="1600" dirty="0" smtClean="0">
                <a:cs typeface="Arial" charset="0"/>
              </a:rPr>
              <a:t>&lt;li&gt;Tiger&lt;/li&gt;</a:t>
            </a:r>
          </a:p>
          <a:p>
            <a:pPr eaLnBrk="1" hangingPunct="1">
              <a:buFont typeface="Arial" charset="0"/>
              <a:buNone/>
            </a:pPr>
            <a:r>
              <a:rPr lang="en-US" sz="1600" dirty="0" smtClean="0">
                <a:cs typeface="Arial" charset="0"/>
              </a:rPr>
              <a:t>  </a:t>
            </a:r>
            <a:r>
              <a:rPr sz="1600" dirty="0" smtClean="0">
                <a:cs typeface="Arial" charset="0"/>
              </a:rPr>
              <a:t>&lt;li&gt;Lion&lt;/li&gt;</a:t>
            </a:r>
          </a:p>
          <a:p>
            <a:pPr eaLnBrk="1" hangingPunct="1">
              <a:buFont typeface="Arial" charset="0"/>
              <a:buNone/>
            </a:pPr>
            <a:r>
              <a:rPr lang="en-US" sz="1600" dirty="0" smtClean="0">
                <a:cs typeface="Arial" charset="0"/>
              </a:rPr>
              <a:t>  </a:t>
            </a:r>
            <a:r>
              <a:rPr sz="1600" dirty="0" smtClean="0">
                <a:cs typeface="Arial" charset="0"/>
              </a:rPr>
              <a:t>&lt;li&gt;Leopard&lt;/li&gt;&lt;/</a:t>
            </a:r>
            <a:r>
              <a:rPr sz="1600" dirty="0" err="1" smtClean="0">
                <a:cs typeface="Arial" charset="0"/>
              </a:rPr>
              <a:t>ul</a:t>
            </a:r>
            <a:r>
              <a:rPr sz="1600" dirty="0" smtClean="0">
                <a:cs typeface="Arial" charset="0"/>
              </a:rPr>
              <a:t>&gt;</a:t>
            </a:r>
          </a:p>
          <a:p>
            <a:pPr eaLnBrk="1" hangingPunct="1">
              <a:buFont typeface="Arial" charset="0"/>
              <a:buNone/>
            </a:pPr>
            <a:r>
              <a:rPr sz="1600" dirty="0" smtClean="0">
                <a:cs typeface="Arial" charset="0"/>
              </a:rPr>
              <a:t>&lt;/body&gt;&lt;/html&gt;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1495425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76425"/>
            <a:ext cx="32861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Quiz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z="2400" i="1" dirty="0" smtClean="0">
                <a:cs typeface="Arial" charset="0"/>
              </a:rPr>
              <a:t>State whether the following statement is TRUE or FALSE</a:t>
            </a:r>
          </a:p>
          <a:p>
            <a:pPr marL="0" indent="0" eaLnBrk="1" hangingPunct="1">
              <a:buNone/>
            </a:pPr>
            <a:endParaRPr lang="en-US" sz="1000" i="1" dirty="0" smtClean="0">
              <a:cs typeface="Arial" charset="0"/>
            </a:endParaRPr>
          </a:p>
          <a:p>
            <a:pPr marL="511175" lvl="1" indent="0" eaLnBrk="1" hangingPunct="1">
              <a:buNone/>
            </a:pPr>
            <a:r>
              <a:rPr lang="en-US" sz="2400" b="1" dirty="0" smtClean="0">
                <a:cs typeface="Arial" charset="0"/>
              </a:rPr>
              <a:t>Using CSS, you can set an image as a list item marker</a:t>
            </a:r>
          </a:p>
          <a:p>
            <a:pPr marL="511175" lvl="1" indent="0" eaLnBrk="1" hangingPunct="1">
              <a:buNone/>
            </a:pPr>
            <a:endParaRPr lang="en-US" sz="1000" b="1" dirty="0"/>
          </a:p>
          <a:p>
            <a:pPr marL="511175" lvl="1" indent="-457200" eaLnBrk="1" hangingPunct="1">
              <a:buNone/>
            </a:pPr>
            <a:r>
              <a:rPr lang="en-US" sz="3400" dirty="0" smtClean="0">
                <a:cs typeface="Arial" charset="0"/>
              </a:rPr>
              <a:t>2. </a:t>
            </a:r>
            <a:r>
              <a:rPr lang="en-US" sz="2400" i="1" dirty="0" smtClean="0">
                <a:cs typeface="Arial" charset="0"/>
              </a:rPr>
              <a:t>To set an ordered list with the type of list item marker as Upper Case Roman Letter, we have to define the style as follows :</a:t>
            </a:r>
            <a:endParaRPr lang="en-US" sz="2400" i="1" dirty="0">
              <a:cs typeface="Arial" charset="0"/>
            </a:endParaRPr>
          </a:p>
          <a:p>
            <a:pPr marL="0" indent="0" eaLnBrk="1" hangingPunct="1">
              <a:buNone/>
            </a:pPr>
            <a:endParaRPr lang="en-US" sz="1000" dirty="0"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sz="2600" dirty="0" smtClean="0">
                <a:cs typeface="Arial" charset="0"/>
              </a:rPr>
              <a:t>		</a:t>
            </a:r>
            <a:r>
              <a:rPr lang="en-US" b="1" dirty="0" smtClean="0">
                <a:cs typeface="Arial" charset="0"/>
              </a:rPr>
              <a:t>a) </a:t>
            </a:r>
            <a:r>
              <a:rPr lang="en-US" b="1" dirty="0" err="1" smtClean="0">
                <a:cs typeface="Arial" charset="0"/>
              </a:rPr>
              <a:t>ol.a</a:t>
            </a:r>
            <a:r>
              <a:rPr lang="en-US" b="1" dirty="0" smtClean="0">
                <a:cs typeface="Arial" charset="0"/>
              </a:rPr>
              <a:t>{</a:t>
            </a:r>
            <a:r>
              <a:rPr lang="en-US" b="1" dirty="0" err="1" smtClean="0">
                <a:cs typeface="Arial" charset="0"/>
              </a:rPr>
              <a:t>list-type:upper-roman</a:t>
            </a:r>
            <a:r>
              <a:rPr lang="en-US" b="1" dirty="0">
                <a:cs typeface="Arial" charset="0"/>
              </a:rPr>
              <a:t>;}</a:t>
            </a:r>
          </a:p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		b) </a:t>
            </a:r>
            <a:r>
              <a:rPr lang="en-US" b="1" dirty="0" err="1" smtClean="0">
                <a:cs typeface="Arial" charset="0"/>
              </a:rPr>
              <a:t>ol.a</a:t>
            </a:r>
            <a:r>
              <a:rPr lang="en-US" b="1" dirty="0" smtClean="0">
                <a:cs typeface="Arial" charset="0"/>
              </a:rPr>
              <a:t>{</a:t>
            </a:r>
            <a:r>
              <a:rPr lang="en-US" b="1" dirty="0" err="1" smtClean="0">
                <a:cs typeface="Arial" charset="0"/>
              </a:rPr>
              <a:t>list-type:UPPER_ROMAN</a:t>
            </a:r>
            <a:r>
              <a:rPr lang="en-US" b="1" dirty="0">
                <a:cs typeface="Arial" charset="0"/>
              </a:rPr>
              <a:t>;}</a:t>
            </a:r>
          </a:p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		c) </a:t>
            </a:r>
            <a:r>
              <a:rPr lang="en-US" b="1" dirty="0" err="1" smtClean="0">
                <a:cs typeface="Arial" charset="0"/>
              </a:rPr>
              <a:t>ol.a</a:t>
            </a:r>
            <a:r>
              <a:rPr lang="en-US" b="1" dirty="0" smtClean="0">
                <a:cs typeface="Arial" charset="0"/>
              </a:rPr>
              <a:t>{</a:t>
            </a:r>
            <a:r>
              <a:rPr lang="en-US" b="1" dirty="0" err="1" smtClean="0">
                <a:cs typeface="Arial" charset="0"/>
              </a:rPr>
              <a:t>list-style-type:roman_upper</a:t>
            </a:r>
            <a:r>
              <a:rPr lang="en-US" b="1" dirty="0">
                <a:cs typeface="Arial" charset="0"/>
              </a:rPr>
              <a:t>;}</a:t>
            </a:r>
          </a:p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		d) </a:t>
            </a:r>
            <a:r>
              <a:rPr lang="en-US" b="1" dirty="0" err="1" smtClean="0">
                <a:cs typeface="Arial" charset="0"/>
              </a:rPr>
              <a:t>ol.a</a:t>
            </a:r>
            <a:r>
              <a:rPr lang="en-US" b="1" dirty="0" smtClean="0">
                <a:cs typeface="Arial" charset="0"/>
              </a:rPr>
              <a:t> {</a:t>
            </a:r>
            <a:r>
              <a:rPr lang="en-US" b="1" dirty="0" err="1">
                <a:cs typeface="Arial" charset="0"/>
              </a:rPr>
              <a:t>list-style-type:upper-roman</a:t>
            </a:r>
            <a:r>
              <a:rPr lang="en-US" b="1" dirty="0">
                <a:cs typeface="Arial" charset="0"/>
              </a:rPr>
              <a:t>;}</a:t>
            </a:r>
          </a:p>
          <a:p>
            <a:pPr marL="0" indent="0" eaLnBrk="1" hangingPunct="1">
              <a:buNone/>
            </a:pPr>
            <a:endParaRPr b="1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smtClean="0">
                <a:cs typeface="Arial" charset="0"/>
              </a:rPr>
              <a:t>Summary	</a:t>
            </a:r>
          </a:p>
        </p:txBody>
      </p:sp>
      <p:sp>
        <p:nvSpPr>
          <p:cNvPr id="105475" name="Rectangle 3"/>
          <p:cNvSpPr>
            <a:spLocks noGrp="1"/>
          </p:cNvSpPr>
          <p:nvPr>
            <p:ph type="body" idx="4294967295"/>
          </p:nvPr>
        </p:nvSpPr>
        <p:spPr>
          <a:xfrm>
            <a:off x="609600" y="1295400"/>
            <a:ext cx="7924800" cy="4953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module,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were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able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Learn how to style a link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Set List Item markers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9900" y="2613025"/>
            <a:ext cx="8220075" cy="62388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sz="9800" dirty="0" smtClean="0">
                <a:solidFill>
                  <a:schemeClr val="tx1"/>
                </a:solidFill>
                <a:cs typeface="Arial" charset="0"/>
              </a:rPr>
              <a:t>CSS</a:t>
            </a:r>
            <a:r>
              <a:rPr lang="en-US" sz="9800" dirty="0" smtClean="0">
                <a:solidFill>
                  <a:schemeClr val="tx1"/>
                </a:solidFill>
                <a:cs typeface="Arial" charset="0"/>
              </a:rPr>
              <a:t>  </a:t>
            </a:r>
            <a:r>
              <a:rPr sz="9800" dirty="0" smtClean="0">
                <a:solidFill>
                  <a:schemeClr val="tx1"/>
                </a:solidFill>
                <a:cs typeface="Arial" charset="0"/>
              </a:rPr>
              <a:t>Box</a:t>
            </a:r>
            <a:r>
              <a:rPr lang="en-US" sz="9800" dirty="0" smtClean="0">
                <a:solidFill>
                  <a:schemeClr val="tx1"/>
                </a:solidFill>
                <a:cs typeface="Arial" charset="0"/>
              </a:rPr>
              <a:t> </a:t>
            </a:r>
            <a:r>
              <a:rPr sz="9800" dirty="0" smtClean="0">
                <a:solidFill>
                  <a:schemeClr val="tx1"/>
                </a:solidFill>
                <a:cs typeface="Arial" charset="0"/>
              </a:rPr>
              <a:t>Model</a:t>
            </a:r>
            <a:endParaRPr sz="9800" dirty="0">
              <a:solidFill>
                <a:schemeClr val="tx1"/>
              </a:solidFill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smtClean="0">
                <a:cs typeface="Arial" charset="0"/>
              </a:rPr>
              <a:t>Obj</a:t>
            </a:r>
            <a:r>
              <a:rPr lang="az-Cyrl-AZ" smtClean="0">
                <a:cs typeface="Arial" charset="0"/>
              </a:rPr>
              <a:t>е</a:t>
            </a:r>
            <a:r>
              <a:rPr smtClean="0">
                <a:cs typeface="Arial" charset="0"/>
              </a:rPr>
              <a:t>ctiv</a:t>
            </a:r>
            <a:r>
              <a:rPr lang="az-Cyrl-AZ" smtClean="0">
                <a:cs typeface="Arial" charset="0"/>
              </a:rPr>
              <a:t>е</a:t>
            </a:r>
            <a:r>
              <a:rPr smtClean="0">
                <a:cs typeface="Arial" charset="0"/>
              </a:rPr>
              <a:t>s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At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e</a:t>
            </a:r>
            <a:r>
              <a:rPr sz="2800" dirty="0" smtClean="0">
                <a:cs typeface="Arial" charset="0"/>
              </a:rPr>
              <a:t>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of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modul</a:t>
            </a:r>
            <a:r>
              <a:rPr lang="en-US" sz="2800" dirty="0" smtClean="0">
                <a:cs typeface="Arial" charset="0"/>
              </a:rPr>
              <a:t>e, </a:t>
            </a: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will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</a:t>
            </a:r>
            <a:r>
              <a:rPr lang="az-Cyrl-AZ" sz="2800" dirty="0" smtClean="0">
                <a:cs typeface="Arial" charset="0"/>
              </a:rPr>
              <a:t>е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abl</a:t>
            </a:r>
            <a:r>
              <a:rPr lang="en-US" sz="2800" dirty="0" smtClean="0">
                <a:cs typeface="Arial" charset="0"/>
              </a:rPr>
              <a:t>e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endParaRPr sz="2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1100" dirty="0" smtClean="0">
              <a:cs typeface="Arial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sz="2600" dirty="0" smtClean="0"/>
              <a:t>Design</a:t>
            </a:r>
            <a:r>
              <a:rPr lang="en-US" sz="2600" dirty="0" smtClean="0"/>
              <a:t> </a:t>
            </a:r>
            <a:r>
              <a:rPr sz="2600" dirty="0" smtClean="0"/>
              <a:t>the</a:t>
            </a:r>
            <a:r>
              <a:rPr lang="en-US" sz="2600" dirty="0" smtClean="0"/>
              <a:t> </a:t>
            </a:r>
            <a:r>
              <a:rPr sz="2600" dirty="0" smtClean="0"/>
              <a:t>layout</a:t>
            </a:r>
            <a:r>
              <a:rPr lang="en-US" sz="2600" dirty="0" smtClean="0"/>
              <a:t> </a:t>
            </a:r>
            <a:r>
              <a:rPr sz="2600" dirty="0" smtClean="0"/>
              <a:t>of</a:t>
            </a:r>
            <a:r>
              <a:rPr lang="en-US" sz="2600" dirty="0" smtClean="0"/>
              <a:t> </a:t>
            </a:r>
            <a:r>
              <a:rPr sz="2600" dirty="0" smtClean="0"/>
              <a:t>a</a:t>
            </a:r>
            <a:r>
              <a:rPr lang="en-US" sz="2600" dirty="0" smtClean="0"/>
              <a:t> </a:t>
            </a:r>
            <a:r>
              <a:rPr sz="2600" dirty="0" smtClean="0"/>
              <a:t>document</a:t>
            </a:r>
            <a:r>
              <a:rPr lang="en-US" sz="2600" dirty="0" smtClean="0"/>
              <a:t> </a:t>
            </a:r>
            <a:r>
              <a:rPr sz="2600" dirty="0" smtClean="0"/>
              <a:t>using</a:t>
            </a:r>
            <a:r>
              <a:rPr lang="en-US" sz="2600" dirty="0" smtClean="0"/>
              <a:t> </a:t>
            </a:r>
            <a:r>
              <a:rPr sz="2600" dirty="0" smtClean="0"/>
              <a:t>Box</a:t>
            </a:r>
            <a:r>
              <a:rPr lang="en-US" sz="2600" dirty="0" smtClean="0"/>
              <a:t> </a:t>
            </a:r>
            <a:r>
              <a:rPr sz="2600" dirty="0" smtClean="0"/>
              <a:t>Model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Set the height and Width of an element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600" dirty="0" smtClean="0"/>
              <a:t>Set padding, border and  margin properties</a:t>
            </a:r>
          </a:p>
          <a:p>
            <a:pPr lvl="1" eaLnBrk="1" hangingPunct="1">
              <a:lnSpc>
                <a:spcPct val="150000"/>
              </a:lnSpc>
            </a:pPr>
            <a:endParaRPr sz="2600" dirty="0" smtClean="0"/>
          </a:p>
          <a:p>
            <a:pPr lvl="1" eaLnBrk="1" hangingPunct="1">
              <a:lnSpc>
                <a:spcPct val="150000"/>
              </a:lnSpc>
            </a:pPr>
            <a:endParaRPr sz="2600" dirty="0" smtClean="0"/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Box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Model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Introduction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Box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model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useful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designing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layout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of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an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HTML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Page.</a:t>
            </a:r>
          </a:p>
          <a:p>
            <a:pPr eaLnBrk="1" hangingPunct="1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CSS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Box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model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describes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box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that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wraps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around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HTML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elements.</a:t>
            </a:r>
            <a:r>
              <a:rPr lang="en-US" sz="2800" dirty="0" smtClean="0">
                <a:cs typeface="Arial" charset="0"/>
              </a:rPr>
              <a:t> </a:t>
            </a:r>
            <a:endParaRPr sz="2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Using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model,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define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 </a:t>
            </a:r>
            <a:r>
              <a:rPr sz="2800" dirty="0" smtClean="0">
                <a:cs typeface="Arial" charset="0"/>
              </a:rPr>
              <a:t>margins,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borders,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padding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actual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content.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We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place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border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around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elements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space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elements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relation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each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other.</a:t>
            </a:r>
          </a:p>
          <a:p>
            <a:pPr eaLnBrk="1" hangingPunct="1">
              <a:buFont typeface="Arial" charset="0"/>
              <a:buNone/>
            </a:pPr>
            <a:endParaRPr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Box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Model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Illustration</a:t>
            </a:r>
          </a:p>
        </p:txBody>
      </p:sp>
      <p:sp>
        <p:nvSpPr>
          <p:cNvPr id="10957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smtClean="0"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0" y="1981200"/>
            <a:ext cx="5257800" cy="3200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09800" y="2286000"/>
            <a:ext cx="4724400" cy="2590800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0" y="2590800"/>
            <a:ext cx="4038600" cy="198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2895600"/>
            <a:ext cx="3276600" cy="14478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48100" y="3316288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C00000"/>
                </a:solidFill>
              </a:rPr>
              <a:t>Content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90950" y="2590800"/>
            <a:ext cx="1638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C00000"/>
                </a:solidFill>
              </a:rPr>
              <a:t>Padding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67100" y="22860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C00000"/>
                </a:solidFill>
              </a:rPr>
              <a:t>Border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62400" y="1981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C00000"/>
                </a:solidFill>
              </a:rPr>
              <a:t>Margin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6868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Setting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height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and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width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of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element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914400"/>
            <a:ext cx="8382000" cy="5791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set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height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width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of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element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using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b="1" dirty="0" smtClean="0">
                <a:solidFill>
                  <a:srgbClr val="FF0000"/>
                </a:solidFill>
                <a:cs typeface="Arial" charset="0"/>
              </a:rPr>
              <a:t>height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b="1" dirty="0" smtClean="0">
                <a:solidFill>
                  <a:srgbClr val="FF0000"/>
                </a:solidFill>
                <a:cs typeface="Arial" charset="0"/>
              </a:rPr>
              <a:t>width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properties</a:t>
            </a:r>
            <a:r>
              <a:rPr sz="1800" dirty="0" smtClean="0">
                <a:cs typeface="Arial" charset="0"/>
              </a:rPr>
              <a:t>.</a:t>
            </a:r>
          </a:p>
          <a:p>
            <a:pPr eaLnBrk="1" hangingPunct="1">
              <a:buFont typeface="Arial" charset="0"/>
              <a:buNone/>
            </a:pPr>
            <a:endParaRPr sz="180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sz="1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9538"/>
            <a:ext cx="8534400" cy="549275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3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5148263"/>
          </a:xfrm>
        </p:spPr>
        <p:txBody>
          <a:bodyPr/>
          <a:lstStyle/>
          <a:p>
            <a:pPr>
              <a:defRPr/>
            </a:pPr>
            <a:r>
              <a:rPr sz="2800" dirty="0" smtClean="0"/>
              <a:t>CSS</a:t>
            </a:r>
            <a:r>
              <a:rPr lang="en-US" sz="2800" dirty="0" smtClean="0"/>
              <a:t> </a:t>
            </a:r>
            <a:r>
              <a:rPr sz="2800" dirty="0" smtClean="0"/>
              <a:t>3</a:t>
            </a:r>
            <a:r>
              <a:rPr lang="en-US" sz="2800" dirty="0" smtClean="0"/>
              <a:t> </a:t>
            </a:r>
            <a:r>
              <a:rPr sz="2800" dirty="0" smtClean="0"/>
              <a:t>is</a:t>
            </a:r>
            <a:r>
              <a:rPr lang="en-US" sz="2800" dirty="0" smtClean="0"/>
              <a:t> </a:t>
            </a:r>
            <a:r>
              <a:rPr sz="2800" dirty="0" smtClean="0"/>
              <a:t>the</a:t>
            </a:r>
            <a:r>
              <a:rPr lang="en-US" sz="2800" dirty="0" smtClean="0"/>
              <a:t> </a:t>
            </a:r>
            <a:r>
              <a:rPr sz="2800" dirty="0" smtClean="0"/>
              <a:t>latest</a:t>
            </a:r>
            <a:r>
              <a:rPr lang="en-US" sz="2800" dirty="0" smtClean="0"/>
              <a:t> </a:t>
            </a:r>
            <a:r>
              <a:rPr sz="2800" dirty="0" smtClean="0"/>
              <a:t>edition</a:t>
            </a:r>
            <a:r>
              <a:rPr lang="en-US" sz="2800" dirty="0" smtClean="0"/>
              <a:t> </a:t>
            </a:r>
            <a:r>
              <a:rPr sz="2800" dirty="0" smtClean="0"/>
              <a:t>of</a:t>
            </a:r>
            <a:r>
              <a:rPr lang="en-US" sz="2800" dirty="0" smtClean="0"/>
              <a:t> </a:t>
            </a:r>
            <a:r>
              <a:rPr sz="2800" dirty="0" smtClean="0"/>
              <a:t>Cascading</a:t>
            </a:r>
            <a:r>
              <a:rPr lang="en-US" sz="2800" dirty="0" smtClean="0"/>
              <a:t> </a:t>
            </a:r>
            <a:r>
              <a:rPr sz="2800" dirty="0" smtClean="0"/>
              <a:t>Style</a:t>
            </a:r>
            <a:r>
              <a:rPr lang="en-US" sz="2800" dirty="0"/>
              <a:t> </a:t>
            </a:r>
            <a:r>
              <a:rPr sz="2800" dirty="0" smtClean="0"/>
              <a:t>Sheets</a:t>
            </a:r>
          </a:p>
          <a:p>
            <a:pPr>
              <a:defRPr/>
            </a:pPr>
            <a:endParaRPr sz="2800" dirty="0"/>
          </a:p>
          <a:p>
            <a:pPr>
              <a:defRPr/>
            </a:pPr>
            <a:r>
              <a:rPr sz="2800" dirty="0" smtClean="0"/>
              <a:t>Several</a:t>
            </a:r>
            <a:r>
              <a:rPr lang="en-US" sz="2800" dirty="0" smtClean="0"/>
              <a:t> </a:t>
            </a:r>
            <a:r>
              <a:rPr sz="2800" dirty="0" smtClean="0"/>
              <a:t>new</a:t>
            </a:r>
            <a:r>
              <a:rPr lang="en-US" sz="2800" dirty="0" smtClean="0"/>
              <a:t> </a:t>
            </a:r>
            <a:r>
              <a:rPr sz="2800" dirty="0" smtClean="0"/>
              <a:t>functionalities</a:t>
            </a:r>
            <a:r>
              <a:rPr lang="en-US" sz="2800" dirty="0" smtClean="0"/>
              <a:t> </a:t>
            </a:r>
            <a:r>
              <a:rPr sz="2800" dirty="0" smtClean="0"/>
              <a:t>have</a:t>
            </a:r>
            <a:r>
              <a:rPr lang="en-US" sz="2800" dirty="0" smtClean="0"/>
              <a:t> </a:t>
            </a:r>
            <a:r>
              <a:rPr sz="2800" dirty="0" smtClean="0"/>
              <a:t>been</a:t>
            </a:r>
            <a:r>
              <a:rPr lang="en-US" sz="2800" dirty="0" smtClean="0"/>
              <a:t> </a:t>
            </a:r>
            <a:r>
              <a:rPr sz="2800" dirty="0" smtClean="0"/>
              <a:t>provided</a:t>
            </a:r>
            <a:r>
              <a:rPr lang="en-US" sz="2800" dirty="0"/>
              <a:t> </a:t>
            </a:r>
            <a:r>
              <a:rPr sz="2800" dirty="0" smtClean="0"/>
              <a:t>through CSS</a:t>
            </a:r>
            <a:r>
              <a:rPr lang="en-US" sz="2800" dirty="0" smtClean="0"/>
              <a:t> </a:t>
            </a:r>
            <a:r>
              <a:rPr sz="2800" dirty="0" smtClean="0"/>
              <a:t>3</a:t>
            </a:r>
          </a:p>
          <a:p>
            <a:pPr marL="0" indent="0">
              <a:buFont typeface="Arial" charset="0"/>
              <a:buNone/>
              <a:defRPr/>
            </a:pPr>
            <a:endParaRPr sz="2800" dirty="0"/>
          </a:p>
          <a:p>
            <a:pPr>
              <a:defRPr/>
            </a:pPr>
            <a:r>
              <a:rPr sz="2800" dirty="0" smtClean="0"/>
              <a:t>Functions</a:t>
            </a:r>
            <a:r>
              <a:rPr lang="en-US" sz="2800" dirty="0" smtClean="0"/>
              <a:t> </a:t>
            </a:r>
            <a:r>
              <a:rPr sz="2800" dirty="0" smtClean="0"/>
              <a:t>like</a:t>
            </a:r>
            <a:r>
              <a:rPr lang="en-US" sz="2800" dirty="0" smtClean="0"/>
              <a:t> </a:t>
            </a:r>
            <a:r>
              <a:rPr sz="2800" dirty="0" smtClean="0"/>
              <a:t>rounded</a:t>
            </a:r>
            <a:r>
              <a:rPr lang="en-US" sz="2800" dirty="0" smtClean="0"/>
              <a:t> </a:t>
            </a:r>
            <a:r>
              <a:rPr sz="2800" dirty="0" smtClean="0"/>
              <a:t>corners,</a:t>
            </a:r>
            <a:r>
              <a:rPr lang="en-US" sz="2800" dirty="0" smtClean="0"/>
              <a:t> </a:t>
            </a:r>
            <a:r>
              <a:rPr sz="2800" dirty="0" smtClean="0"/>
              <a:t>background</a:t>
            </a:r>
            <a:r>
              <a:rPr lang="en-US" sz="2800" dirty="0"/>
              <a:t> </a:t>
            </a:r>
            <a:r>
              <a:rPr sz="2800" dirty="0" smtClean="0"/>
              <a:t>decoration,</a:t>
            </a:r>
            <a:r>
              <a:rPr lang="en-US" sz="2800" dirty="0" smtClean="0"/>
              <a:t> </a:t>
            </a:r>
            <a:r>
              <a:rPr sz="2800" dirty="0" smtClean="0"/>
              <a:t>box</a:t>
            </a:r>
            <a:r>
              <a:rPr lang="en-US" sz="2800" dirty="0" smtClean="0"/>
              <a:t> </a:t>
            </a:r>
            <a:r>
              <a:rPr sz="2800" dirty="0" smtClean="0"/>
              <a:t>shadows,</a:t>
            </a:r>
            <a:r>
              <a:rPr lang="en-US" sz="2800" dirty="0" smtClean="0"/>
              <a:t> </a:t>
            </a:r>
            <a:r>
              <a:rPr sz="2800" dirty="0" smtClean="0"/>
              <a:t>which</a:t>
            </a:r>
            <a:r>
              <a:rPr lang="en-US" sz="2800" dirty="0" smtClean="0"/>
              <a:t> </a:t>
            </a:r>
            <a:r>
              <a:rPr sz="2800" dirty="0" smtClean="0"/>
              <a:t>are</a:t>
            </a:r>
            <a:r>
              <a:rPr lang="en-US" sz="2800" dirty="0" smtClean="0"/>
              <a:t> </a:t>
            </a:r>
            <a:r>
              <a:rPr sz="2800" dirty="0" smtClean="0"/>
              <a:t>demonstrated</a:t>
            </a:r>
            <a:r>
              <a:rPr lang="en-US" sz="2800" dirty="0" smtClean="0"/>
              <a:t> </a:t>
            </a:r>
            <a:r>
              <a:rPr sz="2800" dirty="0" smtClean="0"/>
              <a:t>in</a:t>
            </a:r>
            <a:r>
              <a:rPr lang="en-US" sz="2800" dirty="0" smtClean="0"/>
              <a:t> </a:t>
            </a:r>
            <a:r>
              <a:rPr sz="2800" dirty="0" smtClean="0"/>
              <a:t>the</a:t>
            </a:r>
            <a:r>
              <a:rPr lang="en-US" sz="2800" dirty="0" smtClean="0"/>
              <a:t> </a:t>
            </a:r>
            <a:r>
              <a:rPr sz="2800" dirty="0" smtClean="0"/>
              <a:t>subsequent</a:t>
            </a:r>
            <a:r>
              <a:rPr lang="en-US" sz="2800" dirty="0" smtClean="0"/>
              <a:t> </a:t>
            </a:r>
            <a:r>
              <a:rPr sz="2800" dirty="0" smtClean="0"/>
              <a:t>sections,</a:t>
            </a:r>
            <a:r>
              <a:rPr lang="en-US" sz="2800" dirty="0" smtClean="0"/>
              <a:t> </a:t>
            </a:r>
            <a:r>
              <a:rPr sz="2800" dirty="0" smtClean="0"/>
              <a:t>are introduced</a:t>
            </a:r>
            <a:r>
              <a:rPr lang="en-US" sz="2800" dirty="0" smtClean="0"/>
              <a:t> </a:t>
            </a:r>
            <a:r>
              <a:rPr sz="2800" dirty="0" smtClean="0"/>
              <a:t>in</a:t>
            </a:r>
            <a:r>
              <a:rPr lang="en-US" sz="2800" dirty="0" smtClean="0"/>
              <a:t> </a:t>
            </a:r>
            <a:r>
              <a:rPr sz="2800" dirty="0" smtClean="0"/>
              <a:t>this</a:t>
            </a:r>
            <a:r>
              <a:rPr lang="en-US" sz="2800" dirty="0" smtClean="0"/>
              <a:t> </a:t>
            </a:r>
            <a:r>
              <a:rPr sz="2800" dirty="0" smtClean="0"/>
              <a:t>version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6868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:Setting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height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and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width</a:t>
            </a:r>
          </a:p>
        </p:txBody>
      </p:sp>
      <p:sp>
        <p:nvSpPr>
          <p:cNvPr id="111619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914400"/>
            <a:ext cx="8382000" cy="5791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&lt;html&gt;&lt;head&gt;&lt;style&gt;</a:t>
            </a:r>
          </a:p>
          <a:p>
            <a:pPr eaLnBrk="1" hangingPunct="1">
              <a:buFont typeface="Arial" charset="0"/>
              <a:buNone/>
            </a:pPr>
            <a:r>
              <a:rPr sz="1800" dirty="0" err="1" smtClean="0">
                <a:cs typeface="Arial" charset="0"/>
              </a:rPr>
              <a:t>img.large</a:t>
            </a:r>
            <a:r>
              <a:rPr sz="1800" dirty="0" smtClean="0">
                <a:cs typeface="Arial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	height:200px;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width:300px;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sz="1800" dirty="0" err="1" smtClean="0">
                <a:cs typeface="Arial" charset="0"/>
              </a:rPr>
              <a:t>img.normal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	</a:t>
            </a:r>
            <a:r>
              <a:rPr sz="1800" dirty="0" err="1" smtClean="0">
                <a:cs typeface="Arial" charset="0"/>
              </a:rPr>
              <a:t>height:auto;width:auto</a:t>
            </a:r>
            <a:r>
              <a:rPr sz="1800"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sz="1800" dirty="0" err="1" smtClean="0">
                <a:cs typeface="Arial" charset="0"/>
              </a:rPr>
              <a:t>p.custom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	height:120px;width:150px;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&lt;/style&gt;&lt;/head&gt;&lt;body&gt;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</a:t>
            </a:r>
            <a:r>
              <a:rPr sz="1800" dirty="0" err="1" smtClean="0">
                <a:cs typeface="Arial" charset="0"/>
              </a:rPr>
              <a:t>img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class="normal"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err="1" smtClean="0">
                <a:cs typeface="Arial" charset="0"/>
              </a:rPr>
              <a:t>src</a:t>
            </a:r>
            <a:r>
              <a:rPr sz="1800" dirty="0" smtClean="0">
                <a:cs typeface="Arial" charset="0"/>
              </a:rPr>
              <a:t>="kitten.jpg"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/&gt;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</a:t>
            </a:r>
            <a:r>
              <a:rPr sz="1800" dirty="0" err="1" smtClean="0">
                <a:cs typeface="Arial" charset="0"/>
              </a:rPr>
              <a:t>img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class="large"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err="1" smtClean="0">
                <a:cs typeface="Arial" charset="0"/>
              </a:rPr>
              <a:t>src</a:t>
            </a:r>
            <a:r>
              <a:rPr sz="1800" dirty="0" smtClean="0">
                <a:cs typeface="Arial" charset="0"/>
              </a:rPr>
              <a:t>="kitten.jpg"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/&gt;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&lt;p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class="custom"&gt;We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are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using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user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defined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height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and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width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for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this</a:t>
            </a:r>
            <a:r>
              <a:rPr lang="en-US" sz="1800" dirty="0">
                <a:cs typeface="Arial" charset="0"/>
              </a:rPr>
              <a:t> </a:t>
            </a:r>
            <a:r>
              <a:rPr sz="1800" dirty="0" smtClean="0">
                <a:cs typeface="Arial" charset="0"/>
              </a:rPr>
              <a:t>paragraph&lt;/p&gt;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&lt;p&gt;This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is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the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paragraph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created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without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using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user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defined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height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and</a:t>
            </a:r>
            <a:r>
              <a:rPr lang="en-US" sz="1800" dirty="0" smtClean="0">
                <a:cs typeface="Arial" charset="0"/>
              </a:rPr>
              <a:t> </a:t>
            </a:r>
            <a:r>
              <a:rPr sz="1800" dirty="0" smtClean="0">
                <a:cs typeface="Arial" charset="0"/>
              </a:rPr>
              <a:t>weight.</a:t>
            </a:r>
            <a:r>
              <a:rPr lang="en-US" sz="1800" dirty="0">
                <a:cs typeface="Arial" charset="0"/>
              </a:rPr>
              <a:t> </a:t>
            </a:r>
            <a:r>
              <a:rPr sz="1800" dirty="0" smtClean="0">
                <a:cs typeface="Arial" charset="0"/>
              </a:rPr>
              <a:t>&lt;/p&gt;</a:t>
            </a:r>
          </a:p>
          <a:p>
            <a:pPr eaLnBrk="1" hangingPunct="1">
              <a:buFont typeface="Arial" charset="0"/>
              <a:buNone/>
            </a:pPr>
            <a:r>
              <a:rPr sz="1800" dirty="0" smtClean="0">
                <a:cs typeface="Arial" charset="0"/>
              </a:rPr>
              <a:t>&lt;/body&gt;&lt;/html&gt;</a:t>
            </a:r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1062038"/>
            <a:ext cx="501967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08450" y="1031875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6868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Padding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use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CSS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padding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properties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define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space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between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element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border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and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element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content.</a:t>
            </a:r>
          </a:p>
          <a:p>
            <a:pPr marL="0" indent="0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sz="2800" dirty="0" smtClean="0">
                <a:cs typeface="Arial" charset="0"/>
              </a:rPr>
              <a:t>It</a:t>
            </a:r>
            <a:r>
              <a:rPr lang="en-US" sz="2800" dirty="0" smtClean="0">
                <a:cs typeface="Arial" charset="0"/>
              </a:rPr>
              <a:t>  </a:t>
            </a:r>
            <a:r>
              <a:rPr sz="2800" dirty="0" smtClean="0">
                <a:cs typeface="Arial" charset="0"/>
              </a:rPr>
              <a:t>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possible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change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top,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right,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bottom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and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left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padding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independently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using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separate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properties.</a:t>
            </a:r>
            <a:r>
              <a:rPr lang="en-US" sz="2800" dirty="0" smtClean="0">
                <a:cs typeface="Arial" charset="0"/>
              </a:rPr>
              <a:t> </a:t>
            </a:r>
            <a:endParaRPr sz="2800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also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use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shorthand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padding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property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change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all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paddings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single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statement.</a:t>
            </a:r>
          </a:p>
          <a:p>
            <a:pPr marL="0" indent="0">
              <a:buFont typeface="Arial" charset="0"/>
              <a:buNone/>
            </a:pPr>
            <a:endParaRPr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6868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Padding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(Contd.).</a:t>
            </a:r>
          </a:p>
        </p:txBody>
      </p:sp>
      <p:sp>
        <p:nvSpPr>
          <p:cNvPr id="11366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sz="2800" dirty="0" smtClean="0">
                <a:cs typeface="Arial" charset="0"/>
              </a:rPr>
              <a:t>Individual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padding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properties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specified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follows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</a:t>
            </a:r>
          </a:p>
          <a:p>
            <a:pPr marL="0" indent="0">
              <a:buFont typeface="Arial" charset="0"/>
              <a:buNone/>
            </a:pPr>
            <a:endParaRPr sz="1000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sz="2800" i="1" dirty="0" smtClean="0">
                <a:cs typeface="Arial" charset="0"/>
              </a:rPr>
              <a:t>padding-top:20px;</a:t>
            </a:r>
            <a:br>
              <a:rPr sz="2800" i="1" dirty="0" smtClean="0">
                <a:cs typeface="Arial" charset="0"/>
              </a:rPr>
            </a:br>
            <a:r>
              <a:rPr sz="2800" i="1" dirty="0" smtClean="0">
                <a:cs typeface="Arial" charset="0"/>
              </a:rPr>
              <a:t>padding-bottom:30px;</a:t>
            </a:r>
            <a:br>
              <a:rPr sz="2800" i="1" dirty="0" smtClean="0">
                <a:cs typeface="Arial" charset="0"/>
              </a:rPr>
            </a:br>
            <a:r>
              <a:rPr sz="2800" i="1" dirty="0" smtClean="0">
                <a:cs typeface="Arial" charset="0"/>
              </a:rPr>
              <a:t>padding-right:25px;</a:t>
            </a:r>
            <a:br>
              <a:rPr sz="2800" i="1" dirty="0" smtClean="0">
                <a:cs typeface="Arial" charset="0"/>
              </a:rPr>
            </a:br>
            <a:r>
              <a:rPr sz="2800" i="1" dirty="0" smtClean="0">
                <a:cs typeface="Arial" charset="0"/>
              </a:rPr>
              <a:t>padding-left:10px;</a:t>
            </a:r>
          </a:p>
          <a:p>
            <a:pPr marL="0" indent="0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6868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Padding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(Contd.).</a:t>
            </a:r>
          </a:p>
        </p:txBody>
      </p:sp>
      <p:sp>
        <p:nvSpPr>
          <p:cNvPr id="11469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sz="2800" dirty="0" smtClean="0">
                <a:cs typeface="Arial" charset="0"/>
              </a:rPr>
              <a:t>Shorthand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padding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property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be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specified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follows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</a:t>
            </a:r>
          </a:p>
          <a:p>
            <a:pPr marL="0" indent="0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sz="2800" dirty="0" smtClean="0">
                <a:cs typeface="Arial" charset="0"/>
              </a:rPr>
              <a:t>padding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20px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30px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25px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10px;</a:t>
            </a:r>
          </a:p>
          <a:p>
            <a:pPr marL="0" indent="0">
              <a:buFont typeface="Arial" charset="0"/>
              <a:buNone/>
            </a:pPr>
            <a:endParaRPr sz="1000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sz="2400" i="1" dirty="0" smtClean="0">
                <a:cs typeface="Arial" charset="0"/>
              </a:rPr>
              <a:t>where</a:t>
            </a:r>
            <a:r>
              <a:rPr lang="en-US" sz="2400" i="1" dirty="0" smtClean="0">
                <a:cs typeface="Arial" charset="0"/>
              </a:rPr>
              <a:t> </a:t>
            </a:r>
            <a:endParaRPr sz="2400" i="1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sz="2400" i="1" dirty="0" smtClean="0">
                <a:cs typeface="Arial" charset="0"/>
              </a:rPr>
              <a:t>top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i="1" dirty="0" smtClean="0">
                <a:cs typeface="Arial" charset="0"/>
              </a:rPr>
              <a:t>padding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is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20px.</a:t>
            </a:r>
          </a:p>
          <a:p>
            <a:pPr marL="0" indent="0">
              <a:buFont typeface="Arial" charset="0"/>
              <a:buNone/>
            </a:pPr>
            <a:r>
              <a:rPr sz="2400" i="1" dirty="0" smtClean="0">
                <a:cs typeface="Arial" charset="0"/>
              </a:rPr>
              <a:t>right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i="1" dirty="0" smtClean="0">
                <a:cs typeface="Arial" charset="0"/>
              </a:rPr>
              <a:t>padding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is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30px.</a:t>
            </a:r>
          </a:p>
          <a:p>
            <a:pPr marL="0" indent="0">
              <a:buFont typeface="Arial" charset="0"/>
              <a:buNone/>
            </a:pPr>
            <a:r>
              <a:rPr sz="2400" i="1" dirty="0" smtClean="0">
                <a:cs typeface="Arial" charset="0"/>
              </a:rPr>
              <a:t>bottom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i="1" dirty="0" smtClean="0">
                <a:cs typeface="Arial" charset="0"/>
              </a:rPr>
              <a:t>padding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is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25px.</a:t>
            </a:r>
          </a:p>
          <a:p>
            <a:pPr marL="0" indent="0">
              <a:buFont typeface="Arial" charset="0"/>
              <a:buNone/>
            </a:pPr>
            <a:r>
              <a:rPr sz="2400" i="1" dirty="0" smtClean="0">
                <a:cs typeface="Arial" charset="0"/>
              </a:rPr>
              <a:t>left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i="1" dirty="0" smtClean="0">
                <a:cs typeface="Arial" charset="0"/>
              </a:rPr>
              <a:t>padding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is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10px.</a:t>
            </a:r>
          </a:p>
          <a:p>
            <a:pPr marL="0" indent="0">
              <a:buFont typeface="Arial" charset="0"/>
              <a:buNone/>
            </a:pPr>
            <a:r>
              <a:rPr sz="2400" dirty="0" smtClean="0">
                <a:cs typeface="Arial" charset="0"/>
              </a:rPr>
              <a:t>			</a:t>
            </a:r>
          </a:p>
          <a:p>
            <a:pPr marL="0" indent="0">
              <a:buFont typeface="Arial" charset="0"/>
              <a:buNone/>
            </a:pPr>
            <a:endParaRPr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6868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Border</a:t>
            </a:r>
          </a:p>
        </p:txBody>
      </p:sp>
      <p:sp>
        <p:nvSpPr>
          <p:cNvPr id="115715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8001000" cy="51054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use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CSS</a:t>
            </a:r>
            <a:r>
              <a:rPr lang="en-US" sz="2800" dirty="0" smtClean="0">
                <a:cs typeface="Arial" charset="0"/>
              </a:rPr>
              <a:t>  </a:t>
            </a:r>
            <a:r>
              <a:rPr sz="2800" dirty="0" smtClean="0">
                <a:cs typeface="Arial" charset="0"/>
              </a:rPr>
              <a:t>Border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properties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specify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style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color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of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element’s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border.		</a:t>
            </a:r>
          </a:p>
          <a:p>
            <a:pPr marL="0" indent="0">
              <a:buFont typeface="Arial" charset="0"/>
              <a:buNone/>
            </a:pP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use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following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properties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</a:t>
            </a:r>
          </a:p>
          <a:p>
            <a:pPr marL="0" indent="0">
              <a:buFont typeface="Arial" charset="0"/>
              <a:buNone/>
            </a:pPr>
            <a:endParaRPr sz="1000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sz="2800" i="1" dirty="0" smtClean="0">
                <a:cs typeface="Arial" charset="0"/>
              </a:rPr>
              <a:t>border-style</a:t>
            </a:r>
          </a:p>
          <a:p>
            <a:pPr marL="0" indent="0">
              <a:buFont typeface="Arial" charset="0"/>
              <a:buNone/>
            </a:pPr>
            <a:r>
              <a:rPr sz="2800" i="1" dirty="0" smtClean="0">
                <a:cs typeface="Arial" charset="0"/>
              </a:rPr>
              <a:t>border-width</a:t>
            </a:r>
          </a:p>
          <a:p>
            <a:pPr marL="0" indent="0">
              <a:buFont typeface="Arial" charset="0"/>
              <a:buNone/>
            </a:pPr>
            <a:r>
              <a:rPr sz="2800" i="1" dirty="0" smtClean="0">
                <a:cs typeface="Arial" charset="0"/>
              </a:rPr>
              <a:t>border-color</a:t>
            </a:r>
          </a:p>
          <a:p>
            <a:pPr marL="0" indent="0">
              <a:buFont typeface="Arial" charset="0"/>
              <a:buNone/>
            </a:pPr>
            <a:endParaRPr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6868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Demo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Padding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and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Border</a:t>
            </a:r>
          </a:p>
        </p:txBody>
      </p:sp>
      <p:sp>
        <p:nvSpPr>
          <p:cNvPr id="116739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5626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&lt;!DOCTYPE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html&gt;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&lt;html&gt;&lt;head&gt;&lt;style&gt;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p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dirty="0" err="1" smtClean="0">
                <a:cs typeface="Arial" charset="0"/>
              </a:rPr>
              <a:t>background-color:cyan</a:t>
            </a:r>
            <a:r>
              <a:rPr dirty="0" smtClean="0">
                <a:cs typeface="Arial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}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img.i1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	padding-top:20px;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	padding-bottom:25px;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	padding-right:15px;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	padding-left:10px;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	</a:t>
            </a:r>
            <a:r>
              <a:rPr dirty="0" err="1" smtClean="0">
                <a:cs typeface="Arial" charset="0"/>
              </a:rPr>
              <a:t>border-style:solid</a:t>
            </a:r>
            <a:r>
              <a:rPr dirty="0" smtClean="0">
                <a:cs typeface="Arial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	border-width:5px;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	</a:t>
            </a:r>
            <a:r>
              <a:rPr dirty="0" err="1" smtClean="0">
                <a:cs typeface="Arial" charset="0"/>
              </a:rPr>
              <a:t>border-color:red</a:t>
            </a:r>
            <a:r>
              <a:rPr dirty="0" smtClean="0">
                <a:cs typeface="Arial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&lt;/style&gt;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&lt;/head&gt;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&lt;body&gt;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&lt;p&gt;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The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Kitten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&lt;</a:t>
            </a:r>
            <a:r>
              <a:rPr dirty="0" err="1" smtClean="0">
                <a:cs typeface="Arial" charset="0"/>
              </a:rPr>
              <a:t>br</a:t>
            </a:r>
            <a:r>
              <a:rPr dirty="0" smtClean="0">
                <a:cs typeface="Arial" charset="0"/>
              </a:rPr>
              <a:t>&gt;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&lt;</a:t>
            </a:r>
            <a:r>
              <a:rPr dirty="0" err="1" smtClean="0">
                <a:cs typeface="Arial" charset="0"/>
              </a:rPr>
              <a:t>img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src</a:t>
            </a:r>
            <a:r>
              <a:rPr dirty="0" smtClean="0">
                <a:cs typeface="Arial" charset="0"/>
              </a:rPr>
              <a:t>="kitten.jpg"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/&gt;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&lt;</a:t>
            </a:r>
            <a:r>
              <a:rPr dirty="0" err="1" smtClean="0">
                <a:cs typeface="Arial" charset="0"/>
              </a:rPr>
              <a:t>img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class="i1"</a:t>
            </a:r>
            <a:r>
              <a:rPr lang="en-US" dirty="0" smtClean="0">
                <a:cs typeface="Arial" charset="0"/>
              </a:rPr>
              <a:t> </a:t>
            </a:r>
            <a:r>
              <a:rPr dirty="0" err="1" smtClean="0">
                <a:cs typeface="Arial" charset="0"/>
              </a:rPr>
              <a:t>src</a:t>
            </a:r>
            <a:r>
              <a:rPr dirty="0" smtClean="0">
                <a:cs typeface="Arial" charset="0"/>
              </a:rPr>
              <a:t>="kitten.jpg"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/&gt;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&lt;/p&gt;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&lt;/body&gt;</a:t>
            </a:r>
          </a:p>
          <a:p>
            <a:pPr marL="0" indent="0">
              <a:buFont typeface="Arial" charset="0"/>
              <a:buNone/>
            </a:pPr>
            <a:r>
              <a:rPr dirty="0" smtClean="0">
                <a:cs typeface="Arial" charset="0"/>
              </a:rPr>
              <a:t>&lt;/html&gt;</a:t>
            </a:r>
          </a:p>
        </p:txBody>
      </p:sp>
      <p:pic>
        <p:nvPicPr>
          <p:cNvPr id="2283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962400"/>
            <a:ext cx="37338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764" name="Rectangle 2"/>
          <p:cNvSpPr txBox="1">
            <a:spLocks/>
          </p:cNvSpPr>
          <p:nvPr/>
        </p:nvSpPr>
        <p:spPr bwMode="auto">
          <a:xfrm>
            <a:off x="304800" y="152400"/>
            <a:ext cx="8686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cs typeface="Arial" charset="0"/>
              </a:rPr>
              <a:t>Demo : CSS Padding and Border (</a:t>
            </a:r>
            <a:r>
              <a:rPr lang="en-US" sz="3000" b="1" dirty="0">
                <a:cs typeface="Arial" charset="0"/>
              </a:rPr>
              <a:t>Contd.).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3579813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Output :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Quiz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514350" indent="-514350" eaLnBrk="1" hangingPunct="1">
              <a:buAutoNum type="arabicPeriod"/>
            </a:pPr>
            <a:r>
              <a:rPr lang="en-US" sz="2600" i="1" dirty="0" smtClean="0">
                <a:cs typeface="Arial" charset="0"/>
              </a:rPr>
              <a:t>If you use negative values for padding, it will result in</a:t>
            </a:r>
          </a:p>
          <a:p>
            <a:pPr marL="0" indent="0" eaLnBrk="1" hangingPunct="1">
              <a:buNone/>
            </a:pPr>
            <a:endParaRPr lang="en-US" sz="1600" i="1" dirty="0" smtClean="0">
              <a:cs typeface="Arial" charset="0"/>
            </a:endParaRP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i="1" dirty="0" smtClean="0"/>
              <a:t>An Error. The HTML page will not be displayed.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i="1" dirty="0" smtClean="0"/>
              <a:t>No error. The HTML page will be displayed with value of padding considered as zero.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i="1" dirty="0" smtClean="0"/>
              <a:t>The HTML page will be displayed with overlapping</a:t>
            </a:r>
            <a:r>
              <a:rPr lang="en-US" sz="2400" i="1" dirty="0"/>
              <a:t> </a:t>
            </a:r>
            <a:r>
              <a:rPr lang="en-US" sz="2400" i="1" dirty="0" smtClean="0"/>
              <a:t>of border with the content.</a:t>
            </a:r>
          </a:p>
          <a:p>
            <a:pPr marL="1025525" lvl="1" indent="-514350" eaLnBrk="1" hangingPunct="1">
              <a:buFont typeface="+mj-lt"/>
              <a:buAutoNum type="alphaLcParenR"/>
            </a:pPr>
            <a:r>
              <a:rPr lang="en-US" sz="2400" i="1" dirty="0" smtClean="0"/>
              <a:t>None of the above</a:t>
            </a:r>
            <a:r>
              <a:rPr lang="en-US" sz="2400" i="1" dirty="0"/>
              <a:t>.</a:t>
            </a:r>
            <a:endParaRPr lang="en-US" sz="2400" i="1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6868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Margin</a:t>
            </a:r>
          </a:p>
        </p:txBody>
      </p:sp>
      <p:sp>
        <p:nvSpPr>
          <p:cNvPr id="118787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sz="2800" dirty="0" smtClean="0">
                <a:cs typeface="Arial" charset="0"/>
              </a:rPr>
              <a:t>Using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CSS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Margin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properties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specify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space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around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elements.</a:t>
            </a:r>
          </a:p>
          <a:p>
            <a:pPr marL="0" indent="0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also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specify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different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margin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different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sides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:</a:t>
            </a:r>
          </a:p>
          <a:p>
            <a:pPr marL="0" indent="0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sz="2400" i="1" dirty="0" smtClean="0">
                <a:cs typeface="Arial" charset="0"/>
              </a:rPr>
              <a:t>margin-top:50px;</a:t>
            </a:r>
            <a:br>
              <a:rPr sz="2400" i="1" dirty="0" smtClean="0">
                <a:cs typeface="Arial" charset="0"/>
              </a:rPr>
            </a:br>
            <a:r>
              <a:rPr sz="2400" i="1" dirty="0" smtClean="0">
                <a:cs typeface="Arial" charset="0"/>
              </a:rPr>
              <a:t>margin-bottom:30px;</a:t>
            </a:r>
            <a:br>
              <a:rPr sz="2400" i="1" dirty="0" smtClean="0">
                <a:cs typeface="Arial" charset="0"/>
              </a:rPr>
            </a:br>
            <a:r>
              <a:rPr sz="2400" i="1" dirty="0" smtClean="0">
                <a:cs typeface="Arial" charset="0"/>
              </a:rPr>
              <a:t>margin-right:25px;</a:t>
            </a:r>
            <a:br>
              <a:rPr sz="2400" i="1" dirty="0" smtClean="0">
                <a:cs typeface="Arial" charset="0"/>
              </a:rPr>
            </a:br>
            <a:r>
              <a:rPr sz="2400" i="1" dirty="0" smtClean="0">
                <a:cs typeface="Arial" charset="0"/>
              </a:rPr>
              <a:t>margin-left:10px;</a:t>
            </a:r>
          </a:p>
          <a:p>
            <a:pPr marL="0" indent="0">
              <a:buFont typeface="Arial" charset="0"/>
              <a:buNone/>
            </a:pPr>
            <a:endParaRPr sz="2400" i="1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686800" cy="554038"/>
          </a:xfrm>
        </p:spPr>
        <p:txBody>
          <a:bodyPr/>
          <a:lstStyle/>
          <a:p>
            <a:pPr eaLnBrk="1" hangingPunct="1"/>
            <a:r>
              <a:rPr dirty="0" smtClean="0">
                <a:cs typeface="Arial" charset="0"/>
              </a:rPr>
              <a:t>CSS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Margin</a:t>
            </a:r>
            <a:r>
              <a:rPr lang="en-US" dirty="0" smtClean="0">
                <a:cs typeface="Arial" charset="0"/>
              </a:rPr>
              <a:t> </a:t>
            </a:r>
            <a:r>
              <a:rPr dirty="0" smtClean="0">
                <a:cs typeface="Arial" charset="0"/>
              </a:rPr>
              <a:t>(Contd.).</a:t>
            </a:r>
          </a:p>
        </p:txBody>
      </p:sp>
      <p:sp>
        <p:nvSpPr>
          <p:cNvPr id="119811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7924800" cy="51054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sz="2800" dirty="0" smtClean="0">
                <a:cs typeface="Arial" charset="0"/>
              </a:rPr>
              <a:t>You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can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also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specify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Margin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shorthand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property</a:t>
            </a:r>
            <a:r>
              <a:rPr lang="en-US" sz="2800" dirty="0">
                <a:cs typeface="Arial" charset="0"/>
              </a:rPr>
              <a:t> </a:t>
            </a:r>
            <a:r>
              <a:rPr sz="2800" dirty="0" smtClean="0">
                <a:cs typeface="Arial" charset="0"/>
              </a:rPr>
              <a:t>to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specify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margin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values.</a:t>
            </a:r>
          </a:p>
          <a:p>
            <a:pPr marL="0" indent="0">
              <a:buFont typeface="Arial" charset="0"/>
              <a:buNone/>
            </a:pPr>
            <a:endParaRPr sz="1000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sz="2800" dirty="0" smtClean="0">
                <a:cs typeface="Arial" charset="0"/>
              </a:rPr>
              <a:t>The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shorthand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property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for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all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margin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dirty="0" smtClean="0">
                <a:cs typeface="Arial" charset="0"/>
              </a:rPr>
              <a:t>properties is</a:t>
            </a:r>
            <a:r>
              <a:rPr lang="en-US" sz="2800" dirty="0" smtClean="0">
                <a:cs typeface="Arial" charset="0"/>
              </a:rPr>
              <a:t> </a:t>
            </a:r>
            <a:r>
              <a:rPr sz="2800" b="1" dirty="0" smtClean="0">
                <a:solidFill>
                  <a:srgbClr val="FF0000"/>
                </a:solidFill>
                <a:cs typeface="Arial" charset="0"/>
              </a:rPr>
              <a:t>margin</a:t>
            </a:r>
            <a:r>
              <a:rPr sz="2800" dirty="0" smtClean="0">
                <a:cs typeface="Arial" charset="0"/>
              </a:rPr>
              <a:t>.</a:t>
            </a:r>
          </a:p>
          <a:p>
            <a:pPr marL="0" indent="0">
              <a:buFont typeface="Arial" charset="0"/>
              <a:buNone/>
            </a:pPr>
            <a:endParaRPr sz="1000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sz="2800" i="1" dirty="0" smtClean="0">
                <a:cs typeface="Arial" charset="0"/>
              </a:rPr>
              <a:t>margin:50px</a:t>
            </a:r>
            <a:r>
              <a:rPr lang="en-US" sz="2800" i="1" dirty="0" smtClean="0">
                <a:cs typeface="Arial" charset="0"/>
              </a:rPr>
              <a:t> </a:t>
            </a:r>
            <a:r>
              <a:rPr sz="2800" i="1" dirty="0" smtClean="0">
                <a:cs typeface="Arial" charset="0"/>
              </a:rPr>
              <a:t>30px</a:t>
            </a:r>
            <a:r>
              <a:rPr lang="en-US" sz="2800" i="1" dirty="0" smtClean="0">
                <a:cs typeface="Arial" charset="0"/>
              </a:rPr>
              <a:t> </a:t>
            </a:r>
            <a:r>
              <a:rPr sz="2800" i="1" dirty="0" smtClean="0">
                <a:cs typeface="Arial" charset="0"/>
              </a:rPr>
              <a:t>25px</a:t>
            </a:r>
            <a:r>
              <a:rPr lang="en-US" sz="2800" i="1" dirty="0" smtClean="0">
                <a:cs typeface="Arial" charset="0"/>
              </a:rPr>
              <a:t> </a:t>
            </a:r>
            <a:r>
              <a:rPr sz="2800" i="1" dirty="0" smtClean="0">
                <a:cs typeface="Arial" charset="0"/>
              </a:rPr>
              <a:t>10px;</a:t>
            </a:r>
          </a:p>
          <a:p>
            <a:pPr marL="0" indent="0">
              <a:buFont typeface="Arial" charset="0"/>
              <a:buNone/>
            </a:pPr>
            <a:endParaRPr sz="1000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sz="2400" i="1" dirty="0" smtClean="0">
                <a:cs typeface="Arial" charset="0"/>
              </a:rPr>
              <a:t>where</a:t>
            </a:r>
            <a:r>
              <a:rPr lang="en-US" sz="2400" i="1" dirty="0" smtClean="0">
                <a:cs typeface="Arial" charset="0"/>
              </a:rPr>
              <a:t> </a:t>
            </a:r>
            <a:endParaRPr sz="2400" i="1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sz="2400" i="1" dirty="0" smtClean="0">
                <a:cs typeface="Arial" charset="0"/>
              </a:rPr>
              <a:t>top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i="1" dirty="0" smtClean="0">
                <a:cs typeface="Arial" charset="0"/>
              </a:rPr>
              <a:t>margin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is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50px.</a:t>
            </a:r>
          </a:p>
          <a:p>
            <a:pPr marL="0" indent="0">
              <a:buFont typeface="Arial" charset="0"/>
              <a:buNone/>
            </a:pPr>
            <a:r>
              <a:rPr sz="2400" i="1" dirty="0" smtClean="0">
                <a:cs typeface="Arial" charset="0"/>
              </a:rPr>
              <a:t>right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i="1" dirty="0" smtClean="0">
                <a:cs typeface="Arial" charset="0"/>
              </a:rPr>
              <a:t>margin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is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30px.</a:t>
            </a:r>
          </a:p>
          <a:p>
            <a:pPr marL="0" indent="0">
              <a:buFont typeface="Arial" charset="0"/>
              <a:buNone/>
            </a:pPr>
            <a:r>
              <a:rPr sz="2400" i="1" dirty="0" smtClean="0">
                <a:cs typeface="Arial" charset="0"/>
              </a:rPr>
              <a:t>bottom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i="1" dirty="0" smtClean="0">
                <a:cs typeface="Arial" charset="0"/>
              </a:rPr>
              <a:t>margin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is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25px.</a:t>
            </a:r>
          </a:p>
          <a:p>
            <a:pPr marL="0" indent="0">
              <a:buFont typeface="Arial" charset="0"/>
              <a:buNone/>
            </a:pPr>
            <a:r>
              <a:rPr sz="2400" i="1" dirty="0" smtClean="0">
                <a:cs typeface="Arial" charset="0"/>
              </a:rPr>
              <a:t>left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i="1" dirty="0" smtClean="0">
                <a:cs typeface="Arial" charset="0"/>
              </a:rPr>
              <a:t>margin</a:t>
            </a:r>
            <a:r>
              <a:rPr lang="en-US" sz="2400" i="1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is</a:t>
            </a:r>
            <a:r>
              <a:rPr lang="en-US" sz="2400" dirty="0" smtClean="0">
                <a:cs typeface="Arial" charset="0"/>
              </a:rPr>
              <a:t> </a:t>
            </a:r>
            <a:r>
              <a:rPr sz="2400" dirty="0" smtClean="0">
                <a:cs typeface="Arial" charset="0"/>
              </a:rPr>
              <a:t>10px.</a:t>
            </a:r>
          </a:p>
          <a:p>
            <a:pPr marL="0" indent="0">
              <a:buFont typeface="Arial" charset="0"/>
              <a:buNone/>
            </a:pPr>
            <a:endParaRPr sz="2400" i="1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sz="2800" dirty="0" smtClean="0"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FIDENTIAL">
  <a:themeElements>
    <a:clrScheme name="Wipro PPT Colors 2012">
      <a:dk1>
        <a:sysClr val="windowText" lastClr="000000"/>
      </a:dk1>
      <a:lt1>
        <a:sysClr val="window" lastClr="FFFFFF"/>
      </a:lt1>
      <a:dk2>
        <a:srgbClr val="37302A"/>
      </a:dk2>
      <a:lt2>
        <a:srgbClr val="A7E8FF"/>
      </a:lt2>
      <a:accent1>
        <a:srgbClr val="00B0F0"/>
      </a:accent1>
      <a:accent2>
        <a:srgbClr val="39B3E9"/>
      </a:accent2>
      <a:accent3>
        <a:srgbClr val="0287CA"/>
      </a:accent3>
      <a:accent4>
        <a:srgbClr val="595959"/>
      </a:accent4>
      <a:accent5>
        <a:srgbClr val="A6A1A4"/>
      </a:accent5>
      <a:accent6>
        <a:srgbClr val="0070C0"/>
      </a:accent6>
      <a:hlink>
        <a:srgbClr val="6A6468"/>
      </a:hlink>
      <a:folHlink>
        <a:srgbClr val="00B0F0"/>
      </a:folHlink>
    </a:clrScheme>
    <a:fontScheme name="Wipro PPT Fonts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AFC9CB99B7EC47A93DE0664EC40C26" ma:contentTypeVersion="0" ma:contentTypeDescription="Create a new document." ma:contentTypeScope="" ma:versionID="9a8d983cafb9cac16b33f31761ce287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7C2686-CC96-4D3F-8331-ADB2675C7F07}"/>
</file>

<file path=customXml/itemProps2.xml><?xml version="1.0" encoding="utf-8"?>
<ds:datastoreItem xmlns:ds="http://schemas.openxmlformats.org/officeDocument/2006/customXml" ds:itemID="{EA1BAB4D-D0EE-4216-9F6B-B6630FCFB0DA}"/>
</file>

<file path=customXml/itemProps3.xml><?xml version="1.0" encoding="utf-8"?>
<ds:datastoreItem xmlns:ds="http://schemas.openxmlformats.org/officeDocument/2006/customXml" ds:itemID="{49C6EEFE-969C-4191-B4ED-D6C5E2B01353}"/>
</file>

<file path=docProps/app.xml><?xml version="1.0" encoding="utf-8"?>
<Properties xmlns="http://schemas.openxmlformats.org/officeDocument/2006/extended-properties" xmlns:vt="http://schemas.openxmlformats.org/officeDocument/2006/docPropsVTypes">
  <Template>Wipro Presentation Template</Template>
  <TotalTime>6781</TotalTime>
  <Words>730</Words>
  <Application>Microsoft Office PowerPoint</Application>
  <PresentationFormat>On-screen Show (4:3)</PresentationFormat>
  <Paragraphs>1615</Paragraphs>
  <Slides>137</Slides>
  <Notes>137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137</vt:i4>
      </vt:variant>
    </vt:vector>
  </HeadingPairs>
  <TitlesOfParts>
    <vt:vector size="140" baseType="lpstr">
      <vt:lpstr>Custom Design</vt:lpstr>
      <vt:lpstr>1_Custom Design</vt:lpstr>
      <vt:lpstr>CONFIDENTIAL</vt:lpstr>
      <vt:lpstr>CSS</vt:lpstr>
      <vt:lpstr>Agеnda</vt:lpstr>
      <vt:lpstr>Introduction to  Cascading Style Sheets</vt:lpstr>
      <vt:lpstr>Objеctivеs</vt:lpstr>
      <vt:lpstr>Introduction to CSS</vt:lpstr>
      <vt:lpstr>Cascading Style Sheets (CSS)</vt:lpstr>
      <vt:lpstr>CSS 1</vt:lpstr>
      <vt:lpstr>CSS 2</vt:lpstr>
      <vt:lpstr>CSS 3</vt:lpstr>
      <vt:lpstr>Advantages of using CSS</vt:lpstr>
      <vt:lpstr>CSS Syntax</vt:lpstr>
      <vt:lpstr>Demo : A Simple CSS Style Example</vt:lpstr>
      <vt:lpstr>Quiz</vt:lpstr>
      <vt:lpstr>CSS Syntax Rules</vt:lpstr>
      <vt:lpstr>CSS Comments (/* … */)</vt:lpstr>
      <vt:lpstr>Quiz</vt:lpstr>
      <vt:lpstr>Summary </vt:lpstr>
      <vt:lpstr>Styles and Style Sheets</vt:lpstr>
      <vt:lpstr>Objеctivеs</vt:lpstr>
      <vt:lpstr>CSS Id</vt:lpstr>
      <vt:lpstr>Demo : CSS Id</vt:lpstr>
      <vt:lpstr>CSS class</vt:lpstr>
      <vt:lpstr>Demo : CSS class</vt:lpstr>
      <vt:lpstr>Quiz</vt:lpstr>
      <vt:lpstr>Inserting a StyleSheet</vt:lpstr>
      <vt:lpstr>External Style Sheet</vt:lpstr>
      <vt:lpstr>External Style Sheet (Contd.).</vt:lpstr>
      <vt:lpstr>Demo : External Style Sheet </vt:lpstr>
      <vt:lpstr>Internal StyleSheet</vt:lpstr>
      <vt:lpstr>Demo : Internal StyleSheet</vt:lpstr>
      <vt:lpstr>Inline Styles</vt:lpstr>
      <vt:lpstr>Multiple Style Sheets</vt:lpstr>
      <vt:lpstr>Multiple Style Sheets</vt:lpstr>
      <vt:lpstr>Quiz</vt:lpstr>
      <vt:lpstr>Summary </vt:lpstr>
      <vt:lpstr>Formatting with CSS Properties </vt:lpstr>
      <vt:lpstr>Objеctivеs</vt:lpstr>
      <vt:lpstr>CSS Background</vt:lpstr>
      <vt:lpstr>Background Color</vt:lpstr>
      <vt:lpstr>Demo : Background Color</vt:lpstr>
      <vt:lpstr>Background Image</vt:lpstr>
      <vt:lpstr>Demo : Background Image</vt:lpstr>
      <vt:lpstr>Demo : Background Image Repeat Horizontally</vt:lpstr>
      <vt:lpstr>Demo : Background Image Repeat Vertically</vt:lpstr>
      <vt:lpstr>Demo : Background Image No Repeat</vt:lpstr>
      <vt:lpstr>Background Position</vt:lpstr>
      <vt:lpstr>Demo : Background Position</vt:lpstr>
      <vt:lpstr>Background Shorthand </vt:lpstr>
      <vt:lpstr>Background Shorthand </vt:lpstr>
      <vt:lpstr>Quiz</vt:lpstr>
      <vt:lpstr>Text Formatting</vt:lpstr>
      <vt:lpstr>Text Color</vt:lpstr>
      <vt:lpstr>Text Alignment</vt:lpstr>
      <vt:lpstr>Text Decoration</vt:lpstr>
      <vt:lpstr>Text Decoration (Contd.).</vt:lpstr>
      <vt:lpstr>Demo : Text Decoration</vt:lpstr>
      <vt:lpstr>Text Transformation</vt:lpstr>
      <vt:lpstr>Demo : Text Transformation</vt:lpstr>
      <vt:lpstr>Text Indentation</vt:lpstr>
      <vt:lpstr>Text Indentation</vt:lpstr>
      <vt:lpstr>Quiz</vt:lpstr>
      <vt:lpstr>CSS Font</vt:lpstr>
      <vt:lpstr>CSS Font Family</vt:lpstr>
      <vt:lpstr>Font Style</vt:lpstr>
      <vt:lpstr>Font Size</vt:lpstr>
      <vt:lpstr>Demo : Setting Font Size with pixels (Absolute size)</vt:lpstr>
      <vt:lpstr>Demo : Font Size with pixels (Contd.).</vt:lpstr>
      <vt:lpstr>Font Size with em (Relative size)</vt:lpstr>
      <vt:lpstr>Demo : Font Size with Em</vt:lpstr>
      <vt:lpstr>Quiz</vt:lpstr>
      <vt:lpstr>Summary </vt:lpstr>
      <vt:lpstr>Links and Lists</vt:lpstr>
      <vt:lpstr>Objеctivеs</vt:lpstr>
      <vt:lpstr>CSS Links</vt:lpstr>
      <vt:lpstr>Demo 1 : CSS Links</vt:lpstr>
      <vt:lpstr>Demo 2 : CSS Links</vt:lpstr>
      <vt:lpstr>Demo 3 : CSS Links</vt:lpstr>
      <vt:lpstr>Quiz</vt:lpstr>
      <vt:lpstr>CSS List</vt:lpstr>
      <vt:lpstr>Demo : Different List Item markers for Unordered Lists</vt:lpstr>
      <vt:lpstr>Demo : Different List Item markers for Ordered Lists</vt:lpstr>
      <vt:lpstr>Demo : Image as list Item Marker</vt:lpstr>
      <vt:lpstr>Quiz</vt:lpstr>
      <vt:lpstr>Summary </vt:lpstr>
      <vt:lpstr>PowerPoint Presentation</vt:lpstr>
      <vt:lpstr>Objеctivеs</vt:lpstr>
      <vt:lpstr>Box Model : Introduction</vt:lpstr>
      <vt:lpstr>Box Model : Illustration</vt:lpstr>
      <vt:lpstr>Setting the height and width of an element</vt:lpstr>
      <vt:lpstr>Demo :Setting the height and width</vt:lpstr>
      <vt:lpstr>CSS Padding</vt:lpstr>
      <vt:lpstr>CSS Padding (Contd.).</vt:lpstr>
      <vt:lpstr>CSS Padding (Contd.).</vt:lpstr>
      <vt:lpstr>CSS Border</vt:lpstr>
      <vt:lpstr>Demo : CSS Padding and Border</vt:lpstr>
      <vt:lpstr>PowerPoint Presentation</vt:lpstr>
      <vt:lpstr>Quiz</vt:lpstr>
      <vt:lpstr>CSS Margin</vt:lpstr>
      <vt:lpstr>CSS Margin (Contd.).</vt:lpstr>
      <vt:lpstr>Demo : CSS Margin </vt:lpstr>
      <vt:lpstr>Demo : CSS Margin </vt:lpstr>
      <vt:lpstr>Quiz</vt:lpstr>
      <vt:lpstr>Summary </vt:lpstr>
      <vt:lpstr>CSS 3</vt:lpstr>
      <vt:lpstr>Objеctivеs</vt:lpstr>
      <vt:lpstr>CSS 3 Introduction</vt:lpstr>
      <vt:lpstr>CSS 3 Border Radius Property</vt:lpstr>
      <vt:lpstr>Demo : border-radius </vt:lpstr>
      <vt:lpstr>CSS 3 Text Shadow Property</vt:lpstr>
      <vt:lpstr>Demo : text-shadow</vt:lpstr>
      <vt:lpstr>CSS 3 Box Shadow Property</vt:lpstr>
      <vt:lpstr>Demo : box-shadow</vt:lpstr>
      <vt:lpstr>CSS 3 Border Image Property</vt:lpstr>
      <vt:lpstr>Demo : border-image </vt:lpstr>
      <vt:lpstr>Demo : border-image (Contd.).</vt:lpstr>
      <vt:lpstr>Demo : border-image (Contd.).</vt:lpstr>
      <vt:lpstr>Demo : background-size </vt:lpstr>
      <vt:lpstr>Demo : background-size (Contd.). </vt:lpstr>
      <vt:lpstr>Quiz</vt:lpstr>
      <vt:lpstr>transform:rotate method</vt:lpstr>
      <vt:lpstr>Demo : transform:rotate</vt:lpstr>
      <vt:lpstr>Demo : transform:rotate (Contd.). </vt:lpstr>
      <vt:lpstr>transform:scale method</vt:lpstr>
      <vt:lpstr>Demo : transform:scale method </vt:lpstr>
      <vt:lpstr>Demo : transform:scale method </vt:lpstr>
      <vt:lpstr>Demo : transform:scale method </vt:lpstr>
      <vt:lpstr>transform:skew method</vt:lpstr>
      <vt:lpstr>Demo : transform:skew method</vt:lpstr>
      <vt:lpstr>Demo : transform:skew method (Contd.).</vt:lpstr>
      <vt:lpstr>Demo : transform:skew method (Contd.).</vt:lpstr>
      <vt:lpstr>CSS3 Transitions</vt:lpstr>
      <vt:lpstr>Demo : CSS Transition</vt:lpstr>
      <vt:lpstr>Demo : CSS Transition (Contd.).</vt:lpstr>
      <vt:lpstr>Quiz</vt:lpstr>
      <vt:lpstr>Summary</vt:lpstr>
      <vt:lpstr>References</vt:lpstr>
      <vt:lpstr>Thank 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Wipro Presentation Template</dc:title>
  <dc:subject>Standard Presentation Template</dc:subject>
  <dc:creator>Wipro Corporate</dc:creator>
  <cp:lastModifiedBy>HARISH RAO (WT01 - TT PRP)</cp:lastModifiedBy>
  <cp:revision>550</cp:revision>
  <dcterms:created xsi:type="dcterms:W3CDTF">2009-01-08T09:32:31Z</dcterms:created>
  <dcterms:modified xsi:type="dcterms:W3CDTF">2013-12-05T09:32:19Z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0x010100BDAFC9CB99B7EC47A93DE0664EC40C26</vt:lpwstr>
  </property>
</Properties>
</file>