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61" r:id="rId2"/>
    <p:sldId id="262" r:id="rId3"/>
    <p:sldId id="263" r:id="rId4"/>
    <p:sldId id="264" r:id="rId5"/>
    <p:sldId id="265" r:id="rId6"/>
    <p:sldId id="266" r:id="rId7"/>
    <p:sldId id="267" r:id="rId8"/>
    <p:sldId id="268" r:id="rId9"/>
    <p:sldId id="269" r:id="rId10"/>
    <p:sldId id="270" r:id="rId11"/>
    <p:sldId id="271" r:id="rId12"/>
    <p:sldId id="273" r:id="rId13"/>
    <p:sldId id="275" r:id="rId14"/>
    <p:sldId id="277"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CAC8CF8-18C0-4408-955C-D9748F6766B0}" type="datetimeFigureOut">
              <a:rPr lang="en-IN" smtClean="0"/>
              <a:t>13-05-2025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F2F0D1-8683-4ACE-A753-0AA8D66AD43D}"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666420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CAC8CF8-18C0-4408-955C-D9748F6766B0}" type="datetimeFigureOut">
              <a:rPr lang="en-IN" smtClean="0"/>
              <a:t>13-05-2025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F2F0D1-8683-4ACE-A753-0AA8D66AD43D}" type="slidenum">
              <a:rPr lang="en-IN" smtClean="0"/>
              <a:t>‹#›</a:t>
            </a:fld>
            <a:endParaRPr lang="en-IN"/>
          </a:p>
        </p:txBody>
      </p:sp>
    </p:spTree>
    <p:extLst>
      <p:ext uri="{BB962C8B-B14F-4D97-AF65-F5344CB8AC3E}">
        <p14:creationId xmlns:p14="http://schemas.microsoft.com/office/powerpoint/2010/main" val="20454872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CAC8CF8-18C0-4408-955C-D9748F6766B0}" type="datetimeFigureOut">
              <a:rPr lang="en-IN" smtClean="0"/>
              <a:t>13-05-2025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F2F0D1-8683-4ACE-A753-0AA8D66AD43D}" type="slidenum">
              <a:rPr lang="en-IN" smtClean="0"/>
              <a:t>‹#›</a:t>
            </a:fld>
            <a:endParaRPr lang="en-IN"/>
          </a:p>
        </p:txBody>
      </p:sp>
    </p:spTree>
    <p:extLst>
      <p:ext uri="{BB962C8B-B14F-4D97-AF65-F5344CB8AC3E}">
        <p14:creationId xmlns:p14="http://schemas.microsoft.com/office/powerpoint/2010/main" val="40717012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CAC8CF8-18C0-4408-955C-D9748F6766B0}" type="datetimeFigureOut">
              <a:rPr lang="en-IN" smtClean="0"/>
              <a:t>13-05-2025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F2F0D1-8683-4ACE-A753-0AA8D66AD43D}" type="slidenum">
              <a:rPr lang="en-IN" smtClean="0"/>
              <a:t>‹#›</a:t>
            </a:fld>
            <a:endParaRPr lang="en-IN"/>
          </a:p>
        </p:txBody>
      </p:sp>
    </p:spTree>
    <p:extLst>
      <p:ext uri="{BB962C8B-B14F-4D97-AF65-F5344CB8AC3E}">
        <p14:creationId xmlns:p14="http://schemas.microsoft.com/office/powerpoint/2010/main" val="16449526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CAC8CF8-18C0-4408-955C-D9748F6766B0}" type="datetimeFigureOut">
              <a:rPr lang="en-IN" smtClean="0"/>
              <a:t>13-05-2025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F2F0D1-8683-4ACE-A753-0AA8D66AD43D}"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662980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CAC8CF8-18C0-4408-955C-D9748F6766B0}" type="datetimeFigureOut">
              <a:rPr lang="en-IN" smtClean="0"/>
              <a:t>13-05-2025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0F2F0D1-8683-4ACE-A753-0AA8D66AD43D}" type="slidenum">
              <a:rPr lang="en-IN" smtClean="0"/>
              <a:t>‹#›</a:t>
            </a:fld>
            <a:endParaRPr lang="en-IN"/>
          </a:p>
        </p:txBody>
      </p:sp>
    </p:spTree>
    <p:extLst>
      <p:ext uri="{BB962C8B-B14F-4D97-AF65-F5344CB8AC3E}">
        <p14:creationId xmlns:p14="http://schemas.microsoft.com/office/powerpoint/2010/main" val="5541307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CAC8CF8-18C0-4408-955C-D9748F6766B0}" type="datetimeFigureOut">
              <a:rPr lang="en-IN" smtClean="0"/>
              <a:t>13-05-2025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0F2F0D1-8683-4ACE-A753-0AA8D66AD43D}" type="slidenum">
              <a:rPr lang="en-IN" smtClean="0"/>
              <a:t>‹#›</a:t>
            </a:fld>
            <a:endParaRPr lang="en-IN"/>
          </a:p>
        </p:txBody>
      </p:sp>
    </p:spTree>
    <p:extLst>
      <p:ext uri="{BB962C8B-B14F-4D97-AF65-F5344CB8AC3E}">
        <p14:creationId xmlns:p14="http://schemas.microsoft.com/office/powerpoint/2010/main" val="33334581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CAC8CF8-18C0-4408-955C-D9748F6766B0}" type="datetimeFigureOut">
              <a:rPr lang="en-IN" smtClean="0"/>
              <a:t>13-05-2025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0F2F0D1-8683-4ACE-A753-0AA8D66AD43D}" type="slidenum">
              <a:rPr lang="en-IN" smtClean="0"/>
              <a:t>‹#›</a:t>
            </a:fld>
            <a:endParaRPr lang="en-IN"/>
          </a:p>
        </p:txBody>
      </p:sp>
    </p:spTree>
    <p:extLst>
      <p:ext uri="{BB962C8B-B14F-4D97-AF65-F5344CB8AC3E}">
        <p14:creationId xmlns:p14="http://schemas.microsoft.com/office/powerpoint/2010/main" val="29312943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6CAC8CF8-18C0-4408-955C-D9748F6766B0}" type="datetimeFigureOut">
              <a:rPr lang="en-IN" smtClean="0"/>
              <a:t>13-05-2025</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A0F2F0D1-8683-4ACE-A753-0AA8D66AD43D}" type="slidenum">
              <a:rPr lang="en-IN" smtClean="0"/>
              <a:t>‹#›</a:t>
            </a:fld>
            <a:endParaRPr lang="en-IN"/>
          </a:p>
        </p:txBody>
      </p:sp>
    </p:spTree>
    <p:extLst>
      <p:ext uri="{BB962C8B-B14F-4D97-AF65-F5344CB8AC3E}">
        <p14:creationId xmlns:p14="http://schemas.microsoft.com/office/powerpoint/2010/main" val="37154626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6CAC8CF8-18C0-4408-955C-D9748F6766B0}" type="datetimeFigureOut">
              <a:rPr lang="en-IN" smtClean="0"/>
              <a:t>13-05-2025</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A0F2F0D1-8683-4ACE-A753-0AA8D66AD43D}" type="slidenum">
              <a:rPr lang="en-IN" smtClean="0"/>
              <a:t>‹#›</a:t>
            </a:fld>
            <a:endParaRPr lang="en-IN"/>
          </a:p>
        </p:txBody>
      </p:sp>
    </p:spTree>
    <p:extLst>
      <p:ext uri="{BB962C8B-B14F-4D97-AF65-F5344CB8AC3E}">
        <p14:creationId xmlns:p14="http://schemas.microsoft.com/office/powerpoint/2010/main" val="41611090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CAC8CF8-18C0-4408-955C-D9748F6766B0}" type="datetimeFigureOut">
              <a:rPr lang="en-IN" smtClean="0"/>
              <a:t>13-05-2025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0F2F0D1-8683-4ACE-A753-0AA8D66AD43D}" type="slidenum">
              <a:rPr lang="en-IN" smtClean="0"/>
              <a:t>‹#›</a:t>
            </a:fld>
            <a:endParaRPr lang="en-IN"/>
          </a:p>
        </p:txBody>
      </p:sp>
    </p:spTree>
    <p:extLst>
      <p:ext uri="{BB962C8B-B14F-4D97-AF65-F5344CB8AC3E}">
        <p14:creationId xmlns:p14="http://schemas.microsoft.com/office/powerpoint/2010/main" val="6899970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6CAC8CF8-18C0-4408-955C-D9748F6766B0}" type="datetimeFigureOut">
              <a:rPr lang="en-IN" smtClean="0"/>
              <a:t>13-05-2025</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A0F2F0D1-8683-4ACE-A753-0AA8D66AD43D}"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0748071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IN" dirty="0"/>
              <a:t>Banking data</a:t>
            </a:r>
            <a:endParaRPr dirty="0"/>
          </a:p>
        </p:txBody>
      </p:sp>
      <p:sp>
        <p:nvSpPr>
          <p:cNvPr id="3" name="Subtitle 2"/>
          <p:cNvSpPr>
            <a:spLocks noGrp="1"/>
          </p:cNvSpPr>
          <p:nvPr>
            <p:ph type="subTitle" idx="1"/>
          </p:nvPr>
        </p:nvSpPr>
        <p:spPr/>
        <p:txBody>
          <a:bodyPr/>
          <a:lstStyle/>
          <a:p>
            <a:r>
              <a:rPr lang="en-IN" dirty="0"/>
              <a:t>Data analysis assignment</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2946C-FA9C-773E-06C3-C83DE7A9B8F8}"/>
              </a:ext>
            </a:extLst>
          </p:cNvPr>
          <p:cNvSpPr>
            <a:spLocks noGrp="1"/>
          </p:cNvSpPr>
          <p:nvPr>
            <p:ph type="title"/>
          </p:nvPr>
        </p:nvSpPr>
        <p:spPr>
          <a:xfrm>
            <a:off x="1066800" y="290051"/>
            <a:ext cx="10058400" cy="1014689"/>
          </a:xfrm>
        </p:spPr>
        <p:txBody>
          <a:bodyPr>
            <a:normAutofit/>
          </a:bodyPr>
          <a:lstStyle/>
          <a:p>
            <a:pPr algn="ctr"/>
            <a:r>
              <a:rPr lang="en-US" sz="3200" b="1" i="0" dirty="0">
                <a:solidFill>
                  <a:srgbClr val="1F1F1F"/>
                </a:solidFill>
                <a:effectLst/>
                <a:latin typeface="+mn-lt"/>
              </a:rPr>
              <a:t>Distribution of the last contact day of the month and month of the year</a:t>
            </a:r>
            <a:endParaRPr lang="en-IN" sz="3200" b="1" dirty="0">
              <a:latin typeface="+mn-lt"/>
            </a:endParaRPr>
          </a:p>
        </p:txBody>
      </p:sp>
      <p:pic>
        <p:nvPicPr>
          <p:cNvPr id="9218" name="Picture 2">
            <a:extLst>
              <a:ext uri="{FF2B5EF4-FFF2-40B4-BE49-F238E27FC236}">
                <a16:creationId xmlns:a16="http://schemas.microsoft.com/office/drawing/2014/main" id="{27E69C4F-111B-AE25-40B6-857AA261768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45813" y="2020529"/>
            <a:ext cx="5534025" cy="4114800"/>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a:extLst>
              <a:ext uri="{FF2B5EF4-FFF2-40B4-BE49-F238E27FC236}">
                <a16:creationId xmlns:a16="http://schemas.microsoft.com/office/drawing/2014/main" id="{252066F6-FCC2-D524-A591-176CEF3FDB3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5588" y="2020529"/>
            <a:ext cx="5610225" cy="4114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48623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C553A-C2E9-B623-AE63-F39B7628198A}"/>
              </a:ext>
            </a:extLst>
          </p:cNvPr>
          <p:cNvSpPr>
            <a:spLocks noGrp="1"/>
          </p:cNvSpPr>
          <p:nvPr>
            <p:ph type="title"/>
          </p:nvPr>
        </p:nvSpPr>
        <p:spPr>
          <a:xfrm>
            <a:off x="1066800" y="550606"/>
            <a:ext cx="10058400" cy="636147"/>
          </a:xfrm>
        </p:spPr>
        <p:txBody>
          <a:bodyPr>
            <a:normAutofit/>
          </a:bodyPr>
          <a:lstStyle/>
          <a:p>
            <a:pPr algn="ctr"/>
            <a:r>
              <a:rPr lang="en-US" sz="3200" b="1" dirty="0">
                <a:solidFill>
                  <a:srgbClr val="1F1F1F"/>
                </a:solidFill>
                <a:effectLst/>
                <a:latin typeface="+mn-lt"/>
              </a:rPr>
              <a:t>Duration of the last contact</a:t>
            </a:r>
            <a:endParaRPr lang="en-IN" sz="3200" b="1" dirty="0">
              <a:latin typeface="+mn-lt"/>
            </a:endParaRPr>
          </a:p>
        </p:txBody>
      </p:sp>
      <p:pic>
        <p:nvPicPr>
          <p:cNvPr id="2050" name="Picture 2">
            <a:extLst>
              <a:ext uri="{FF2B5EF4-FFF2-40B4-BE49-F238E27FC236}">
                <a16:creationId xmlns:a16="http://schemas.microsoft.com/office/drawing/2014/main" id="{C19EB4D6-B9C6-0762-0527-8B863DE0C2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8260" y="2040194"/>
            <a:ext cx="5467350" cy="4114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49795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1DA70-50BA-0ABB-FA12-EE12A94B49AB}"/>
              </a:ext>
            </a:extLst>
          </p:cNvPr>
          <p:cNvSpPr>
            <a:spLocks noGrp="1"/>
          </p:cNvSpPr>
          <p:nvPr>
            <p:ph type="title"/>
          </p:nvPr>
        </p:nvSpPr>
        <p:spPr>
          <a:xfrm>
            <a:off x="1097280" y="432619"/>
            <a:ext cx="4693920" cy="1216251"/>
          </a:xfrm>
        </p:spPr>
        <p:txBody>
          <a:bodyPr>
            <a:noAutofit/>
          </a:bodyPr>
          <a:lstStyle/>
          <a:p>
            <a:pPr algn="ctr"/>
            <a:r>
              <a:rPr lang="en-US" sz="2800" b="1" i="0" dirty="0">
                <a:solidFill>
                  <a:srgbClr val="1F1F1F"/>
                </a:solidFill>
                <a:effectLst/>
                <a:latin typeface="+mn-lt"/>
              </a:rPr>
              <a:t>How many contacts were performed during the campaign for each client</a:t>
            </a:r>
            <a:endParaRPr lang="en-IN" sz="2800" b="1" dirty="0">
              <a:latin typeface="+mn-lt"/>
            </a:endParaRPr>
          </a:p>
        </p:txBody>
      </p:sp>
      <p:pic>
        <p:nvPicPr>
          <p:cNvPr id="12290" name="Picture 2">
            <a:extLst>
              <a:ext uri="{FF2B5EF4-FFF2-40B4-BE49-F238E27FC236}">
                <a16:creationId xmlns:a16="http://schemas.microsoft.com/office/drawing/2014/main" id="{168AB8F1-925D-1ABD-4DBA-9BE7F1F494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 y="2109019"/>
            <a:ext cx="5524500" cy="4114800"/>
          </a:xfrm>
          <a:prstGeom prst="rect">
            <a:avLst/>
          </a:prstGeom>
          <a:noFill/>
          <a:extLst>
            <a:ext uri="{909E8E84-426E-40DD-AFC4-6F175D3DCCD1}">
              <a14:hiddenFill xmlns:a14="http://schemas.microsoft.com/office/drawing/2010/main">
                <a:solidFill>
                  <a:srgbClr val="FFFFFF"/>
                </a:solidFill>
              </a14:hiddenFill>
            </a:ext>
          </a:extLst>
        </p:spPr>
      </p:pic>
      <p:pic>
        <p:nvPicPr>
          <p:cNvPr id="11266" name="Picture 2">
            <a:extLst>
              <a:ext uri="{FF2B5EF4-FFF2-40B4-BE49-F238E27FC236}">
                <a16:creationId xmlns:a16="http://schemas.microsoft.com/office/drawing/2014/main" id="{E9BD90F7-0E48-7258-A54A-AFB369E93F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13987" y="2109019"/>
            <a:ext cx="5438775" cy="4114800"/>
          </a:xfrm>
          <a:prstGeom prst="rect">
            <a:avLst/>
          </a:prstGeom>
          <a:noFill/>
          <a:extLst>
            <a:ext uri="{909E8E84-426E-40DD-AFC4-6F175D3DCCD1}">
              <a14:hiddenFill xmlns:a14="http://schemas.microsoft.com/office/drawing/2010/main">
                <a:solidFill>
                  <a:srgbClr val="FFFFFF"/>
                </a:solidFill>
              </a14:hiddenFill>
            </a:ext>
          </a:extLst>
        </p:spPr>
      </p:pic>
      <p:sp>
        <p:nvSpPr>
          <p:cNvPr id="3" name="Title 1">
            <a:extLst>
              <a:ext uri="{FF2B5EF4-FFF2-40B4-BE49-F238E27FC236}">
                <a16:creationId xmlns:a16="http://schemas.microsoft.com/office/drawing/2014/main" id="{1FB77220-9E22-432E-81AD-2460BADC2370}"/>
              </a:ext>
            </a:extLst>
          </p:cNvPr>
          <p:cNvSpPr txBox="1">
            <a:spLocks/>
          </p:cNvSpPr>
          <p:nvPr/>
        </p:nvSpPr>
        <p:spPr>
          <a:xfrm>
            <a:off x="6213987" y="286603"/>
            <a:ext cx="5810865" cy="1450757"/>
          </a:xfrm>
          <a:prstGeom prst="rect">
            <a:avLst/>
          </a:prstGeom>
        </p:spPr>
        <p:txBody>
          <a:bodyPr vert="horz" lIns="91440" tIns="45720" rIns="91440" bIns="45720" rtlCol="0" anchor="b">
            <a:no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US" sz="3200" b="1" i="0" dirty="0">
                <a:solidFill>
                  <a:srgbClr val="1F1F1F"/>
                </a:solidFill>
                <a:effectLst/>
                <a:latin typeface="+mn-lt"/>
              </a:rPr>
              <a:t>Distribution of the number of days passed since the client was last contacted from a previous campaign</a:t>
            </a:r>
            <a:endParaRPr lang="en-IN" sz="3200" b="1" dirty="0">
              <a:latin typeface="+mn-lt"/>
            </a:endParaRPr>
          </a:p>
        </p:txBody>
      </p:sp>
    </p:spTree>
    <p:extLst>
      <p:ext uri="{BB962C8B-B14F-4D97-AF65-F5344CB8AC3E}">
        <p14:creationId xmlns:p14="http://schemas.microsoft.com/office/powerpoint/2010/main" val="22251596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7313A6-75E1-E9F6-1997-151AF3C191A4}"/>
              </a:ext>
            </a:extLst>
          </p:cNvPr>
          <p:cNvSpPr>
            <a:spLocks noGrp="1"/>
          </p:cNvSpPr>
          <p:nvPr>
            <p:ph type="title"/>
          </p:nvPr>
        </p:nvSpPr>
        <p:spPr>
          <a:xfrm>
            <a:off x="1097281" y="286603"/>
            <a:ext cx="3632036" cy="1450757"/>
          </a:xfrm>
        </p:spPr>
        <p:txBody>
          <a:bodyPr>
            <a:noAutofit/>
          </a:bodyPr>
          <a:lstStyle/>
          <a:p>
            <a:pPr algn="ctr"/>
            <a:r>
              <a:rPr lang="en-US" sz="3200" b="1" i="0" dirty="0">
                <a:solidFill>
                  <a:srgbClr val="1F1F1F"/>
                </a:solidFill>
                <a:effectLst/>
                <a:latin typeface="+mn-lt"/>
              </a:rPr>
              <a:t>Outcomes of the previous marketing campaigns</a:t>
            </a:r>
            <a:endParaRPr lang="en-IN" sz="3200" b="1" dirty="0">
              <a:latin typeface="+mn-lt"/>
            </a:endParaRPr>
          </a:p>
        </p:txBody>
      </p:sp>
      <p:pic>
        <p:nvPicPr>
          <p:cNvPr id="13314" name="Picture 2">
            <a:extLst>
              <a:ext uri="{FF2B5EF4-FFF2-40B4-BE49-F238E27FC236}">
                <a16:creationId xmlns:a16="http://schemas.microsoft.com/office/drawing/2014/main" id="{2517691D-DC2C-269D-E1A7-48EF54A6E1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079523"/>
            <a:ext cx="5610225" cy="411480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B46CBE13-4DF5-53C7-1596-7E0B97CF38B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99792" y="2079523"/>
            <a:ext cx="5610225" cy="4114800"/>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a:extLst>
              <a:ext uri="{FF2B5EF4-FFF2-40B4-BE49-F238E27FC236}">
                <a16:creationId xmlns:a16="http://schemas.microsoft.com/office/drawing/2014/main" id="{83490318-46D5-3917-8941-A2A3A852F004}"/>
              </a:ext>
            </a:extLst>
          </p:cNvPr>
          <p:cNvSpPr txBox="1">
            <a:spLocks/>
          </p:cNvSpPr>
          <p:nvPr/>
        </p:nvSpPr>
        <p:spPr>
          <a:xfrm>
            <a:off x="6095999" y="286603"/>
            <a:ext cx="5214017" cy="1450757"/>
          </a:xfrm>
          <a:prstGeom prst="rect">
            <a:avLst/>
          </a:prstGeom>
        </p:spPr>
        <p:txBody>
          <a:bodyPr vert="horz" lIns="91440" tIns="45720" rIns="91440" bIns="45720" rtlCol="0" anchor="b">
            <a:no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US" sz="3200" b="1" dirty="0">
                <a:solidFill>
                  <a:srgbClr val="1F1F1F"/>
                </a:solidFill>
                <a:latin typeface="+mn-lt"/>
              </a:rPr>
              <a:t>No of </a:t>
            </a:r>
            <a:r>
              <a:rPr lang="en-US" sz="3200" b="1" i="0" dirty="0">
                <a:solidFill>
                  <a:srgbClr val="1F1F1F"/>
                </a:solidFill>
                <a:effectLst/>
                <a:latin typeface="+mn-lt"/>
              </a:rPr>
              <a:t>clients who subscribed to a term deposit vs. Those who did not</a:t>
            </a:r>
            <a:endParaRPr lang="en-IN" sz="3200" b="1" dirty="0">
              <a:latin typeface="+mn-lt"/>
            </a:endParaRPr>
          </a:p>
        </p:txBody>
      </p:sp>
    </p:spTree>
    <p:extLst>
      <p:ext uri="{BB962C8B-B14F-4D97-AF65-F5344CB8AC3E}">
        <p14:creationId xmlns:p14="http://schemas.microsoft.com/office/powerpoint/2010/main" val="15470759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3638A-78E1-80BD-E04C-2E0D84E07036}"/>
              </a:ext>
            </a:extLst>
          </p:cNvPr>
          <p:cNvSpPr>
            <a:spLocks noGrp="1"/>
          </p:cNvSpPr>
          <p:nvPr>
            <p:ph type="title"/>
          </p:nvPr>
        </p:nvSpPr>
        <p:spPr>
          <a:xfrm>
            <a:off x="1145458" y="412955"/>
            <a:ext cx="10058400" cy="852457"/>
          </a:xfrm>
        </p:spPr>
        <p:txBody>
          <a:bodyPr>
            <a:noAutofit/>
          </a:bodyPr>
          <a:lstStyle/>
          <a:p>
            <a:pPr algn="ctr"/>
            <a:r>
              <a:rPr lang="en-US" sz="3200" b="1" dirty="0">
                <a:solidFill>
                  <a:schemeClr val="tx1"/>
                </a:solidFill>
                <a:effectLst/>
                <a:latin typeface="+mn-lt"/>
              </a:rPr>
              <a:t>Correlations between different attributes and the likelihood of subscribing to a term deposit</a:t>
            </a:r>
            <a:endParaRPr lang="en-IN" sz="3200" b="1" dirty="0">
              <a:solidFill>
                <a:schemeClr val="tx1"/>
              </a:solidFill>
              <a:latin typeface="+mn-lt"/>
            </a:endParaRPr>
          </a:p>
        </p:txBody>
      </p:sp>
      <p:pic>
        <p:nvPicPr>
          <p:cNvPr id="3074" name="Picture 2">
            <a:extLst>
              <a:ext uri="{FF2B5EF4-FFF2-40B4-BE49-F238E27FC236}">
                <a16:creationId xmlns:a16="http://schemas.microsoft.com/office/drawing/2014/main" id="{73A36CE0-640C-CBDD-9A26-12E01E9330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20760" y="1737360"/>
            <a:ext cx="5705475" cy="447675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6A961F06-C171-2AEB-C9C8-8CBB8CBE9C99}"/>
              </a:ext>
            </a:extLst>
          </p:cNvPr>
          <p:cNvSpPr txBox="1"/>
          <p:nvPr/>
        </p:nvSpPr>
        <p:spPr>
          <a:xfrm>
            <a:off x="953729" y="2261419"/>
            <a:ext cx="5220929" cy="1754326"/>
          </a:xfrm>
          <a:prstGeom prst="rect">
            <a:avLst/>
          </a:prstGeom>
          <a:noFill/>
        </p:spPr>
        <p:txBody>
          <a:bodyPr wrap="square" rtlCol="0">
            <a:spAutoFit/>
          </a:bodyPr>
          <a:lstStyle/>
          <a:p>
            <a:r>
              <a:rPr lang="en-IN" dirty="0"/>
              <a:t>After changing the Y categorical column into numeric column using label encoder class of </a:t>
            </a:r>
            <a:r>
              <a:rPr lang="en-IN" dirty="0" err="1"/>
              <a:t>Sklearn</a:t>
            </a:r>
            <a:r>
              <a:rPr lang="en-IN" dirty="0"/>
              <a:t> library the corelation is taken between all numeric columns… it can be observed that the likelihood of subscribing the term deposited has highest dependence on duration of call during the campaign. </a:t>
            </a:r>
          </a:p>
        </p:txBody>
      </p:sp>
    </p:spTree>
    <p:extLst>
      <p:ext uri="{BB962C8B-B14F-4D97-AF65-F5344CB8AC3E}">
        <p14:creationId xmlns:p14="http://schemas.microsoft.com/office/powerpoint/2010/main" val="4641101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12C6C-9518-18A6-1D18-707FA9362A8C}"/>
              </a:ext>
            </a:extLst>
          </p:cNvPr>
          <p:cNvSpPr>
            <a:spLocks noGrp="1"/>
          </p:cNvSpPr>
          <p:nvPr>
            <p:ph type="title"/>
          </p:nvPr>
        </p:nvSpPr>
        <p:spPr>
          <a:xfrm>
            <a:off x="1136609" y="355974"/>
            <a:ext cx="10058400" cy="920924"/>
          </a:xfrm>
        </p:spPr>
        <p:txBody>
          <a:bodyPr>
            <a:normAutofit/>
          </a:bodyPr>
          <a:lstStyle/>
          <a:p>
            <a:pPr algn="ctr"/>
            <a:r>
              <a:rPr lang="en-US" sz="3200" b="1" dirty="0">
                <a:latin typeface="+mn-lt"/>
                <a:ea typeface="Calibri" panose="020F0502020204030204" pitchFamily="34" charset="0"/>
              </a:rPr>
              <a:t>D</a:t>
            </a:r>
            <a:r>
              <a:rPr lang="en-US" sz="3200" b="1" dirty="0">
                <a:effectLst/>
                <a:latin typeface="+mn-lt"/>
                <a:ea typeface="Calibri" panose="020F0502020204030204" pitchFamily="34" charset="0"/>
              </a:rPr>
              <a:t>istribution of age among the clients</a:t>
            </a:r>
            <a:endParaRPr lang="en-IN" sz="3200" b="1" dirty="0">
              <a:latin typeface="+mn-lt"/>
            </a:endParaRPr>
          </a:p>
        </p:txBody>
      </p:sp>
      <p:pic>
        <p:nvPicPr>
          <p:cNvPr id="1026" name="Picture 2">
            <a:extLst>
              <a:ext uri="{FF2B5EF4-FFF2-40B4-BE49-F238E27FC236}">
                <a16:creationId xmlns:a16="http://schemas.microsoft.com/office/drawing/2014/main" id="{9456D6B6-823E-4F81-01B1-786CC3B7D9F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67500" y="1926764"/>
            <a:ext cx="5524500" cy="41148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C19AC7CB-804A-CF8A-C973-9B046B99388E}"/>
              </a:ext>
            </a:extLst>
          </p:cNvPr>
          <p:cNvSpPr txBox="1"/>
          <p:nvPr/>
        </p:nvSpPr>
        <p:spPr>
          <a:xfrm>
            <a:off x="422786" y="2228671"/>
            <a:ext cx="6145161" cy="2031325"/>
          </a:xfrm>
          <a:prstGeom prst="rect">
            <a:avLst/>
          </a:prstGeom>
          <a:noFill/>
        </p:spPr>
        <p:txBody>
          <a:bodyPr wrap="square" rtlCol="0">
            <a:spAutoFit/>
          </a:bodyPr>
          <a:lstStyle/>
          <a:p>
            <a:pPr algn="just"/>
            <a:r>
              <a:rPr lang="en-IN" dirty="0"/>
              <a:t>From age distribution I got:</a:t>
            </a:r>
          </a:p>
          <a:p>
            <a:pPr algn="just"/>
            <a:r>
              <a:rPr lang="en-IN" dirty="0"/>
              <a:t>Mean of age =40.9381855980184</a:t>
            </a:r>
          </a:p>
          <a:p>
            <a:pPr algn="just"/>
            <a:r>
              <a:rPr lang="en-IN" dirty="0"/>
              <a:t>Mode of age=</a:t>
            </a:r>
            <a:r>
              <a:rPr lang="en-IN" b="0" i="0" dirty="0">
                <a:solidFill>
                  <a:srgbClr val="1F1F1F"/>
                </a:solidFill>
                <a:effectLst/>
              </a:rPr>
              <a:t> 32(more frequent)</a:t>
            </a:r>
            <a:endParaRPr lang="en-IN" dirty="0"/>
          </a:p>
          <a:p>
            <a:pPr algn="just"/>
            <a:r>
              <a:rPr lang="en-IN" dirty="0"/>
              <a:t>Median of age =39</a:t>
            </a:r>
          </a:p>
          <a:p>
            <a:pPr algn="just"/>
            <a:endParaRPr lang="en-IN" dirty="0"/>
          </a:p>
          <a:p>
            <a:pPr algn="just"/>
            <a:r>
              <a:rPr lang="en-IN" dirty="0"/>
              <a:t>From statistics we call this type of distribution as positive skewed distribution.</a:t>
            </a:r>
          </a:p>
        </p:txBody>
      </p:sp>
    </p:spTree>
    <p:extLst>
      <p:ext uri="{BB962C8B-B14F-4D97-AF65-F5344CB8AC3E}">
        <p14:creationId xmlns:p14="http://schemas.microsoft.com/office/powerpoint/2010/main" val="29608809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CBB4D-043C-2282-4654-146278574218}"/>
              </a:ext>
            </a:extLst>
          </p:cNvPr>
          <p:cNvSpPr>
            <a:spLocks noGrp="1"/>
          </p:cNvSpPr>
          <p:nvPr>
            <p:ph type="title"/>
          </p:nvPr>
        </p:nvSpPr>
        <p:spPr>
          <a:xfrm>
            <a:off x="1101213" y="688257"/>
            <a:ext cx="9603275" cy="479820"/>
          </a:xfrm>
        </p:spPr>
        <p:txBody>
          <a:bodyPr>
            <a:noAutofit/>
          </a:bodyPr>
          <a:lstStyle/>
          <a:p>
            <a:pPr algn="ctr"/>
            <a:r>
              <a:rPr lang="en-IN" sz="3200" b="1" dirty="0">
                <a:latin typeface="+mn-lt"/>
              </a:rPr>
              <a:t>Variation  of  job  types  among  clients</a:t>
            </a:r>
          </a:p>
        </p:txBody>
      </p:sp>
      <p:pic>
        <p:nvPicPr>
          <p:cNvPr id="2050" name="Picture 2">
            <a:extLst>
              <a:ext uri="{FF2B5EF4-FFF2-40B4-BE49-F238E27FC236}">
                <a16:creationId xmlns:a16="http://schemas.microsoft.com/office/drawing/2014/main" id="{6CB60772-92EA-902F-10CC-5896FFD47C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08955" y="1788836"/>
            <a:ext cx="5230761" cy="4582466"/>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4B094D25-5335-8D50-E9B4-E92EC28D8926}"/>
              </a:ext>
            </a:extLst>
          </p:cNvPr>
          <p:cNvSpPr txBox="1"/>
          <p:nvPr/>
        </p:nvSpPr>
        <p:spPr>
          <a:xfrm>
            <a:off x="1101213" y="2133600"/>
            <a:ext cx="5407742" cy="646331"/>
          </a:xfrm>
          <a:prstGeom prst="rect">
            <a:avLst/>
          </a:prstGeom>
          <a:noFill/>
        </p:spPr>
        <p:txBody>
          <a:bodyPr wrap="square" rtlCol="0">
            <a:spAutoFit/>
          </a:bodyPr>
          <a:lstStyle/>
          <a:p>
            <a:r>
              <a:rPr lang="en-IN" dirty="0"/>
              <a:t>In the dataset maximum people are doing blue-collar job followed by management and so on…</a:t>
            </a:r>
          </a:p>
        </p:txBody>
      </p:sp>
    </p:spTree>
    <p:extLst>
      <p:ext uri="{BB962C8B-B14F-4D97-AF65-F5344CB8AC3E}">
        <p14:creationId xmlns:p14="http://schemas.microsoft.com/office/powerpoint/2010/main" val="30321797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53FB5-4550-08DD-F076-DA8741A8B376}"/>
              </a:ext>
            </a:extLst>
          </p:cNvPr>
          <p:cNvSpPr>
            <a:spLocks noGrp="1"/>
          </p:cNvSpPr>
          <p:nvPr>
            <p:ph type="title"/>
          </p:nvPr>
        </p:nvSpPr>
        <p:spPr>
          <a:xfrm>
            <a:off x="949796" y="592747"/>
            <a:ext cx="10058400" cy="616483"/>
          </a:xfrm>
        </p:spPr>
        <p:txBody>
          <a:bodyPr>
            <a:normAutofit/>
          </a:bodyPr>
          <a:lstStyle/>
          <a:p>
            <a:pPr algn="ctr"/>
            <a:r>
              <a:rPr lang="en-US" sz="3200" b="1" dirty="0">
                <a:effectLst/>
                <a:latin typeface="+mn-lt"/>
                <a:ea typeface="Calibri" panose="020F0502020204030204" pitchFamily="34" charset="0"/>
              </a:rPr>
              <a:t>Marital status distribution of the clients</a:t>
            </a:r>
            <a:endParaRPr lang="en-IN" sz="3200" b="1" dirty="0">
              <a:latin typeface="+mn-lt"/>
            </a:endParaRPr>
          </a:p>
        </p:txBody>
      </p:sp>
      <p:pic>
        <p:nvPicPr>
          <p:cNvPr id="3074" name="Picture 2">
            <a:extLst>
              <a:ext uri="{FF2B5EF4-FFF2-40B4-BE49-F238E27FC236}">
                <a16:creationId xmlns:a16="http://schemas.microsoft.com/office/drawing/2014/main" id="{793B1FBC-A990-A0A7-AD34-6CAD3AB735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13755" y="1847485"/>
            <a:ext cx="4724400" cy="441776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447DA3D8-8752-A378-9F34-DEC28223F806}"/>
              </a:ext>
            </a:extLst>
          </p:cNvPr>
          <p:cNvSpPr txBox="1"/>
          <p:nvPr/>
        </p:nvSpPr>
        <p:spPr>
          <a:xfrm>
            <a:off x="1101213" y="2133600"/>
            <a:ext cx="5407742" cy="923330"/>
          </a:xfrm>
          <a:prstGeom prst="rect">
            <a:avLst/>
          </a:prstGeom>
          <a:noFill/>
        </p:spPr>
        <p:txBody>
          <a:bodyPr wrap="square" rtlCol="0">
            <a:spAutoFit/>
          </a:bodyPr>
          <a:lstStyle/>
          <a:p>
            <a:pPr algn="just"/>
            <a:r>
              <a:rPr lang="en-IN" dirty="0"/>
              <a:t>As shown in the pie chat, in this marketing champaign 60.2% clients are married,20.3% are unmarried and 11.5% are divorced…. </a:t>
            </a:r>
          </a:p>
        </p:txBody>
      </p:sp>
    </p:spTree>
    <p:extLst>
      <p:ext uri="{BB962C8B-B14F-4D97-AF65-F5344CB8AC3E}">
        <p14:creationId xmlns:p14="http://schemas.microsoft.com/office/powerpoint/2010/main" val="29222271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4BB05B-4B85-202B-5994-BA2CBABEC1E2}"/>
              </a:ext>
            </a:extLst>
          </p:cNvPr>
          <p:cNvSpPr>
            <a:spLocks noGrp="1"/>
          </p:cNvSpPr>
          <p:nvPr>
            <p:ph type="title"/>
          </p:nvPr>
        </p:nvSpPr>
        <p:spPr>
          <a:xfrm>
            <a:off x="1101213" y="585019"/>
            <a:ext cx="10058400" cy="675476"/>
          </a:xfrm>
        </p:spPr>
        <p:txBody>
          <a:bodyPr>
            <a:normAutofit/>
          </a:bodyPr>
          <a:lstStyle/>
          <a:p>
            <a:pPr algn="ctr"/>
            <a:r>
              <a:rPr lang="en-US" sz="3200" b="1" dirty="0">
                <a:solidFill>
                  <a:srgbClr val="1F1F1F"/>
                </a:solidFill>
                <a:latin typeface="+mn-lt"/>
              </a:rPr>
              <a:t>L</a:t>
            </a:r>
            <a:r>
              <a:rPr lang="en-US" sz="3200" b="1" i="0" dirty="0">
                <a:solidFill>
                  <a:srgbClr val="1F1F1F"/>
                </a:solidFill>
                <a:effectLst/>
                <a:latin typeface="+mn-lt"/>
              </a:rPr>
              <a:t>evel of education among the clients</a:t>
            </a:r>
            <a:endParaRPr lang="en-IN" sz="3200" b="1" dirty="0">
              <a:latin typeface="+mn-lt"/>
            </a:endParaRPr>
          </a:p>
        </p:txBody>
      </p:sp>
      <p:pic>
        <p:nvPicPr>
          <p:cNvPr id="4098" name="Picture 2">
            <a:extLst>
              <a:ext uri="{FF2B5EF4-FFF2-40B4-BE49-F238E27FC236}">
                <a16:creationId xmlns:a16="http://schemas.microsoft.com/office/drawing/2014/main" id="{61145227-D2E3-6D3B-33FE-CF458564A1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7714" y="2158181"/>
            <a:ext cx="5610225" cy="41148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18A33B4E-81BB-756E-7143-9D8AFAFE5472}"/>
              </a:ext>
            </a:extLst>
          </p:cNvPr>
          <p:cNvSpPr txBox="1"/>
          <p:nvPr/>
        </p:nvSpPr>
        <p:spPr>
          <a:xfrm>
            <a:off x="1101213" y="2133600"/>
            <a:ext cx="5407742" cy="2308324"/>
          </a:xfrm>
          <a:prstGeom prst="rect">
            <a:avLst/>
          </a:prstGeom>
          <a:noFill/>
        </p:spPr>
        <p:txBody>
          <a:bodyPr wrap="square" rtlCol="0">
            <a:spAutoFit/>
          </a:bodyPr>
          <a:lstStyle/>
          <a:p>
            <a:pPr algn="just"/>
            <a:r>
              <a:rPr lang="en-IN" dirty="0"/>
              <a:t>In this column, 3 nan values was there and after fill the nan values with most frequently occurred (mode) row  value, the analysis was done…</a:t>
            </a:r>
          </a:p>
          <a:p>
            <a:pPr algn="just"/>
            <a:endParaRPr lang="en-IN" dirty="0"/>
          </a:p>
          <a:p>
            <a:pPr algn="just"/>
            <a:endParaRPr lang="en-IN" dirty="0"/>
          </a:p>
          <a:p>
            <a:pPr algn="just"/>
            <a:r>
              <a:rPr lang="en-IN" dirty="0"/>
              <a:t>More no of clients completed secondary level education followed by tertiary and primary. Also 1857 clients has no record about education.</a:t>
            </a:r>
          </a:p>
        </p:txBody>
      </p:sp>
    </p:spTree>
    <p:extLst>
      <p:ext uri="{BB962C8B-B14F-4D97-AF65-F5344CB8AC3E}">
        <p14:creationId xmlns:p14="http://schemas.microsoft.com/office/powerpoint/2010/main" val="2165325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199CE7-43AD-CF09-879A-E721C0E38537}"/>
              </a:ext>
            </a:extLst>
          </p:cNvPr>
          <p:cNvSpPr>
            <a:spLocks noGrp="1"/>
          </p:cNvSpPr>
          <p:nvPr>
            <p:ph type="title"/>
          </p:nvPr>
        </p:nvSpPr>
        <p:spPr>
          <a:xfrm>
            <a:off x="1252637" y="605983"/>
            <a:ext cx="10058400" cy="646331"/>
          </a:xfrm>
        </p:spPr>
        <p:txBody>
          <a:bodyPr>
            <a:normAutofit/>
          </a:bodyPr>
          <a:lstStyle/>
          <a:p>
            <a:pPr algn="ctr"/>
            <a:r>
              <a:rPr lang="en-US" sz="3200" b="1" i="0" dirty="0">
                <a:solidFill>
                  <a:srgbClr val="1F1F1F"/>
                </a:solidFill>
                <a:effectLst/>
                <a:latin typeface="+mn-lt"/>
              </a:rPr>
              <a:t>Proportion of clients have credit in default</a:t>
            </a:r>
            <a:endParaRPr lang="en-IN" sz="3200" b="1" dirty="0">
              <a:latin typeface="+mn-lt"/>
            </a:endParaRPr>
          </a:p>
        </p:txBody>
      </p:sp>
      <p:pic>
        <p:nvPicPr>
          <p:cNvPr id="5122" name="Picture 2">
            <a:extLst>
              <a:ext uri="{FF2B5EF4-FFF2-40B4-BE49-F238E27FC236}">
                <a16:creationId xmlns:a16="http://schemas.microsoft.com/office/drawing/2014/main" id="{EA66058F-F524-B09B-91AB-DBD934E0CC3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8126" b="6912"/>
          <a:stretch/>
        </p:blipFill>
        <p:spPr bwMode="auto">
          <a:xfrm>
            <a:off x="7194180" y="1809135"/>
            <a:ext cx="4873843" cy="4119716"/>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0DC774D9-5369-E5B6-167F-BAEC9A2C85EA}"/>
              </a:ext>
            </a:extLst>
          </p:cNvPr>
          <p:cNvSpPr txBox="1"/>
          <p:nvPr/>
        </p:nvSpPr>
        <p:spPr>
          <a:xfrm>
            <a:off x="1101213" y="2133600"/>
            <a:ext cx="5407742" cy="646331"/>
          </a:xfrm>
          <a:prstGeom prst="rect">
            <a:avLst/>
          </a:prstGeom>
          <a:noFill/>
        </p:spPr>
        <p:txBody>
          <a:bodyPr wrap="square" rtlCol="0">
            <a:spAutoFit/>
          </a:bodyPr>
          <a:lstStyle/>
          <a:p>
            <a:pPr algn="just"/>
            <a:r>
              <a:rPr lang="en-IN" dirty="0"/>
              <a:t>Only 1.8% of the total clints has credit in default compared to 98.2% clints has no credits in default..</a:t>
            </a:r>
          </a:p>
        </p:txBody>
      </p:sp>
    </p:spTree>
    <p:extLst>
      <p:ext uri="{BB962C8B-B14F-4D97-AF65-F5344CB8AC3E}">
        <p14:creationId xmlns:p14="http://schemas.microsoft.com/office/powerpoint/2010/main" val="33371154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5BFD5-02DB-34DF-369A-01E341FCFC73}"/>
              </a:ext>
            </a:extLst>
          </p:cNvPr>
          <p:cNvSpPr>
            <a:spLocks noGrp="1"/>
          </p:cNvSpPr>
          <p:nvPr>
            <p:ph type="title"/>
          </p:nvPr>
        </p:nvSpPr>
        <p:spPr>
          <a:xfrm>
            <a:off x="543232" y="660789"/>
            <a:ext cx="11877368" cy="547657"/>
          </a:xfrm>
        </p:spPr>
        <p:txBody>
          <a:bodyPr>
            <a:normAutofit/>
          </a:bodyPr>
          <a:lstStyle/>
          <a:p>
            <a:pPr algn="ctr"/>
            <a:r>
              <a:rPr lang="en-US" sz="3200" b="1" i="0" dirty="0">
                <a:solidFill>
                  <a:srgbClr val="1F1F1F"/>
                </a:solidFill>
                <a:effectLst/>
                <a:latin typeface="+mn-lt"/>
              </a:rPr>
              <a:t>Distribution of average yearly balance among the clients</a:t>
            </a:r>
            <a:endParaRPr lang="en-IN" sz="3200" b="1" dirty="0">
              <a:latin typeface="+mn-lt"/>
            </a:endParaRPr>
          </a:p>
        </p:txBody>
      </p:sp>
      <p:sp>
        <p:nvSpPr>
          <p:cNvPr id="5" name="TextBox 4">
            <a:extLst>
              <a:ext uri="{FF2B5EF4-FFF2-40B4-BE49-F238E27FC236}">
                <a16:creationId xmlns:a16="http://schemas.microsoft.com/office/drawing/2014/main" id="{54078E43-1E1C-5620-08F0-52F1CA860E8D}"/>
              </a:ext>
            </a:extLst>
          </p:cNvPr>
          <p:cNvSpPr txBox="1"/>
          <p:nvPr/>
        </p:nvSpPr>
        <p:spPr>
          <a:xfrm>
            <a:off x="903438" y="2480087"/>
            <a:ext cx="3521077" cy="2585323"/>
          </a:xfrm>
          <a:prstGeom prst="rect">
            <a:avLst/>
          </a:prstGeom>
          <a:noFill/>
        </p:spPr>
        <p:txBody>
          <a:bodyPr wrap="square" rtlCol="0">
            <a:spAutoFit/>
          </a:bodyPr>
          <a:lstStyle/>
          <a:p>
            <a:pPr algn="just"/>
            <a:r>
              <a:rPr lang="en-IN" dirty="0"/>
              <a:t>After removing the outliers using Interquartile range(IQR) method I have plotted the graph and it is showing the distribution of average yearly balance among the clients.. As the black line inside the box is below the centre of the box, The distribution is called +</a:t>
            </a:r>
            <a:r>
              <a:rPr lang="en-IN" dirty="0" err="1"/>
              <a:t>ve</a:t>
            </a:r>
            <a:r>
              <a:rPr lang="en-IN" dirty="0"/>
              <a:t> skewness distribution..</a:t>
            </a:r>
          </a:p>
        </p:txBody>
      </p:sp>
      <p:pic>
        <p:nvPicPr>
          <p:cNvPr id="1028" name="Picture 4">
            <a:extLst>
              <a:ext uri="{FF2B5EF4-FFF2-40B4-BE49-F238E27FC236}">
                <a16:creationId xmlns:a16="http://schemas.microsoft.com/office/drawing/2014/main" id="{FC008CA3-EEB6-541F-E926-7EB36E89E0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81916" y="1896704"/>
            <a:ext cx="5638800" cy="3752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23779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B6CEF-8F18-F318-B489-F91F660D49BA}"/>
              </a:ext>
            </a:extLst>
          </p:cNvPr>
          <p:cNvSpPr>
            <a:spLocks noGrp="1"/>
          </p:cNvSpPr>
          <p:nvPr>
            <p:ph type="title"/>
          </p:nvPr>
        </p:nvSpPr>
        <p:spPr>
          <a:xfrm>
            <a:off x="1066800" y="215108"/>
            <a:ext cx="10058400" cy="773798"/>
          </a:xfrm>
        </p:spPr>
        <p:txBody>
          <a:bodyPr>
            <a:normAutofit/>
          </a:bodyPr>
          <a:lstStyle/>
          <a:p>
            <a:pPr algn="ctr"/>
            <a:r>
              <a:rPr lang="en-IN" sz="3200" b="1" i="0" dirty="0">
                <a:solidFill>
                  <a:srgbClr val="1F1F1F"/>
                </a:solidFill>
                <a:effectLst/>
                <a:latin typeface="+mn-lt"/>
              </a:rPr>
              <a:t>Clients have housing loans and personal loans</a:t>
            </a:r>
            <a:endParaRPr lang="en-IN" sz="3200" b="1" dirty="0">
              <a:latin typeface="+mn-lt"/>
            </a:endParaRPr>
          </a:p>
        </p:txBody>
      </p:sp>
      <p:pic>
        <p:nvPicPr>
          <p:cNvPr id="7170" name="Picture 2">
            <a:extLst>
              <a:ext uri="{FF2B5EF4-FFF2-40B4-BE49-F238E27FC236}">
                <a16:creationId xmlns:a16="http://schemas.microsoft.com/office/drawing/2014/main" id="{1AED4974-C7BF-14A2-534D-6DAF2F692A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87845" y="1804219"/>
            <a:ext cx="5610225" cy="4114800"/>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a:extLst>
              <a:ext uri="{FF2B5EF4-FFF2-40B4-BE49-F238E27FC236}">
                <a16:creationId xmlns:a16="http://schemas.microsoft.com/office/drawing/2014/main" id="{93DF165C-AC01-8CD6-12BC-AD7AD3BD41E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7620" y="1804219"/>
            <a:ext cx="5610225" cy="41148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D1EB425A-9CE5-BC76-A7AE-24EE5B26768E}"/>
              </a:ext>
            </a:extLst>
          </p:cNvPr>
          <p:cNvSpPr txBox="1"/>
          <p:nvPr/>
        </p:nvSpPr>
        <p:spPr>
          <a:xfrm>
            <a:off x="377620" y="5919019"/>
            <a:ext cx="11745554" cy="369332"/>
          </a:xfrm>
          <a:prstGeom prst="rect">
            <a:avLst/>
          </a:prstGeom>
          <a:noFill/>
        </p:spPr>
        <p:txBody>
          <a:bodyPr wrap="square" rtlCol="0">
            <a:spAutoFit/>
          </a:bodyPr>
          <a:lstStyle/>
          <a:p>
            <a:r>
              <a:rPr lang="en-IN" dirty="0"/>
              <a:t>This 2 graphs are clearly showing distribution of no of clients having house loan and personal loan…</a:t>
            </a:r>
          </a:p>
        </p:txBody>
      </p:sp>
    </p:spTree>
    <p:extLst>
      <p:ext uri="{BB962C8B-B14F-4D97-AF65-F5344CB8AC3E}">
        <p14:creationId xmlns:p14="http://schemas.microsoft.com/office/powerpoint/2010/main" val="31752756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7E82A9-9CD0-2E2E-ED0C-A6F37FE64747}"/>
              </a:ext>
            </a:extLst>
          </p:cNvPr>
          <p:cNvSpPr>
            <a:spLocks noGrp="1"/>
          </p:cNvSpPr>
          <p:nvPr>
            <p:ph type="title"/>
          </p:nvPr>
        </p:nvSpPr>
        <p:spPr>
          <a:xfrm>
            <a:off x="1175938" y="275303"/>
            <a:ext cx="10058400" cy="891786"/>
          </a:xfrm>
        </p:spPr>
        <p:txBody>
          <a:bodyPr>
            <a:noAutofit/>
          </a:bodyPr>
          <a:lstStyle/>
          <a:p>
            <a:pPr algn="ctr"/>
            <a:r>
              <a:rPr lang="en-US" sz="3200" b="1" i="0" dirty="0">
                <a:solidFill>
                  <a:srgbClr val="1F1F1F"/>
                </a:solidFill>
                <a:effectLst/>
                <a:latin typeface="+mn-lt"/>
              </a:rPr>
              <a:t>Communication types used for contacting clients during the campaign</a:t>
            </a:r>
            <a:endParaRPr lang="en-IN" sz="3200" b="1" dirty="0">
              <a:latin typeface="+mn-lt"/>
            </a:endParaRPr>
          </a:p>
        </p:txBody>
      </p:sp>
      <p:pic>
        <p:nvPicPr>
          <p:cNvPr id="8194" name="Picture 2">
            <a:extLst>
              <a:ext uri="{FF2B5EF4-FFF2-40B4-BE49-F238E27FC236}">
                <a16:creationId xmlns:a16="http://schemas.microsoft.com/office/drawing/2014/main" id="{C3D53A3B-B987-A308-8DD8-E19631F89D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82351" y="1784556"/>
            <a:ext cx="5610225" cy="4114800"/>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a:extLst>
              <a:ext uri="{FF2B5EF4-FFF2-40B4-BE49-F238E27FC236}">
                <a16:creationId xmlns:a16="http://schemas.microsoft.com/office/drawing/2014/main" id="{37EDA843-4A53-BA0B-0461-5C0ADFC6BA0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75938" y="1909918"/>
            <a:ext cx="4124325" cy="370522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5DD064FB-3509-3CEE-AD18-5F5432B2777C}"/>
              </a:ext>
            </a:extLst>
          </p:cNvPr>
          <p:cNvSpPr txBox="1"/>
          <p:nvPr/>
        </p:nvSpPr>
        <p:spPr>
          <a:xfrm>
            <a:off x="603762" y="5899356"/>
            <a:ext cx="11745554" cy="369332"/>
          </a:xfrm>
          <a:prstGeom prst="rect">
            <a:avLst/>
          </a:prstGeom>
          <a:noFill/>
        </p:spPr>
        <p:txBody>
          <a:bodyPr wrap="square" rtlCol="0">
            <a:spAutoFit/>
          </a:bodyPr>
          <a:lstStyle/>
          <a:p>
            <a:r>
              <a:rPr lang="en-IN" dirty="0"/>
              <a:t>Just 2 different type of representations of how the clients are contacted during the campaign..</a:t>
            </a:r>
          </a:p>
        </p:txBody>
      </p:sp>
    </p:spTree>
    <p:extLst>
      <p:ext uri="{BB962C8B-B14F-4D97-AF65-F5344CB8AC3E}">
        <p14:creationId xmlns:p14="http://schemas.microsoft.com/office/powerpoint/2010/main" val="317802031"/>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186</TotalTime>
  <Words>433</Words>
  <Application>Microsoft Office PowerPoint</Application>
  <PresentationFormat>Widescreen</PresentationFormat>
  <Paragraphs>34</Paragraphs>
  <Slides>14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Calibri</vt:lpstr>
      <vt:lpstr>Calibri Light</vt:lpstr>
      <vt:lpstr>Retrospect</vt:lpstr>
      <vt:lpstr>Banking data</vt:lpstr>
      <vt:lpstr>Distribution of age among the clients</vt:lpstr>
      <vt:lpstr>Variation  of  job  types  among  clients</vt:lpstr>
      <vt:lpstr>Marital status distribution of the clients</vt:lpstr>
      <vt:lpstr>Level of education among the clients</vt:lpstr>
      <vt:lpstr>Proportion of clients have credit in default</vt:lpstr>
      <vt:lpstr>Distribution of average yearly balance among the clients</vt:lpstr>
      <vt:lpstr>Clients have housing loans and personal loans</vt:lpstr>
      <vt:lpstr>Communication types used for contacting clients during the campaign</vt:lpstr>
      <vt:lpstr>Distribution of the last contact day of the month and month of the year</vt:lpstr>
      <vt:lpstr>Duration of the last contact</vt:lpstr>
      <vt:lpstr>How many contacts were performed during the campaign for each client</vt:lpstr>
      <vt:lpstr>Outcomes of the previous marketing campaigns</vt:lpstr>
      <vt:lpstr>Correlations between different attributes and the likelihood of subscribing to a term deposit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Sandip Padhi</dc:creator>
  <cp:lastModifiedBy>Sandip Padhi</cp:lastModifiedBy>
  <cp:revision>21</cp:revision>
  <dcterms:created xsi:type="dcterms:W3CDTF">2025-05-10T05:03:10Z</dcterms:created>
  <dcterms:modified xsi:type="dcterms:W3CDTF">2025-05-13T18:22:01Z</dcterms:modified>
</cp:coreProperties>
</file>